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58" r:id="rId2"/>
    <p:sldId id="378" r:id="rId3"/>
    <p:sldId id="379" r:id="rId4"/>
    <p:sldId id="377" r:id="rId5"/>
    <p:sldId id="380" r:id="rId6"/>
    <p:sldId id="381" r:id="rId7"/>
    <p:sldId id="382" r:id="rId8"/>
    <p:sldId id="365" r:id="rId9"/>
    <p:sldId id="366" r:id="rId10"/>
    <p:sldId id="367" r:id="rId11"/>
    <p:sldId id="370" r:id="rId12"/>
    <p:sldId id="383" r:id="rId13"/>
    <p:sldId id="384" r:id="rId14"/>
    <p:sldId id="391" r:id="rId15"/>
    <p:sldId id="386" r:id="rId16"/>
    <p:sldId id="363" r:id="rId17"/>
    <p:sldId id="387" r:id="rId18"/>
    <p:sldId id="388" r:id="rId19"/>
    <p:sldId id="389" r:id="rId20"/>
    <p:sldId id="375" r:id="rId21"/>
    <p:sldId id="390" r:id="rId22"/>
  </p:sldIdLst>
  <p:sldSz cx="12192000" cy="6858000"/>
  <p:notesSz cx="6797675" cy="9926638"/>
  <p:custDataLst>
    <p:tags r:id="rId2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358"/>
            <p14:sldId id="378"/>
            <p14:sldId id="379"/>
            <p14:sldId id="377"/>
            <p14:sldId id="380"/>
            <p14:sldId id="381"/>
            <p14:sldId id="382"/>
            <p14:sldId id="365"/>
            <p14:sldId id="366"/>
            <p14:sldId id="367"/>
            <p14:sldId id="370"/>
            <p14:sldId id="383"/>
            <p14:sldId id="384"/>
            <p14:sldId id="391"/>
            <p14:sldId id="386"/>
            <p14:sldId id="363"/>
            <p14:sldId id="387"/>
            <p14:sldId id="388"/>
            <p14:sldId id="389"/>
            <p14:sldId id="375"/>
            <p14:sldId id="390"/>
          </p14:sldIdLst>
        </p14:section>
      </p14:sectionLst>
    </p:ext>
    <p:ext uri="{EFAFB233-063F-42B5-8137-9DF3F51BA10A}">
      <p15:sldGuideLst xmlns:p15="http://schemas.microsoft.com/office/powerpoint/2012/main">
        <p15:guide id="1" orient="horz" pos="232" userDrawn="1">
          <p15:clr>
            <a:srgbClr val="A4A3A4"/>
          </p15:clr>
        </p15:guide>
        <p15:guide id="2" pos="597" userDrawn="1">
          <p15:clr>
            <a:srgbClr val="A4A3A4"/>
          </p15:clr>
        </p15:guide>
        <p15:guide id="3" pos="70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90438" autoAdjust="0"/>
  </p:normalViewPr>
  <p:slideViewPr>
    <p:cSldViewPr snapToGrid="0" snapToObjects="1">
      <p:cViewPr varScale="1">
        <p:scale>
          <a:sx n="100" d="100"/>
          <a:sy n="100" d="100"/>
        </p:scale>
        <p:origin x="1164" y="84"/>
      </p:cViewPr>
      <p:guideLst>
        <p:guide orient="horz" pos="232"/>
        <p:guide pos="597"/>
        <p:guide pos="708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07-10-2025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er</a:t>
            </a:r>
            <a:r>
              <a:rPr lang="da-DK" baseline="0" dirty="0"/>
              <a:t> </a:t>
            </a:r>
            <a:r>
              <a:rPr lang="da-DK" dirty="0"/>
              <a:t>rigtig mange forskellige sundhedsprofessionelle involveret i processen fra, at man står med en patient, hvor</a:t>
            </a:r>
            <a:r>
              <a:rPr lang="da-DK" baseline="0" dirty="0"/>
              <a:t> behandlingen med henblik på overlevelse er udsigtsløs, til den afdødes organer er transplanteret i en eller flere recipienter. Første skridt er at huske, at organdonation måske er en mulighed, når man ikke kan redde patientens liv og at det for nogle patienter kan være et ønske at donere organer efter døden samt at det for pårørende kan opleves som meningsfuldt i deres tab.</a:t>
            </a:r>
            <a:endParaRPr lang="da-DK" dirty="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353132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Når man har gjort sig</a:t>
            </a:r>
            <a:r>
              <a:rPr lang="da-DK" baseline="0" dirty="0"/>
              <a:t> klart om hjernedøden kan forventes at indtræde, kan man gå videre og vurdere dels om organerne er egnede til transplantation dels om patienten eller de pårørende har et ønske om organdonation. Denne vurdering foretages ALTID i samråd med transplantationskoordinatorerne og organernes egnethed vurderes udelukkende af transplantationslægerne på transplantationscentrene. Det er ikke op til læger på intensivafdelingen at vurdere, om patientens aktuelle morbiditet og </a:t>
            </a:r>
            <a:r>
              <a:rPr lang="da-DK" baseline="0" dirty="0" err="1"/>
              <a:t>co</a:t>
            </a:r>
            <a:r>
              <a:rPr lang="da-DK" baseline="0" dirty="0"/>
              <a:t>-morbiditet forhindrer, at donation kan ske. Mulighederne for at optimere organerne efter udtagning udvikler sig hastigt og derfor kan det være muligt at transplantere organer på trods af kendt sygdom samt høj alder, ligesom der kan være et akut behov (</a:t>
            </a:r>
            <a:r>
              <a:rPr lang="da-DK" baseline="0" dirty="0" err="1"/>
              <a:t>urgent</a:t>
            </a:r>
            <a:r>
              <a:rPr lang="da-DK" baseline="0" dirty="0"/>
              <a:t> </a:t>
            </a:r>
            <a:r>
              <a:rPr lang="da-DK" baseline="0" dirty="0" err="1"/>
              <a:t>call</a:t>
            </a:r>
            <a:r>
              <a:rPr lang="da-DK" baseline="0" dirty="0"/>
              <a:t>) på organer, som kun transplantationslægerne kender til. Derfor tages altid kontakt til transplantationscentret, når man skal vurdere, om patienten er egnet som donor.   </a:t>
            </a:r>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13</a:t>
            </a:fld>
            <a:endParaRPr lang="da-DK" dirty="0"/>
          </a:p>
        </p:txBody>
      </p:sp>
    </p:spTree>
    <p:extLst>
      <p:ext uri="{BB962C8B-B14F-4D97-AF65-F5344CB8AC3E}">
        <p14:creationId xmlns:p14="http://schemas.microsoft.com/office/powerpoint/2010/main" val="1016952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E2F14-8E1A-6BF0-D0C1-67DEE02A9BE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6AD9885-7781-9F80-F15F-286A5B5D740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0ACAFC-A776-0604-9857-47A5BC0E6D7B}"/>
              </a:ext>
            </a:extLst>
          </p:cNvPr>
          <p:cNvSpPr>
            <a:spLocks noGrp="1"/>
          </p:cNvSpPr>
          <p:nvPr>
            <p:ph type="body" idx="1"/>
          </p:nvPr>
        </p:nvSpPr>
        <p:spPr/>
        <p:txBody>
          <a:bodyPr/>
          <a:lstStyle/>
          <a:p>
            <a:pPr marL="0" indent="0">
              <a:buNone/>
            </a:pPr>
            <a:r>
              <a:rPr lang="da-DK" sz="1400" b="1" dirty="0">
                <a:solidFill>
                  <a:srgbClr val="004567"/>
                </a:solidFill>
              </a:rPr>
              <a:t>Hav følgende informationer klar</a:t>
            </a:r>
            <a:r>
              <a:rPr lang="da-DK" dirty="0">
                <a:solidFill>
                  <a:srgbClr val="004567"/>
                </a:solidFill>
              </a:rPr>
              <a:t>:</a:t>
            </a:r>
          </a:p>
          <a:p>
            <a:r>
              <a:rPr lang="da-DK" sz="1200" dirty="0">
                <a:solidFill>
                  <a:srgbClr val="004567"/>
                </a:solidFill>
              </a:rPr>
              <a:t>CPR-</a:t>
            </a:r>
            <a:r>
              <a:rPr lang="da-DK" sz="1200" dirty="0" err="1">
                <a:solidFill>
                  <a:srgbClr val="004567"/>
                </a:solidFill>
              </a:rPr>
              <a:t>nr</a:t>
            </a:r>
            <a:r>
              <a:rPr lang="da-DK" sz="1200" dirty="0">
                <a:solidFill>
                  <a:srgbClr val="004567"/>
                </a:solidFill>
              </a:rPr>
              <a:t> </a:t>
            </a:r>
          </a:p>
          <a:p>
            <a:r>
              <a:rPr lang="da-DK" sz="1200" dirty="0">
                <a:solidFill>
                  <a:srgbClr val="004567"/>
                </a:solidFill>
              </a:rPr>
              <a:t>Cerebral diagnose</a:t>
            </a:r>
          </a:p>
          <a:p>
            <a:r>
              <a:rPr lang="da-DK" sz="1200" dirty="0">
                <a:solidFill>
                  <a:srgbClr val="004567"/>
                </a:solidFill>
              </a:rPr>
              <a:t>Anamnese</a:t>
            </a:r>
          </a:p>
          <a:p>
            <a:r>
              <a:rPr lang="da-DK" sz="1200" dirty="0">
                <a:solidFill>
                  <a:srgbClr val="004567"/>
                </a:solidFill>
              </a:rPr>
              <a:t>Risikoadfærd</a:t>
            </a:r>
          </a:p>
          <a:p>
            <a:endParaRPr lang="da-DK" dirty="0"/>
          </a:p>
        </p:txBody>
      </p:sp>
      <p:sp>
        <p:nvSpPr>
          <p:cNvPr id="4" name="Pladsholder til slidenummer 3">
            <a:extLst>
              <a:ext uri="{FF2B5EF4-FFF2-40B4-BE49-F238E27FC236}">
                <a16:creationId xmlns:a16="http://schemas.microsoft.com/office/drawing/2014/main" id="{895D05D3-6404-F7D8-856A-08B7FDAF3B40}"/>
              </a:ext>
            </a:extLst>
          </p:cNvPr>
          <p:cNvSpPr>
            <a:spLocks noGrp="1"/>
          </p:cNvSpPr>
          <p:nvPr>
            <p:ph type="sldNum" sz="quarter" idx="5"/>
          </p:nvPr>
        </p:nvSpPr>
        <p:spPr/>
        <p:txBody>
          <a:bodyPr/>
          <a:lstStyle/>
          <a:p>
            <a:fld id="{90DCD126-30C1-954D-B268-8EB192EB8BE0}" type="slidenum">
              <a:rPr lang="da-DK" smtClean="0"/>
              <a:t>14</a:t>
            </a:fld>
            <a:endParaRPr lang="da-DK" dirty="0"/>
          </a:p>
        </p:txBody>
      </p:sp>
    </p:spTree>
    <p:extLst>
      <p:ext uri="{BB962C8B-B14F-4D97-AF65-F5344CB8AC3E}">
        <p14:creationId xmlns:p14="http://schemas.microsoft.com/office/powerpoint/2010/main" val="408591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dirty="0"/>
              <a:t>Intensiv:</a:t>
            </a:r>
          </a:p>
          <a:p>
            <a:pPr defTabSz="990478">
              <a:defRPr/>
            </a:pPr>
            <a:r>
              <a:rPr lang="da-DK" dirty="0"/>
              <a:t>På intensivafdelingerne</a:t>
            </a:r>
            <a:r>
              <a:rPr lang="da-DK" baseline="0" dirty="0"/>
              <a:t> kan man slå op i National Guideline </a:t>
            </a:r>
            <a:r>
              <a:rPr lang="da-DK" baseline="0" dirty="0" err="1"/>
              <a:t>pkt</a:t>
            </a:r>
            <a:r>
              <a:rPr lang="da-DK" baseline="0" dirty="0"/>
              <a:t> 3. (Prøv at lave en praktisk øvelse, og slå op i </a:t>
            </a:r>
            <a:r>
              <a:rPr lang="da-DK" baseline="0" dirty="0" err="1"/>
              <a:t>app’en</a:t>
            </a:r>
            <a:r>
              <a:rPr lang="da-DK" baseline="0" dirty="0"/>
              <a:t>).</a:t>
            </a:r>
          </a:p>
          <a:p>
            <a:pPr defTabSz="990478">
              <a:defRPr/>
            </a:pPr>
            <a:r>
              <a:rPr lang="da-DK" sz="1200" u="sng" dirty="0"/>
              <a:t>Indbyrdes aftaler</a:t>
            </a:r>
            <a:r>
              <a:rPr lang="da-DK" sz="1200" dirty="0"/>
              <a:t>: Aftal,</a:t>
            </a:r>
            <a:r>
              <a:rPr lang="da-DK" sz="1200" baseline="0" dirty="0"/>
              <a:t> hvem der tager kontakt til transplantationscentret samt giv i</a:t>
            </a:r>
            <a:r>
              <a:rPr lang="da-DK" sz="1200" dirty="0"/>
              <a:t>nformation til </a:t>
            </a:r>
            <a:r>
              <a:rPr lang="da-DK" sz="1200" dirty="0" err="1"/>
              <a:t>sygepl</a:t>
            </a:r>
            <a:r>
              <a:rPr lang="da-DK" sz="1200" dirty="0"/>
              <a:t>. / kollegaer om kontakten. Kontakt, når du har en potentiel</a:t>
            </a:r>
            <a:r>
              <a:rPr lang="da-DK" sz="1200" baseline="0" dirty="0"/>
              <a:t> donor, forstået på den måde, at du skal stå med en patient, hvor behandlingen med henblik på overlevelse er udsigtsløs og det forventes at hjernedøden vil indtræde (slide 2 + 3). Du skal tage kontakt </a:t>
            </a:r>
            <a:r>
              <a:rPr lang="da-DK" sz="1200" dirty="0"/>
              <a:t>inden samtale med de pårørende for at undersøge, om patienten</a:t>
            </a:r>
            <a:r>
              <a:rPr lang="da-DK" sz="1200" baseline="0" dirty="0"/>
              <a:t> på forhånd har tilkendegivet sin holdning til organdonation, da det har stor betydning for den samtale, I skal afholde med de pårørende</a:t>
            </a:r>
            <a:r>
              <a:rPr lang="da-DK" sz="1200" dirty="0"/>
              <a:t>. Transplantationscentrets</a:t>
            </a:r>
            <a:r>
              <a:rPr lang="da-DK" sz="1200" baseline="0" dirty="0"/>
              <a:t> læger laver derudover en foreløbig vurdering af, om organerne er egnede til transplantation.  </a:t>
            </a:r>
            <a:endParaRPr lang="da-DK" sz="1200" dirty="0"/>
          </a:p>
          <a:p>
            <a:endParaRPr lang="da-DK" dirty="0"/>
          </a:p>
          <a:p>
            <a:r>
              <a:rPr lang="da-DK" dirty="0"/>
              <a:t>Neurologisk</a:t>
            </a:r>
            <a:r>
              <a:rPr lang="da-DK" baseline="0" dirty="0"/>
              <a:t> afdeling: </a:t>
            </a:r>
          </a:p>
          <a:p>
            <a:r>
              <a:rPr lang="da-DK" sz="1200" dirty="0"/>
              <a:t>Kontakt når du har en potentiel</a:t>
            </a:r>
            <a:r>
              <a:rPr lang="da-DK" sz="1200" baseline="0" dirty="0"/>
              <a:t> donor, forstået på den måde, at du skal stå med en patient, hvor behandlingen med henblik på overlevelse er udsigtsløs og det forventes at hjernedøden vil indtræde (slide 2 + 3). Du skal tage kontakt </a:t>
            </a:r>
            <a:r>
              <a:rPr lang="da-DK" sz="1200" dirty="0"/>
              <a:t>inden samtale med de pårørende, for at undersøge om patienten</a:t>
            </a:r>
            <a:r>
              <a:rPr lang="da-DK" sz="1200" baseline="0" dirty="0"/>
              <a:t> på forhånd har tilkendegivet sin holdning til organdonation. Alt efter om der er registreret en holdning til organdonation i Organdonorregistret skal de pårørende informeres om overflytning til intensiv med henblik på at opretholde muligheden for organdonation.    </a:t>
            </a:r>
            <a:endParaRPr lang="da-DK" baseline="0" dirty="0"/>
          </a:p>
          <a:p>
            <a:pPr defTabSz="990478">
              <a:defRPr/>
            </a:pPr>
            <a:r>
              <a:rPr lang="da-DK" sz="1200" u="sng" dirty="0"/>
              <a:t>Indbyrdes aftaler</a:t>
            </a:r>
            <a:r>
              <a:rPr lang="da-DK" sz="1200" dirty="0"/>
              <a:t>: Information til </a:t>
            </a:r>
            <a:r>
              <a:rPr lang="da-DK" sz="1200" dirty="0" err="1"/>
              <a:t>sygepl</a:t>
            </a:r>
            <a:r>
              <a:rPr lang="da-DK" sz="1200" dirty="0"/>
              <a:t>. / kollegaer om kontakt til </a:t>
            </a:r>
            <a:r>
              <a:rPr lang="da-DK" sz="1200" dirty="0" err="1"/>
              <a:t>transpl.koordinator</a:t>
            </a:r>
            <a:r>
              <a:rPr lang="da-DK" sz="1200" dirty="0"/>
              <a:t> og alt efter tilkendegivelse</a:t>
            </a:r>
            <a:r>
              <a:rPr lang="da-DK" sz="1200" baseline="0" dirty="0"/>
              <a:t> herfra, da </a:t>
            </a:r>
            <a:r>
              <a:rPr lang="da-DK" sz="1200" dirty="0"/>
              <a:t>information om at der påtænkes: Overflytning til intensiv, </a:t>
            </a:r>
            <a:r>
              <a:rPr lang="da-DK" sz="1200" dirty="0" err="1"/>
              <a:t>intubation</a:t>
            </a:r>
            <a:r>
              <a:rPr lang="da-DK" sz="1200" dirty="0"/>
              <a:t>, orientering – samtale med pårørende. </a:t>
            </a:r>
          </a:p>
          <a:p>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15</a:t>
            </a:fld>
            <a:endParaRPr lang="da-DK" dirty="0"/>
          </a:p>
        </p:txBody>
      </p:sp>
    </p:spTree>
    <p:extLst>
      <p:ext uri="{BB962C8B-B14F-4D97-AF65-F5344CB8AC3E}">
        <p14:creationId xmlns:p14="http://schemas.microsoft.com/office/powerpoint/2010/main" val="217114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16</a:t>
            </a:fld>
            <a:endParaRPr lang="da-DK" dirty="0"/>
          </a:p>
        </p:txBody>
      </p:sp>
    </p:spTree>
    <p:extLst>
      <p:ext uri="{BB962C8B-B14F-4D97-AF65-F5344CB8AC3E}">
        <p14:creationId xmlns:p14="http://schemas.microsoft.com/office/powerpoint/2010/main" val="244634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18</a:t>
            </a:fld>
            <a:endParaRPr lang="da-DK" dirty="0"/>
          </a:p>
        </p:txBody>
      </p:sp>
    </p:spTree>
    <p:extLst>
      <p:ext uri="{BB962C8B-B14F-4D97-AF65-F5344CB8AC3E}">
        <p14:creationId xmlns:p14="http://schemas.microsoft.com/office/powerpoint/2010/main" val="185006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19</a:t>
            </a:fld>
            <a:endParaRPr lang="da-DK" dirty="0"/>
          </a:p>
        </p:txBody>
      </p:sp>
    </p:spTree>
    <p:extLst>
      <p:ext uri="{BB962C8B-B14F-4D97-AF65-F5344CB8AC3E}">
        <p14:creationId xmlns:p14="http://schemas.microsoft.com/office/powerpoint/2010/main" val="155338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Diskussion</a:t>
            </a:r>
            <a:r>
              <a:rPr lang="da-DK" baseline="0" dirty="0"/>
              <a:t> om de forskellige ting, der kan gøres for at holde fokus. Det kunne for eksempel være en pointe, at det flere pårørende har tilkendegivet, at det kan give en flig af mening, at organdonation kan være en mulighed, når nu intet andet giver mening. </a:t>
            </a:r>
          </a:p>
          <a:p>
            <a:r>
              <a:rPr lang="da-DK" baseline="0" dirty="0"/>
              <a:t>Det kan være en drøftelse, at vi som professionelle ikke skal beslutte, om det er rigtigt eller forkert i den enkelte situation, men være dem, der sætter rammerne for, at den rigtige beslutning for patient/pårørende kan træffes. Det er ikke vores etik og vores holdning til, om den enkelte patient kan eller skal være organdonor der skal være i fokus, - det er patienten og de pårørendes holdning, man nysgerrigt skal spørge ind til. </a:t>
            </a:r>
          </a:p>
          <a:p>
            <a:r>
              <a:rPr lang="da-DK" baseline="0" dirty="0"/>
              <a:t>Det kan også være en konkret drøftelse af, hvordan arbejdsgangen skal være i jeres afdeling. Er det en særlig gruppe, der tager sig af de patienter, der har svære skader i hjernen eller af de forløb, der skal afsluttes eller skal alle kunne det lige meget? – hvordan sikrer I jer, at de patienter, som kan og ønsker at være organdonorer, rent faktisk får muligheden for det? </a:t>
            </a:r>
            <a:endParaRPr lang="da-DK" dirty="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20</a:t>
            </a:fld>
            <a:endParaRPr lang="da-DK" dirty="0"/>
          </a:p>
        </p:txBody>
      </p:sp>
    </p:spTree>
    <p:extLst>
      <p:ext uri="{BB962C8B-B14F-4D97-AF65-F5344CB8AC3E}">
        <p14:creationId xmlns:p14="http://schemas.microsoft.com/office/powerpoint/2010/main" val="171312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Essensen</a:t>
            </a:r>
            <a:r>
              <a:rPr lang="da-DK" baseline="0" dirty="0"/>
              <a:t> når man står overfor at skulle vurdere om en patient er potentiel donor er, at der skal være en skade i hjernen, som er svær nok til, at det vil kunne medføre, at trykket i hjernen stiger så meget, at blodforsyningen til hjernen til sidst ikke er mulig og dermed ophører. Når man taler donordetektion er det isoleret dét, man skal forholde sig til, - altså om diagnosen muligvis vil kunne føre til hjernedød. I første omgang </a:t>
            </a:r>
            <a:r>
              <a:rPr lang="da-DK" baseline="0" dirty="0" err="1"/>
              <a:t>hander</a:t>
            </a:r>
            <a:r>
              <a:rPr lang="da-DK" baseline="0" dirty="0"/>
              <a:t> det altså ikke om, om organerne er egnede til at give videre. </a:t>
            </a:r>
            <a:endParaRPr lang="da-DK" dirty="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94502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a:t>
            </a:r>
            <a:r>
              <a:rPr lang="da-DK" baseline="0" dirty="0"/>
              <a:t> er to forskellige vinkler at tage fat fra. Den ene før den anden.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368404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Patientens</a:t>
            </a:r>
            <a:r>
              <a:rPr lang="da-DK" baseline="0" dirty="0"/>
              <a:t> behandling er ikke længere virkningsfuld og skal afbrydes. Når denne beslutning er truffet, skal det afgøres, om patienten har en skade, som vil kunne føre til, at hjernedøden vil indtræde, mens patienten er tilkoblet respirator. I så fald skal det afklares, om patienten har registreret sin stillingtagen i organdonationsregistret og er medicinsk egnet som donor, hvorefter muligheden for donation skal opretholdes (i op til 3-4 døgn), familien informeres herom. Samtykke skal naturligvis indhentes, hvis patienten ikke selv har taget stilling. Samtykket går først og fremmest på, om muligheden skal opretholdes, idet det ikke er givet, at hjernedøden vil indtræde, mens patienten er tilkoblet respirator. Kommunikativt er det væsentligt, at de pårørende ved, at der kan ventes 3-4 døgn, så de ved, hvad planen er og ved, hvordan forløbet afsluttes, hvis hjernedødskriteriet ikke kan opfyldes. Gives der samtykke hertil, skal de informeres løbende, hvis de har behov og ellers ikke konfronteres med yderligere forespørgsler. </a:t>
            </a:r>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237018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patient</a:t>
            </a:r>
            <a:r>
              <a:rPr lang="da-DK" baseline="0" dirty="0"/>
              <a:t> som er indlagt med en mindre hjerneblødning eller blodprop, som har været vågen, men pludselig bliver dårlig. Der har været fuld behandling frem til nu. Vi ved ikke, hvad der er sket, selv om vi har en fornemmelse af det. Scanning foretages og der vil være </a:t>
            </a:r>
            <a:r>
              <a:rPr lang="da-DK" baseline="0" dirty="0" err="1"/>
              <a:t>intuberet</a:t>
            </a:r>
            <a:r>
              <a:rPr lang="da-DK" baseline="0" dirty="0"/>
              <a:t> før denne, hvis patienten er så dårlig, som beskrevet i teksten. Ellers skal det overvejes herefter. Hvis der ikke er forventning til et godt udkomme ved videre behandling og optrapning til intensiv behandling, skal der</a:t>
            </a:r>
            <a:r>
              <a:rPr lang="da-DK" dirty="0"/>
              <a:t> træffes aftaler med intensiv</a:t>
            </a:r>
            <a:r>
              <a:rPr lang="da-DK" baseline="0" dirty="0"/>
              <a:t> vedr. o</a:t>
            </a:r>
            <a:r>
              <a:rPr lang="da-DK" dirty="0"/>
              <a:t>verflytning mhp på opretholdelse</a:t>
            </a:r>
            <a:r>
              <a:rPr lang="da-DK" baseline="0" dirty="0"/>
              <a:t> af mulighed for organdonation. Der skal tages kontakt til </a:t>
            </a:r>
            <a:r>
              <a:rPr lang="da-DK" baseline="0" dirty="0" err="1"/>
              <a:t>Tx</a:t>
            </a:r>
            <a:r>
              <a:rPr lang="da-DK" baseline="0" dirty="0"/>
              <a:t> vedr. status i organdonorregistret og medicinsk egnethed som donor  før overflytning, når det er muligt. Pårørende skal informeres om/give samtykke til </a:t>
            </a:r>
            <a:r>
              <a:rPr lang="da-DK" baseline="0" dirty="0" err="1"/>
              <a:t>intubation</a:t>
            </a:r>
            <a:r>
              <a:rPr lang="da-DK" baseline="0" dirty="0"/>
              <a:t> og </a:t>
            </a:r>
            <a:r>
              <a:rPr lang="da-DK" baseline="0" dirty="0" err="1"/>
              <a:t>overfytning</a:t>
            </a:r>
            <a:r>
              <a:rPr lang="da-DK" baseline="0" dirty="0"/>
              <a:t> udelukkende med dette formål og således vide, at der ikke er et behandlingssigte i det, hvis det er den beslutning, der er truffet fra lægelig side.  Der kan naturligvis være grunde til, at man vil overflytte mhp behandling, hvis tanken er, at patientens tilstand vil kunne bedres!! I så fald er det den information, der skal gives. </a:t>
            </a:r>
          </a:p>
          <a:p>
            <a:r>
              <a:rPr lang="da-DK" baseline="0" dirty="0"/>
              <a:t>Pårørende accept af overflytning udelukkende </a:t>
            </a:r>
            <a:r>
              <a:rPr lang="da-DK" baseline="0" dirty="0" err="1"/>
              <a:t>mhp</a:t>
            </a:r>
            <a:r>
              <a:rPr lang="da-DK" baseline="0" dirty="0"/>
              <a:t> evt. hjernedød &amp; organdonation. </a:t>
            </a:r>
          </a:p>
          <a:p>
            <a:r>
              <a:rPr lang="da-DK" baseline="0" dirty="0"/>
              <a:t>Etiske refleksioner? Herunder -  når der er et behandlingsmål, er det det, der er i fokus og grundlaget for at overflytte til intensiv. Er det udelukkende formålet at opretholde muligheden for organdonation, skal samtykke til </a:t>
            </a:r>
            <a:r>
              <a:rPr lang="da-DK" baseline="0" dirty="0" err="1"/>
              <a:t>intubation</a:t>
            </a:r>
            <a:r>
              <a:rPr lang="da-DK" baseline="0" dirty="0"/>
              <a:t> og overflytning indhentes. Pointe: Det er enten patienten selv (hvis registreret) eller familien, der er eksperterne på, hvad der er det rigtige for dem. Ikke de sundhedsprofessionelle. Muligheden skal derfor forelægges dem på lige fod med de øvrige, som noget de kan vælge til eller fra. Hvis vi afgør, at familien ikke kan bære at få den mulighed, vælger vi for dem. Det vi vælger for dem, kan meget vel være i modstrid med det valg, de ville have truffet, hvis de havde fået det. </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299973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Andre diagnoser,</a:t>
            </a:r>
            <a:r>
              <a:rPr lang="da-DK" baseline="0" dirty="0"/>
              <a:t> der kan føre til forhøjet </a:t>
            </a:r>
            <a:r>
              <a:rPr lang="da-DK" baseline="0" dirty="0" err="1"/>
              <a:t>intrakranielt</a:t>
            </a:r>
            <a:r>
              <a:rPr lang="da-DK" baseline="0" dirty="0"/>
              <a:t> tryk og evt. opfyldelse af hjernedødskriteriet.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8</a:t>
            </a:fld>
            <a:endParaRPr lang="da-DK" dirty="0"/>
          </a:p>
        </p:txBody>
      </p:sp>
    </p:spTree>
    <p:extLst>
      <p:ext uri="{BB962C8B-B14F-4D97-AF65-F5344CB8AC3E}">
        <p14:creationId xmlns:p14="http://schemas.microsoft.com/office/powerpoint/2010/main" val="90111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4280408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eaLnBrk="1" hangingPunct="1"/>
            <a:r>
              <a:rPr lang="da-DK" baseline="0" dirty="0"/>
              <a:t>Hjertestoppatienter, som ikke vågner op, fordi de har pådraget sig en svær </a:t>
            </a:r>
            <a:r>
              <a:rPr lang="da-DK" baseline="0" dirty="0" err="1"/>
              <a:t>hypoxisk</a:t>
            </a:r>
            <a:r>
              <a:rPr lang="da-DK" baseline="0" dirty="0"/>
              <a:t> hjerneskade, vil ofte også kunne blive donorer. Betingelserne er de samme, som hos patienter med eksempelvis en stor hjerneblødning, men når forløbet er kommet så langt, at hjernedødsundersøgelsen skal laves, skal der suppleres med 2 </a:t>
            </a:r>
            <a:r>
              <a:rPr lang="da-DK" baseline="0" dirty="0" err="1"/>
              <a:t>arteriografier</a:t>
            </a:r>
            <a:r>
              <a:rPr lang="da-DK" baseline="0" dirty="0"/>
              <a:t> af hjernens kar for at påvise, at der ikke er blodforsyning til hjernen. Denne undersøgelse laves kun på universitetshospitalerne i København, Odense, Århus og Ålborg. Patienten skal flyttes dertil, når der er kliniske tegn på, at hjernedøden er indtrådt, men før der laves klinisk hjernedødsundersøgelse. Derfor er det vigtigt at dette indgår som en del af den information, der skal gives i samtalen om organdonation. Pårørende må ikke have udgifter på at følge patienten fra hjemsygehus og retur. </a:t>
            </a:r>
          </a:p>
          <a:p>
            <a:pPr lvl="1"/>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11</a:t>
            </a:fld>
            <a:endParaRPr lang="da-DK" dirty="0"/>
          </a:p>
        </p:txBody>
      </p:sp>
    </p:spTree>
    <p:extLst>
      <p:ext uri="{BB962C8B-B14F-4D97-AF65-F5344CB8AC3E}">
        <p14:creationId xmlns:p14="http://schemas.microsoft.com/office/powerpoint/2010/main" val="32323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lnSpc>
                <a:spcPct val="80000"/>
              </a:lnSpc>
            </a:pPr>
            <a:r>
              <a:rPr lang="da-DK" b="1" dirty="0"/>
              <a:t>Hjernedøden (som</a:t>
            </a:r>
            <a:r>
              <a:rPr lang="da-DK" b="1" baseline="0" dirty="0"/>
              <a:t> i Sundhedsloven: uopretteligt ophør af al hjernefunktion) konstateres kun, når organdonation kan foregå</a:t>
            </a:r>
            <a:endParaRPr lang="da-DK" b="1"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12</a:t>
            </a:fld>
            <a:endParaRPr lang="da-DK" dirty="0"/>
          </a:p>
        </p:txBody>
      </p:sp>
    </p:spTree>
    <p:extLst>
      <p:ext uri="{BB962C8B-B14F-4D97-AF65-F5344CB8AC3E}">
        <p14:creationId xmlns:p14="http://schemas.microsoft.com/office/powerpoint/2010/main" val="2399876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21635" y="2227628"/>
            <a:ext cx="7434469" cy="1793839"/>
          </a:xfrm>
        </p:spPr>
        <p:txBody>
          <a:bodyPr anchor="b"/>
          <a:lstStyle>
            <a:lvl1pPr algn="l">
              <a:defRPr sz="480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3" y="367081"/>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20384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5544" y="443912"/>
            <a:ext cx="2962662" cy="6163069"/>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el og indholdsobjekt">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5791"/>
          <a:stretch/>
        </p:blipFill>
        <p:spPr>
          <a:xfrm>
            <a:off x="-14454" y="-22123"/>
            <a:ext cx="5561815" cy="7070234"/>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231842" y="3035300"/>
            <a:ext cx="5470525"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42892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el og indholdsobjekt">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818" r="25035"/>
          <a:stretch/>
        </p:blipFill>
        <p:spPr bwMode="auto">
          <a:xfrm>
            <a:off x="5593277" y="-3938"/>
            <a:ext cx="6602512" cy="68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200" y="954811"/>
            <a:ext cx="4351318"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1" y="3035300"/>
            <a:ext cx="4351318"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405326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el og indholdsobjekt">
    <p:spTree>
      <p:nvGrpSpPr>
        <p:cNvPr id="1" name=""/>
        <p:cNvGrpSpPr/>
        <p:nvPr/>
      </p:nvGrpSpPr>
      <p:grpSpPr>
        <a:xfrm>
          <a:off x="0" y="0"/>
          <a:ext cx="0" cy="0"/>
          <a:chOff x="0" y="0"/>
          <a:chExt cx="0" cy="0"/>
        </a:xfrm>
      </p:grpSpPr>
      <p:pic>
        <p:nvPicPr>
          <p:cNvPr id="5122" name="Picture 2" descr="N:\Afdeling\AUHDCORG\Kommunikation\Billeder\Colourbox\Sygeplejerske og patient haand.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900" r="7423"/>
          <a:stretch/>
        </p:blipFill>
        <p:spPr bwMode="auto">
          <a:xfrm>
            <a:off x="0" y="0"/>
            <a:ext cx="554736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231842" y="3035300"/>
            <a:ext cx="5470525" cy="2835275"/>
          </a:xfrm>
        </p:spPr>
        <p:txBody>
          <a:bodyPr>
            <a:normAutofit/>
          </a:bodyPr>
          <a:lstStyle>
            <a:lvl1pPr>
              <a:spcBef>
                <a:spcPts val="0"/>
              </a:spcBef>
              <a:defRPr sz="1800"/>
            </a:lvl1pPr>
          </a:lstStyle>
          <a:p>
            <a:r>
              <a:rPr lang="da-DK" dirty="0"/>
              <a:t>Rediger teksttypografien i masteren
Andet niveau
Tredje niveau
Fjerde niveau
Femte niveau</a:t>
            </a:r>
          </a:p>
        </p:txBody>
      </p:sp>
    </p:spTree>
    <p:extLst>
      <p:ext uri="{BB962C8B-B14F-4D97-AF65-F5344CB8AC3E}">
        <p14:creationId xmlns:p14="http://schemas.microsoft.com/office/powerpoint/2010/main" val="58143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2442" r="53080" b="11513"/>
          <a:stretch/>
        </p:blipFill>
        <p:spPr>
          <a:xfrm>
            <a:off x="7063502" y="-40943"/>
            <a:ext cx="5240740" cy="6919415"/>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et stemningsbillede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0BEFC915-BA98-9E43-9A06-7E4BD6162D09}"/>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9018"/>
          <a:stretch/>
        </p:blipFill>
        <p:spPr>
          <a:xfrm>
            <a:off x="-81887" y="4032"/>
            <a:ext cx="5745708"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2814" r="23602" b="5826"/>
          <a:stretch/>
        </p:blipFill>
        <p:spPr>
          <a:xfrm>
            <a:off x="6373504" y="-16941"/>
            <a:ext cx="5882186" cy="689541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et stemningsbillede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0BEFC915-BA98-9E43-9A06-7E4BD6162D09}"/>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65019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08E8A099-FF79-5649-847F-609E9362FB3B}"/>
              </a:ext>
            </a:extLst>
          </p:cNvPr>
          <p:cNvSpPr>
            <a:spLocks noGrp="1"/>
          </p:cNvSpPr>
          <p:nvPr>
            <p:ph type="ctrTitle" hasCustomPrompt="1"/>
          </p:nvPr>
        </p:nvSpPr>
        <p:spPr>
          <a:xfrm>
            <a:off x="821635" y="2227628"/>
            <a:ext cx="7434469" cy="1793839"/>
          </a:xfrm>
        </p:spPr>
        <p:txBody>
          <a:bodyPr anchor="b"/>
          <a:lstStyle>
            <a:lvl1pPr algn="l">
              <a:defRPr sz="4800">
                <a:solidFill>
                  <a:schemeClr val="bg1"/>
                </a:solidFill>
              </a:defRPr>
            </a:lvl1pPr>
          </a:lstStyle>
          <a:p>
            <a:r>
              <a:rPr lang="da-DK" dirty="0"/>
              <a:t>Forside 2 er </a:t>
            </a:r>
            <a:r>
              <a:rPr lang="da-DK" dirty="0" err="1"/>
              <a:t>orange-rød</a:t>
            </a:r>
            <a:r>
              <a:rPr lang="da-DK" dirty="0"/>
              <a:t> med dråber på</a:t>
            </a:r>
          </a:p>
        </p:txBody>
      </p:sp>
      <p:sp>
        <p:nvSpPr>
          <p:cNvPr id="6" name="Undertitel 2">
            <a:extLst>
              <a:ext uri="{FF2B5EF4-FFF2-40B4-BE49-F238E27FC236}">
                <a16:creationId xmlns:a16="http://schemas.microsoft.com/office/drawing/2014/main" id="{F7E004B8-6F19-8244-BE9F-26B45B6BFB1F}"/>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6678613" y="0"/>
            <a:ext cx="5513387" cy="6858000"/>
          </a:xfrm>
        </p:spPr>
        <p:txBody>
          <a:bodyPr/>
          <a:lstStyle/>
          <a:p>
            <a:r>
              <a:rPr lang="da-DK" dirty="0"/>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4000"/>
            </a:lvl1pPr>
          </a:lstStyle>
          <a:p>
            <a:r>
              <a:rPr lang="da-DK" dirty="0"/>
              <a:t>Tekst med billede eller grafik</a:t>
            </a:r>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132521" y="0"/>
            <a:ext cx="5618916" cy="6960358"/>
          </a:xfrm>
        </p:spPr>
        <p:txBody>
          <a:bodyPr/>
          <a:lstStyle/>
          <a:p>
            <a:r>
              <a:rPr lang="da-DK" dirty="0"/>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21858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21859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94296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073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0043"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0004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93712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4" name="Pladsholder til sidefod 4">
            <a:extLst>
              <a:ext uri="{FF2B5EF4-FFF2-40B4-BE49-F238E27FC236}">
                <a16:creationId xmlns:a16="http://schemas.microsoft.com/office/drawing/2014/main" id="{815E14A6-4FAA-6E43-A1CE-4F763921B78E}"/>
              </a:ext>
            </a:extLst>
          </p:cNvPr>
          <p:cNvSpPr>
            <a:spLocks noGrp="1"/>
          </p:cNvSpPr>
          <p:nvPr>
            <p:ph type="ftr" sz="quarter" idx="3"/>
          </p:nvPr>
        </p:nvSpPr>
        <p:spPr>
          <a:xfrm>
            <a:off x="830838" y="6382854"/>
            <a:ext cx="3400661" cy="365125"/>
          </a:xfrm>
          <a:prstGeom prst="rect">
            <a:avLst/>
          </a:prstGeom>
        </p:spPr>
        <p:txBody>
          <a:bodyPr vert="horz" lIns="91440" tIns="45720" rIns="91440" bIns="45720" rtlCol="0" anchor="ctr"/>
          <a:lstStyle>
            <a:lvl1pPr algn="l">
              <a:defRPr sz="1200" b="1">
                <a:solidFill>
                  <a:srgbClr val="004567"/>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
        <p:nvSpPr>
          <p:cNvPr id="5" name="Pladsholder til slidenummer 5">
            <a:extLst>
              <a:ext uri="{FF2B5EF4-FFF2-40B4-BE49-F238E27FC236}">
                <a16:creationId xmlns:a16="http://schemas.microsoft.com/office/drawing/2014/main" id="{37A2BA0F-70C7-3B47-A5E3-B49918BCCF68}"/>
              </a:ext>
            </a:extLst>
          </p:cNvPr>
          <p:cNvSpPr>
            <a:spLocks noGrp="1"/>
          </p:cNvSpPr>
          <p:nvPr>
            <p:ph type="sldNum" sz="quarter" idx="4"/>
          </p:nvPr>
        </p:nvSpPr>
        <p:spPr>
          <a:xfrm>
            <a:off x="-113212" y="6378160"/>
            <a:ext cx="838769" cy="365125"/>
          </a:xfrm>
          <a:prstGeom prst="rect">
            <a:avLst/>
          </a:prstGeom>
        </p:spPr>
        <p:txBody>
          <a:bodyPr vert="horz" lIns="91440" tIns="45720" rIns="91440" bIns="45720" rtlCol="0" anchor="ctr"/>
          <a:lstStyle>
            <a:lvl1pPr algn="r">
              <a:defRPr sz="1200">
                <a:solidFill>
                  <a:srgbClr val="00456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33380-CB91-2048-96D7-F55975039CEF}" type="slidenum">
              <a:rPr kumimoji="0" lang="da-DK" sz="1200" b="0" i="0" u="none" strike="noStrike" kern="1200" cap="none" spc="0" normalizeH="0" baseline="0" noProof="0" smtClean="0">
                <a:ln>
                  <a:noFill/>
                </a:ln>
                <a:solidFill>
                  <a:srgbClr val="00456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200" b="0"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3" r:id="rId3"/>
    <p:sldLayoutId id="2147483661" r:id="rId4"/>
    <p:sldLayoutId id="2147483680" r:id="rId5"/>
    <p:sldLayoutId id="2147483709" r:id="rId6"/>
    <p:sldLayoutId id="2147483713" r:id="rId7"/>
    <p:sldLayoutId id="2147483714" r:id="rId8"/>
    <p:sldLayoutId id="2147483660" r:id="rId9"/>
    <p:sldLayoutId id="2147483662" r:id="rId10"/>
    <p:sldLayoutId id="2147483708" r:id="rId11"/>
    <p:sldLayoutId id="2147483688" r:id="rId12"/>
    <p:sldLayoutId id="2147483695" r:id="rId13"/>
    <p:sldLayoutId id="2147483697" r:id="rId14"/>
    <p:sldLayoutId id="2147483692" r:id="rId15"/>
    <p:sldLayoutId id="2147483689" r:id="rId16"/>
    <p:sldLayoutId id="2147483700" r:id="rId17"/>
    <p:sldLayoutId id="2147483691" r:id="rId18"/>
    <p:sldLayoutId id="2147483715" r:id="rId19"/>
  </p:sldLayoutIdLst>
  <p:hf sldNum="0" hdr="0" ftr="0" dt="0"/>
  <p:txStyles>
    <p:titleStyle>
      <a:lvl1pPr algn="l" defTabSz="914400" rtl="0" eaLnBrk="1" latinLnBrk="0" hangingPunct="1">
        <a:lnSpc>
          <a:spcPct val="90000"/>
        </a:lnSpc>
        <a:spcBef>
          <a:spcPct val="0"/>
        </a:spcBef>
        <a:buNone/>
        <a:defRPr sz="4400" b="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svg"/></Relationships>
</file>

<file path=ppt/slides/_rels/slide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84.svg"/></Relationships>
</file>

<file path=ppt/slides/_rels/slide21.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Donordetektion</a:t>
            </a:r>
          </a:p>
        </p:txBody>
      </p:sp>
      <p:sp>
        <p:nvSpPr>
          <p:cNvPr id="3" name="Undertitel 2"/>
          <p:cNvSpPr>
            <a:spLocks noGrp="1"/>
          </p:cNvSpPr>
          <p:nvPr>
            <p:ph type="subTitle" idx="1"/>
          </p:nvPr>
        </p:nvSpPr>
        <p:spPr>
          <a:xfrm>
            <a:off x="848138" y="4101127"/>
            <a:ext cx="9144000" cy="527577"/>
          </a:xfrm>
        </p:spPr>
        <p:txBody>
          <a:bodyPr/>
          <a:lstStyle/>
          <a:p>
            <a:r>
              <a:rPr lang="da-DK" dirty="0"/>
              <a:t>Opmærksomhed på mulige organdonorer</a:t>
            </a:r>
          </a:p>
        </p:txBody>
      </p:sp>
    </p:spTree>
    <p:extLst>
      <p:ext uri="{BB962C8B-B14F-4D97-AF65-F5344CB8AC3E}">
        <p14:creationId xmlns:p14="http://schemas.microsoft.com/office/powerpoint/2010/main" val="43385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30768" y="1933956"/>
            <a:ext cx="4572000" cy="3429000"/>
          </a:xfrm>
          <a:prstGeom prst="rect">
            <a:avLst/>
          </a:prstGeom>
        </p:spPr>
      </p:pic>
      <p:pic>
        <p:nvPicPr>
          <p:cNvPr id="3" name="Billede 2" descr="Et billede, der indeholder tekst&#10;&#10;Automatisk genereret beskrivelse">
            <a:extLst>
              <a:ext uri="{FF2B5EF4-FFF2-40B4-BE49-F238E27FC236}">
                <a16:creationId xmlns:a16="http://schemas.microsoft.com/office/drawing/2014/main" id="{78F098A2-66A7-4B3C-B5EC-0CB7768884A3}"/>
              </a:ext>
            </a:extLst>
          </p:cNvPr>
          <p:cNvPicPr>
            <a:picLocks noChangeAspect="1"/>
          </p:cNvPicPr>
          <p:nvPr/>
        </p:nvPicPr>
        <p:blipFill>
          <a:blip r:embed="rId4"/>
          <a:stretch>
            <a:fillRect/>
          </a:stretch>
        </p:blipFill>
        <p:spPr>
          <a:xfrm>
            <a:off x="1289313" y="1271723"/>
            <a:ext cx="4028651" cy="5009103"/>
          </a:xfrm>
          <a:prstGeom prst="rect">
            <a:avLst/>
          </a:prstGeom>
        </p:spPr>
      </p:pic>
      <p:sp>
        <p:nvSpPr>
          <p:cNvPr id="5" name="Tekstboks 5">
            <a:extLst>
              <a:ext uri="{FF2B5EF4-FFF2-40B4-BE49-F238E27FC236}">
                <a16:creationId xmlns:a16="http://schemas.microsoft.com/office/drawing/2014/main" id="{FA75E331-F2CA-4D13-BE08-F1C2D9554EFD}"/>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a:t>
            </a:r>
            <a:r>
              <a:rPr lang="da-DK" sz="3200" b="1" dirty="0" err="1">
                <a:latin typeface="Georgia" panose="02040502050405020303" pitchFamily="18" charset="0"/>
              </a:rPr>
              <a:t>subarachnoidal</a:t>
            </a:r>
            <a:endParaRPr lang="da-DK" sz="3200" b="1" dirty="0">
              <a:latin typeface="Georgia" panose="02040502050405020303" pitchFamily="18" charset="0"/>
            </a:endParaRPr>
          </a:p>
          <a:p>
            <a:pPr algn="ctr"/>
            <a:r>
              <a:rPr lang="da-DK" sz="3200" b="1" dirty="0">
                <a:latin typeface="Georgia" panose="02040502050405020303" pitchFamily="18" charset="0"/>
              </a:rPr>
              <a:t>blødning</a:t>
            </a:r>
          </a:p>
        </p:txBody>
      </p:sp>
    </p:spTree>
    <p:extLst>
      <p:ext uri="{BB962C8B-B14F-4D97-AF65-F5344CB8AC3E}">
        <p14:creationId xmlns:p14="http://schemas.microsoft.com/office/powerpoint/2010/main" val="127173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0768" y="1933956"/>
            <a:ext cx="4572000" cy="3429000"/>
          </a:xfrm>
          <a:prstGeom prst="rect">
            <a:avLst/>
          </a:prstGeom>
        </p:spPr>
      </p:pic>
      <p:pic>
        <p:nvPicPr>
          <p:cNvPr id="3" name="Billede 2" descr="Et billede, der indeholder billede&#10;&#10;Automatisk genereret beskrivelse">
            <a:extLst>
              <a:ext uri="{FF2B5EF4-FFF2-40B4-BE49-F238E27FC236}">
                <a16:creationId xmlns:a16="http://schemas.microsoft.com/office/drawing/2014/main" id="{1E054721-10C7-44F0-8A2A-0AFE798E3EC2}"/>
              </a:ext>
            </a:extLst>
          </p:cNvPr>
          <p:cNvPicPr>
            <a:picLocks noChangeAspect="1"/>
          </p:cNvPicPr>
          <p:nvPr/>
        </p:nvPicPr>
        <p:blipFill>
          <a:blip r:embed="rId5"/>
          <a:stretch>
            <a:fillRect/>
          </a:stretch>
        </p:blipFill>
        <p:spPr>
          <a:xfrm>
            <a:off x="6627314" y="1271171"/>
            <a:ext cx="4089454" cy="4754570"/>
          </a:xfrm>
          <a:prstGeom prst="rect">
            <a:avLst/>
          </a:prstGeom>
        </p:spPr>
      </p:pic>
      <p:sp>
        <p:nvSpPr>
          <p:cNvPr id="7" name="Pladsholder til indhold 2">
            <a:extLst>
              <a:ext uri="{FF2B5EF4-FFF2-40B4-BE49-F238E27FC236}">
                <a16:creationId xmlns:a16="http://schemas.microsoft.com/office/drawing/2014/main" id="{CDFEB36B-5AAA-4F53-8495-78265F86E5CF}"/>
              </a:ext>
            </a:extLst>
          </p:cNvPr>
          <p:cNvSpPr txBox="1">
            <a:spLocks/>
          </p:cNvSpPr>
          <p:nvPr/>
        </p:nvSpPr>
        <p:spPr>
          <a:xfrm>
            <a:off x="840341" y="2794482"/>
            <a:ext cx="5353187" cy="3816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t>Hjertestop</a:t>
            </a:r>
          </a:p>
          <a:p>
            <a:r>
              <a:rPr lang="da-DK" sz="2000" dirty="0"/>
              <a:t>Intensivbehandlet i 72 t. </a:t>
            </a:r>
          </a:p>
          <a:p>
            <a:r>
              <a:rPr lang="da-DK" sz="2000" dirty="0" err="1"/>
              <a:t>Usederet</a:t>
            </a:r>
            <a:endParaRPr lang="da-DK" sz="2000" dirty="0"/>
          </a:p>
          <a:p>
            <a:r>
              <a:rPr lang="da-DK" sz="2000" dirty="0"/>
              <a:t>Ingen opvågning</a:t>
            </a:r>
          </a:p>
          <a:p>
            <a:r>
              <a:rPr lang="da-DK" sz="2000" dirty="0"/>
              <a:t>Lysstive pupiller</a:t>
            </a:r>
          </a:p>
          <a:p>
            <a:r>
              <a:rPr lang="da-DK" sz="2000" dirty="0"/>
              <a:t>Ingen hoste på sugning</a:t>
            </a:r>
          </a:p>
          <a:p>
            <a:endParaRPr lang="da-DK" sz="2400" dirty="0"/>
          </a:p>
        </p:txBody>
      </p:sp>
      <p:sp>
        <p:nvSpPr>
          <p:cNvPr id="8" name="Titel 1">
            <a:extLst>
              <a:ext uri="{FF2B5EF4-FFF2-40B4-BE49-F238E27FC236}">
                <a16:creationId xmlns:a16="http://schemas.microsoft.com/office/drawing/2014/main" id="{EA2710EA-9C42-4657-8389-F736437ED5FE}"/>
              </a:ext>
            </a:extLst>
          </p:cNvPr>
          <p:cNvSpPr>
            <a:spLocks noGrp="1"/>
          </p:cNvSpPr>
          <p:nvPr>
            <p:ph type="title" idx="4294967295"/>
          </p:nvPr>
        </p:nvSpPr>
        <p:spPr>
          <a:xfrm>
            <a:off x="840341" y="1427404"/>
            <a:ext cx="5630863" cy="1204912"/>
          </a:xfrm>
        </p:spPr>
        <p:txBody>
          <a:bodyPr>
            <a:normAutofit/>
          </a:bodyPr>
          <a:lstStyle/>
          <a:p>
            <a:r>
              <a:rPr lang="da-DK" sz="3200" b="1" dirty="0"/>
              <a:t>Eksempel fra intensivafdeling</a:t>
            </a:r>
          </a:p>
        </p:txBody>
      </p:sp>
    </p:spTree>
    <p:extLst>
      <p:ext uri="{BB962C8B-B14F-4D97-AF65-F5344CB8AC3E}">
        <p14:creationId xmlns:p14="http://schemas.microsoft.com/office/powerpoint/2010/main" val="368058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7755E25-08ED-48AD-B927-D56783A86466}"/>
              </a:ext>
            </a:extLst>
          </p:cNvPr>
          <p:cNvSpPr txBox="1">
            <a:spLocks/>
          </p:cNvSpPr>
          <p:nvPr/>
        </p:nvSpPr>
        <p:spPr>
          <a:xfrm>
            <a:off x="835224" y="886340"/>
            <a:ext cx="666462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Hjernedødsdetektion </a:t>
            </a:r>
            <a:br>
              <a:rPr lang="da-DK" sz="3200" b="1" dirty="0"/>
            </a:br>
            <a:endParaRPr lang="da-DK" sz="3200" b="1" dirty="0"/>
          </a:p>
        </p:txBody>
      </p:sp>
      <p:sp>
        <p:nvSpPr>
          <p:cNvPr id="5" name="Pladsholder til indhold 2">
            <a:extLst>
              <a:ext uri="{FF2B5EF4-FFF2-40B4-BE49-F238E27FC236}">
                <a16:creationId xmlns:a16="http://schemas.microsoft.com/office/drawing/2014/main" id="{5C49135D-C3E3-4B44-B372-74AB66D299F4}"/>
              </a:ext>
            </a:extLst>
          </p:cNvPr>
          <p:cNvSpPr txBox="1">
            <a:spLocks/>
          </p:cNvSpPr>
          <p:nvPr/>
        </p:nvSpPr>
        <p:spPr>
          <a:xfrm>
            <a:off x="931488" y="3041355"/>
            <a:ext cx="2920710" cy="1509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t>Egne kolleger</a:t>
            </a:r>
          </a:p>
          <a:p>
            <a:pPr marL="457200" indent="-457200"/>
            <a:r>
              <a:rPr lang="da-DK" sz="2000" dirty="0"/>
              <a:t>Anæstesiologer</a:t>
            </a:r>
          </a:p>
          <a:p>
            <a:pPr marL="457200" indent="-457200"/>
            <a:r>
              <a:rPr lang="da-DK" sz="2000" dirty="0"/>
              <a:t>Neurokirurger</a:t>
            </a:r>
          </a:p>
          <a:p>
            <a:pPr marL="0" indent="0"/>
            <a:endParaRPr lang="da-DK" dirty="0"/>
          </a:p>
          <a:p>
            <a:pPr marL="0" indent="0"/>
            <a:endParaRPr lang="da-DK" dirty="0"/>
          </a:p>
          <a:p>
            <a:pPr marL="457200" indent="-457200"/>
            <a:endParaRPr lang="da-DK" dirty="0"/>
          </a:p>
        </p:txBody>
      </p:sp>
      <p:sp>
        <p:nvSpPr>
          <p:cNvPr id="10" name="Tekstfelt 9">
            <a:extLst>
              <a:ext uri="{FF2B5EF4-FFF2-40B4-BE49-F238E27FC236}">
                <a16:creationId xmlns:a16="http://schemas.microsoft.com/office/drawing/2014/main" id="{4D93C85E-87D5-41A3-9296-40FF2386E392}"/>
              </a:ext>
            </a:extLst>
          </p:cNvPr>
          <p:cNvSpPr txBox="1"/>
          <p:nvPr/>
        </p:nvSpPr>
        <p:spPr>
          <a:xfrm>
            <a:off x="859288" y="4732736"/>
            <a:ext cx="5978825" cy="830997"/>
          </a:xfrm>
          <a:prstGeom prst="rect">
            <a:avLst/>
          </a:prstGeom>
          <a:noFill/>
        </p:spPr>
        <p:txBody>
          <a:bodyPr wrap="square">
            <a:spAutoFit/>
          </a:bodyPr>
          <a:lstStyle/>
          <a:p>
            <a:pPr marL="0" indent="0"/>
            <a:r>
              <a:rPr lang="da-DK" sz="2400" b="1" dirty="0"/>
              <a:t>Er behandlingsmulighederne </a:t>
            </a:r>
          </a:p>
          <a:p>
            <a:pPr marL="0" indent="0"/>
            <a:r>
              <a:rPr lang="da-DK" sz="2400" b="1" dirty="0"/>
              <a:t>udtømte?</a:t>
            </a:r>
            <a:endParaRPr lang="da-DK" sz="2000" b="1" dirty="0"/>
          </a:p>
        </p:txBody>
      </p:sp>
      <p:sp>
        <p:nvSpPr>
          <p:cNvPr id="9" name="Tekstfelt 8">
            <a:extLst>
              <a:ext uri="{FF2B5EF4-FFF2-40B4-BE49-F238E27FC236}">
                <a16:creationId xmlns:a16="http://schemas.microsoft.com/office/drawing/2014/main" id="{3E875FCD-5908-4FD3-B9EF-E5EAEBAE86AE}"/>
              </a:ext>
            </a:extLst>
          </p:cNvPr>
          <p:cNvSpPr txBox="1"/>
          <p:nvPr/>
        </p:nvSpPr>
        <p:spPr>
          <a:xfrm>
            <a:off x="859288" y="2166712"/>
            <a:ext cx="6664627" cy="523220"/>
          </a:xfrm>
          <a:prstGeom prst="rect">
            <a:avLst/>
          </a:prstGeom>
          <a:noFill/>
        </p:spPr>
        <p:txBody>
          <a:bodyPr wrap="square">
            <a:spAutoFit/>
          </a:bodyPr>
          <a:lstStyle/>
          <a:p>
            <a:r>
              <a:rPr lang="da-DK" sz="2400" b="1" dirty="0"/>
              <a:t>Vurdering i samarbejde med</a:t>
            </a:r>
            <a:r>
              <a:rPr lang="da-DK" sz="2800" b="1" dirty="0"/>
              <a:t>:</a:t>
            </a:r>
            <a:endParaRPr lang="da-DK" sz="2800" dirty="0"/>
          </a:p>
        </p:txBody>
      </p:sp>
      <p:sp>
        <p:nvSpPr>
          <p:cNvPr id="21" name="Pladsholder til billede 20">
            <a:extLst>
              <a:ext uri="{FF2B5EF4-FFF2-40B4-BE49-F238E27FC236}">
                <a16:creationId xmlns:a16="http://schemas.microsoft.com/office/drawing/2014/main" id="{06926573-28C8-4FCA-B5F6-0FA47AEB5E95}"/>
              </a:ext>
            </a:extLst>
          </p:cNvPr>
          <p:cNvSpPr>
            <a:spLocks noGrp="1"/>
          </p:cNvSpPr>
          <p:nvPr>
            <p:ph type="pic" sz="quarter" idx="13"/>
          </p:nvPr>
        </p:nvSpPr>
        <p:spPr/>
        <p:txBody>
          <a:bodyPr/>
          <a:lstStyle/>
          <a:p>
            <a:endParaRPr lang="da-DK"/>
          </a:p>
        </p:txBody>
      </p:sp>
      <p:pic>
        <p:nvPicPr>
          <p:cNvPr id="19" name="Billede 18">
            <a:extLst>
              <a:ext uri="{FF2B5EF4-FFF2-40B4-BE49-F238E27FC236}">
                <a16:creationId xmlns:a16="http://schemas.microsoft.com/office/drawing/2014/main" id="{5CE49673-EB3C-4662-BFD7-4BA95A5F7E26}"/>
              </a:ext>
            </a:extLst>
          </p:cNvPr>
          <p:cNvPicPr>
            <a:picLocks noChangeAspect="1"/>
          </p:cNvPicPr>
          <p:nvPr/>
        </p:nvPicPr>
        <p:blipFill>
          <a:blip r:embed="rId3">
            <a:duotone>
              <a:prstClr val="black"/>
              <a:schemeClr val="accent2">
                <a:tint val="45000"/>
                <a:satMod val="400000"/>
              </a:schemeClr>
            </a:duotone>
          </a:blip>
          <a:srcRect l="15" r="15"/>
          <a:stretch/>
        </p:blipFill>
        <p:spPr>
          <a:xfrm>
            <a:off x="6678613" y="0"/>
            <a:ext cx="5527373" cy="6858000"/>
          </a:xfrm>
          <a:prstGeom prst="rect">
            <a:avLst/>
          </a:prstGeom>
        </p:spPr>
      </p:pic>
    </p:spTree>
    <p:extLst>
      <p:ext uri="{BB962C8B-B14F-4D97-AF65-F5344CB8AC3E}">
        <p14:creationId xmlns:p14="http://schemas.microsoft.com/office/powerpoint/2010/main" val="120047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2307199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6332-CFFD-FF00-7C8E-24042D9761EA}"/>
            </a:ext>
          </a:extLst>
        </p:cNvPr>
        <p:cNvGrpSpPr/>
        <p:nvPr/>
      </p:nvGrpSpPr>
      <p:grpSpPr>
        <a:xfrm>
          <a:off x="0" y="0"/>
          <a:ext cx="0" cy="0"/>
          <a:chOff x="0" y="0"/>
          <a:chExt cx="0" cy="0"/>
        </a:xfrm>
      </p:grpSpPr>
      <p:pic>
        <p:nvPicPr>
          <p:cNvPr id="45" name="Grafik 44">
            <a:extLst>
              <a:ext uri="{FF2B5EF4-FFF2-40B4-BE49-F238E27FC236}">
                <a16:creationId xmlns:a16="http://schemas.microsoft.com/office/drawing/2014/main" id="{245B6ECA-C19C-2766-8B18-B1E41D0929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703" y="1098002"/>
            <a:ext cx="5844349" cy="4993071"/>
          </a:xfrm>
          <a:prstGeom prst="rect">
            <a:avLst/>
          </a:prstGeom>
        </p:spPr>
      </p:pic>
      <p:sp>
        <p:nvSpPr>
          <p:cNvPr id="43" name="Titel 1">
            <a:extLst>
              <a:ext uri="{FF2B5EF4-FFF2-40B4-BE49-F238E27FC236}">
                <a16:creationId xmlns:a16="http://schemas.microsoft.com/office/drawing/2014/main" id="{6719E3D5-885D-B0F0-C095-77240D049BC2}"/>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pic>
        <p:nvPicPr>
          <p:cNvPr id="3" name="Billede 2">
            <a:extLst>
              <a:ext uri="{FF2B5EF4-FFF2-40B4-BE49-F238E27FC236}">
                <a16:creationId xmlns:a16="http://schemas.microsoft.com/office/drawing/2014/main" id="{A4C214BC-F622-BF3D-643E-96DF187D3636}"/>
              </a:ext>
            </a:extLst>
          </p:cNvPr>
          <p:cNvPicPr>
            <a:picLocks noChangeAspect="1"/>
          </p:cNvPicPr>
          <p:nvPr/>
        </p:nvPicPr>
        <p:blipFill>
          <a:blip r:embed="rId5"/>
          <a:stretch>
            <a:fillRect/>
          </a:stretch>
        </p:blipFill>
        <p:spPr>
          <a:xfrm>
            <a:off x="5341502" y="1720607"/>
            <a:ext cx="5522749" cy="3154369"/>
          </a:xfrm>
          <a:prstGeom prst="rect">
            <a:avLst/>
          </a:prstGeom>
        </p:spPr>
      </p:pic>
    </p:spTree>
    <p:extLst>
      <p:ext uri="{BB962C8B-B14F-4D97-AF65-F5344CB8AC3E}">
        <p14:creationId xmlns:p14="http://schemas.microsoft.com/office/powerpoint/2010/main" val="274031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a:extLst>
              <a:ext uri="{FF2B5EF4-FFF2-40B4-BE49-F238E27FC236}">
                <a16:creationId xmlns:a16="http://schemas.microsoft.com/office/drawing/2014/main" id="{07EF1D28-E76C-4CDA-A788-9358F2E215CC}"/>
              </a:ext>
            </a:extLst>
          </p:cNvPr>
          <p:cNvGrpSpPr/>
          <p:nvPr/>
        </p:nvGrpSpPr>
        <p:grpSpPr>
          <a:xfrm>
            <a:off x="7329186" y="1227517"/>
            <a:ext cx="4557006" cy="5144148"/>
            <a:chOff x="7323460" y="1227517"/>
            <a:chExt cx="4934004" cy="5144148"/>
          </a:xfrm>
        </p:grpSpPr>
        <p:grpSp>
          <p:nvGrpSpPr>
            <p:cNvPr id="36" name="Gruppe 35">
              <a:extLst>
                <a:ext uri="{FF2B5EF4-FFF2-40B4-BE49-F238E27FC236}">
                  <a16:creationId xmlns:a16="http://schemas.microsoft.com/office/drawing/2014/main" id="{7F859C1D-5B7C-400F-9C0F-E88619AAFDE2}"/>
                </a:ext>
              </a:extLst>
            </p:cNvPr>
            <p:cNvGrpSpPr/>
            <p:nvPr/>
          </p:nvGrpSpPr>
          <p:grpSpPr>
            <a:xfrm>
              <a:off x="7323460" y="1508839"/>
              <a:ext cx="1222206" cy="1072360"/>
              <a:chOff x="3268828" y="2080886"/>
              <a:chExt cx="1147799" cy="597940"/>
            </a:xfrm>
          </p:grpSpPr>
          <p:cxnSp>
            <p:nvCxnSpPr>
              <p:cNvPr id="37" name="Lige forbindelse 36">
                <a:extLst>
                  <a:ext uri="{FF2B5EF4-FFF2-40B4-BE49-F238E27FC236}">
                    <a16:creationId xmlns:a16="http://schemas.microsoft.com/office/drawing/2014/main" id="{16938ED7-7D68-422D-BD6F-C96BCA1D8016}"/>
                  </a:ext>
                </a:extLst>
              </p:cNvPr>
              <p:cNvCxnSpPr>
                <a:cxnSpLocks/>
              </p:cNvCxnSpPr>
              <p:nvPr/>
            </p:nvCxnSpPr>
            <p:spPr>
              <a:xfrm flipV="1">
                <a:off x="3268828" y="2080886"/>
                <a:ext cx="594927" cy="59794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38" name="Lige forbindelse 37">
                <a:extLst>
                  <a:ext uri="{FF2B5EF4-FFF2-40B4-BE49-F238E27FC236}">
                    <a16:creationId xmlns:a16="http://schemas.microsoft.com/office/drawing/2014/main" id="{ABB4798E-EDF4-4005-9158-FC89F0803848}"/>
                  </a:ext>
                </a:extLst>
              </p:cNvPr>
              <p:cNvCxnSpPr>
                <a:cxnSpLocks/>
              </p:cNvCxnSpPr>
              <p:nvPr/>
            </p:nvCxnSpPr>
            <p:spPr>
              <a:xfrm>
                <a:off x="3863755" y="2083470"/>
                <a:ext cx="552872"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pic>
          <p:nvPicPr>
            <p:cNvPr id="39" name="Grafik 38">
              <a:extLst>
                <a:ext uri="{FF2B5EF4-FFF2-40B4-BE49-F238E27FC236}">
                  <a16:creationId xmlns:a16="http://schemas.microsoft.com/office/drawing/2014/main" id="{4DFCAA60-E583-4697-BBB7-95EAC69FB6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1690" y="5571565"/>
              <a:ext cx="962025" cy="800100"/>
            </a:xfrm>
            <a:prstGeom prst="rect">
              <a:avLst/>
            </a:prstGeom>
          </p:spPr>
        </p:pic>
        <p:sp>
          <p:nvSpPr>
            <p:cNvPr id="40" name="Tekstfelt 39">
              <a:extLst>
                <a:ext uri="{FF2B5EF4-FFF2-40B4-BE49-F238E27FC236}">
                  <a16:creationId xmlns:a16="http://schemas.microsoft.com/office/drawing/2014/main" id="{5D0DF8D1-A203-4974-A724-590BBF8AEE01}"/>
                </a:ext>
              </a:extLst>
            </p:cNvPr>
            <p:cNvSpPr txBox="1"/>
            <p:nvPr/>
          </p:nvSpPr>
          <p:spPr>
            <a:xfrm>
              <a:off x="8461094" y="1227517"/>
              <a:ext cx="3484814" cy="830997"/>
            </a:xfrm>
            <a:prstGeom prst="rect">
              <a:avLst/>
            </a:prstGeom>
            <a:noFill/>
          </p:spPr>
          <p:txBody>
            <a:bodyPr wrap="square">
              <a:spAutoFit/>
            </a:bodyPr>
            <a:lstStyle/>
            <a:p>
              <a:pPr lvl="0" algn="ctr"/>
              <a:r>
                <a:rPr lang="da-DK" sz="2400" b="1" dirty="0">
                  <a:solidFill>
                    <a:srgbClr val="004567"/>
                  </a:solidFill>
                  <a:latin typeface="+mj-lt"/>
                  <a:cs typeface="Arial" panose="020B0604020202020204" pitchFamily="34" charset="0"/>
                </a:rPr>
                <a:t>Neurologisk </a:t>
              </a:r>
            </a:p>
            <a:p>
              <a:pPr lvl="0" algn="ctr"/>
              <a:r>
                <a:rPr lang="da-DK" sz="2400" b="1" dirty="0">
                  <a:solidFill>
                    <a:srgbClr val="004567"/>
                  </a:solidFill>
                  <a:latin typeface="+mj-lt"/>
                  <a:cs typeface="Arial" panose="020B0604020202020204" pitchFamily="34" charset="0"/>
                </a:rPr>
                <a:t>afdeling</a:t>
              </a:r>
            </a:p>
          </p:txBody>
        </p:sp>
        <p:sp>
          <p:nvSpPr>
            <p:cNvPr id="41" name="Tekstfelt 40">
              <a:extLst>
                <a:ext uri="{FF2B5EF4-FFF2-40B4-BE49-F238E27FC236}">
                  <a16:creationId xmlns:a16="http://schemas.microsoft.com/office/drawing/2014/main" id="{9DD84976-7A36-41B9-93F9-E59DEF0D214D}"/>
                </a:ext>
              </a:extLst>
            </p:cNvPr>
            <p:cNvSpPr txBox="1"/>
            <p:nvPr/>
          </p:nvSpPr>
          <p:spPr>
            <a:xfrm>
              <a:off x="8353457" y="2089649"/>
              <a:ext cx="3904007"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Progression af svære neurologiske udfald</a:t>
              </a:r>
            </a:p>
          </p:txBody>
        </p:sp>
        <p:sp>
          <p:nvSpPr>
            <p:cNvPr id="43" name="Tekstfelt 42">
              <a:extLst>
                <a:ext uri="{FF2B5EF4-FFF2-40B4-BE49-F238E27FC236}">
                  <a16:creationId xmlns:a16="http://schemas.microsoft.com/office/drawing/2014/main" id="{03D09ECA-E142-4085-A130-384EDD68C791}"/>
                </a:ext>
              </a:extLst>
            </p:cNvPr>
            <p:cNvSpPr txBox="1"/>
            <p:nvPr/>
          </p:nvSpPr>
          <p:spPr>
            <a:xfrm>
              <a:off x="8359260" y="3096782"/>
              <a:ext cx="3389497" cy="1015663"/>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Vurdering af om    patienten vil kunne </a:t>
              </a:r>
              <a:r>
                <a:rPr lang="da-DK" sz="2000" dirty="0" err="1">
                  <a:solidFill>
                    <a:srgbClr val="004567"/>
                  </a:solidFill>
                  <a:latin typeface="Arial" panose="020B0604020202020204" pitchFamily="34" charset="0"/>
                  <a:cs typeface="Arial" panose="020B0604020202020204" pitchFamily="34" charset="0"/>
                </a:rPr>
                <a:t>hjernedø</a:t>
              </a:r>
              <a:endParaRPr lang="da-DK" sz="2000" dirty="0">
                <a:solidFill>
                  <a:srgbClr val="004567"/>
                </a:solidFill>
                <a:latin typeface="Arial" panose="020B0604020202020204" pitchFamily="34" charset="0"/>
                <a:cs typeface="Arial" panose="020B0604020202020204" pitchFamily="34" charset="0"/>
              </a:endParaRPr>
            </a:p>
          </p:txBody>
        </p:sp>
        <p:sp>
          <p:nvSpPr>
            <p:cNvPr id="44" name="Tekstfelt 43">
              <a:extLst>
                <a:ext uri="{FF2B5EF4-FFF2-40B4-BE49-F238E27FC236}">
                  <a16:creationId xmlns:a16="http://schemas.microsoft.com/office/drawing/2014/main" id="{0BC0F434-3A39-44D9-B8CB-9FDCFE782BB1}"/>
                </a:ext>
              </a:extLst>
            </p:cNvPr>
            <p:cNvSpPr txBox="1"/>
            <p:nvPr/>
          </p:nvSpPr>
          <p:spPr>
            <a:xfrm>
              <a:off x="8353458" y="4424826"/>
              <a:ext cx="3395298"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Forud for samtale med familien</a:t>
              </a:r>
            </a:p>
          </p:txBody>
        </p:sp>
        <p:pic>
          <p:nvPicPr>
            <p:cNvPr id="45" name="Grafik 44">
              <a:extLst>
                <a:ext uri="{FF2B5EF4-FFF2-40B4-BE49-F238E27FC236}">
                  <a16:creationId xmlns:a16="http://schemas.microsoft.com/office/drawing/2014/main" id="{4BD5D074-FAE3-42E1-9000-4D538DF27F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3160" y="5562040"/>
              <a:ext cx="933450" cy="809625"/>
            </a:xfrm>
            <a:prstGeom prst="rect">
              <a:avLst/>
            </a:prstGeom>
          </p:spPr>
        </p:pic>
      </p:grpSp>
      <p:sp>
        <p:nvSpPr>
          <p:cNvPr id="22" name="Tekstfelt 21">
            <a:extLst>
              <a:ext uri="{FF2B5EF4-FFF2-40B4-BE49-F238E27FC236}">
                <a16:creationId xmlns:a16="http://schemas.microsoft.com/office/drawing/2014/main" id="{B672796F-AD02-4699-8F68-9001D61C66CF}"/>
              </a:ext>
            </a:extLst>
          </p:cNvPr>
          <p:cNvSpPr txBox="1"/>
          <p:nvPr/>
        </p:nvSpPr>
        <p:spPr>
          <a:xfrm>
            <a:off x="858339" y="438217"/>
            <a:ext cx="6586958" cy="646331"/>
          </a:xfrm>
          <a:prstGeom prst="rect">
            <a:avLst/>
          </a:prstGeom>
          <a:noFill/>
        </p:spPr>
        <p:txBody>
          <a:bodyPr wrap="square">
            <a:spAutoFit/>
          </a:bodyPr>
          <a:lstStyle/>
          <a:p>
            <a:r>
              <a:rPr lang="da-DK" sz="3600" b="1" dirty="0">
                <a:latin typeface="Georgia" panose="02040502050405020303" pitchFamily="18" charset="0"/>
              </a:rPr>
              <a:t>Hvornår skal man ringe?</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277701" y="1289323"/>
            <a:ext cx="4656585" cy="5082342"/>
            <a:chOff x="137027" y="1289323"/>
            <a:chExt cx="4656585" cy="5082342"/>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3019055" y="1513473"/>
              <a:ext cx="1774557" cy="1011706"/>
              <a:chOff x="3339202" y="2080886"/>
              <a:chExt cx="1692540" cy="564120"/>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V="1">
                <a:off x="3339202" y="2080886"/>
                <a:ext cx="538464" cy="56412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a:endCxn id="42" idx="3"/>
              </p:cNvCxnSpPr>
              <p:nvPr/>
            </p:nvCxnSpPr>
            <p:spPr>
              <a:xfrm>
                <a:off x="3864622" y="2084612"/>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1063835" y="1289323"/>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720138" y="2491392"/>
              <a:ext cx="3156569" cy="1015663"/>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Tegn på at hjernedødsproces er til stede </a:t>
              </a:r>
            </a:p>
          </p:txBody>
        </p:sp>
        <p:sp>
          <p:nvSpPr>
            <p:cNvPr id="26" name="Tekstfelt 25">
              <a:extLst>
                <a:ext uri="{FF2B5EF4-FFF2-40B4-BE49-F238E27FC236}">
                  <a16:creationId xmlns:a16="http://schemas.microsoft.com/office/drawing/2014/main" id="{D2FFF255-16C1-4649-B694-8057BEF2AC23}"/>
                </a:ext>
              </a:extLst>
            </p:cNvPr>
            <p:cNvSpPr txBox="1"/>
            <p:nvPr/>
          </p:nvSpPr>
          <p:spPr>
            <a:xfrm>
              <a:off x="714777" y="3744378"/>
              <a:ext cx="3395298" cy="400110"/>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Respirator</a:t>
              </a: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9990" y="5228439"/>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74111" y="5114365"/>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4142161" y="1998988"/>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4822848" y="3556868"/>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err="1">
                <a:solidFill>
                  <a:srgbClr val="B4CFD7"/>
                </a:solidFill>
              </a:rPr>
              <a:t>Behandlings-mulighederne</a:t>
            </a:r>
            <a:r>
              <a:rPr lang="da-DK" sz="2000" dirty="0">
                <a:solidFill>
                  <a:srgbClr val="B4CFD7"/>
                </a:solidFill>
              </a:rPr>
              <a:t> med henblik på overlevelse er 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5020889" y="2809699"/>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8439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AF96082-B6FA-4FA2-9158-AB4520B227BA}"/>
              </a:ext>
            </a:extLst>
          </p:cNvPr>
          <p:cNvSpPr txBox="1"/>
          <p:nvPr/>
        </p:nvSpPr>
        <p:spPr>
          <a:xfrm>
            <a:off x="915943" y="2574168"/>
            <a:ext cx="4759119" cy="2369880"/>
          </a:xfrm>
          <a:prstGeom prst="rect">
            <a:avLst/>
          </a:prstGeom>
          <a:noFill/>
        </p:spPr>
        <p:txBody>
          <a:bodyPr wrap="square">
            <a:spAutoFit/>
          </a:bodyPr>
          <a:lstStyle/>
          <a:p>
            <a:pPr eaLnBrk="1" hangingPunct="1"/>
            <a:r>
              <a:rPr lang="da-DK" sz="2400" b="1" dirty="0">
                <a:solidFill>
                  <a:srgbClr val="004567"/>
                </a:solidFill>
              </a:rPr>
              <a:t>Hvad gør vi derefter:</a:t>
            </a:r>
          </a:p>
          <a:p>
            <a:pPr eaLnBrk="1" hangingPunct="1"/>
            <a:endParaRPr lang="da-DK" sz="2400" b="1" dirty="0">
              <a:solidFill>
                <a:srgbClr val="004567"/>
              </a:solidFill>
            </a:endParaRPr>
          </a:p>
          <a:p>
            <a:pPr marL="342900" indent="-342900" eaLnBrk="1" hangingPunct="1">
              <a:buFont typeface="Arial" panose="020B0604020202020204" pitchFamily="34" charset="0"/>
              <a:buChar char="•"/>
            </a:pPr>
            <a:r>
              <a:rPr lang="da-DK" sz="2000" dirty="0">
                <a:solidFill>
                  <a:srgbClr val="004567"/>
                </a:solidFill>
              </a:rPr>
              <a:t>Informerer pårørende om muligheden for organdonation. </a:t>
            </a:r>
          </a:p>
          <a:p>
            <a:pPr eaLnBrk="1" hangingPunct="1"/>
            <a:endParaRPr lang="da-DK" sz="2000" dirty="0">
              <a:solidFill>
                <a:srgbClr val="004567"/>
              </a:solidFill>
            </a:endParaRPr>
          </a:p>
          <a:p>
            <a:pPr marL="342900" indent="-342900" eaLnBrk="1" hangingPunct="1">
              <a:buFont typeface="Arial" panose="020B0604020202020204" pitchFamily="34" charset="0"/>
              <a:buChar char="•"/>
            </a:pPr>
            <a:r>
              <a:rPr lang="da-DK" sz="2000" dirty="0">
                <a:solidFill>
                  <a:srgbClr val="004567"/>
                </a:solidFill>
              </a:rPr>
              <a:t>Kontakter transplantationscentret   om udfaldet af samtalen.</a:t>
            </a:r>
          </a:p>
        </p:txBody>
      </p:sp>
      <p:sp>
        <p:nvSpPr>
          <p:cNvPr id="5" name="Titel 1">
            <a:extLst>
              <a:ext uri="{FF2B5EF4-FFF2-40B4-BE49-F238E27FC236}">
                <a16:creationId xmlns:a16="http://schemas.microsoft.com/office/drawing/2014/main" id="{FC13E257-ABF6-497A-8D59-3F4735314066}"/>
              </a:ext>
            </a:extLst>
          </p:cNvPr>
          <p:cNvSpPr txBox="1">
            <a:spLocks/>
          </p:cNvSpPr>
          <p:nvPr/>
        </p:nvSpPr>
        <p:spPr>
          <a:xfrm>
            <a:off x="876061" y="1091213"/>
            <a:ext cx="417210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pic>
        <p:nvPicPr>
          <p:cNvPr id="8" name="Billede 7">
            <a:extLst>
              <a:ext uri="{FF2B5EF4-FFF2-40B4-BE49-F238E27FC236}">
                <a16:creationId xmlns:a16="http://schemas.microsoft.com/office/drawing/2014/main" id="{DDE6A582-5015-4FCA-BCBF-A329E68A8C97}"/>
              </a:ext>
            </a:extLst>
          </p:cNvPr>
          <p:cNvPicPr>
            <a:picLocks noChangeAspect="1"/>
          </p:cNvPicPr>
          <p:nvPr/>
        </p:nvPicPr>
        <p:blipFill>
          <a:blip r:embed="rId3"/>
          <a:srcRect l="40" r="40"/>
          <a:stretch/>
        </p:blipFill>
        <p:spPr>
          <a:xfrm>
            <a:off x="6446292" y="4032"/>
            <a:ext cx="5745708" cy="6853968"/>
          </a:xfrm>
          <a:prstGeom prst="rect">
            <a:avLst/>
          </a:prstGeom>
        </p:spPr>
      </p:pic>
      <p:pic>
        <p:nvPicPr>
          <p:cNvPr id="12" name="Billede 11">
            <a:extLst>
              <a:ext uri="{FF2B5EF4-FFF2-40B4-BE49-F238E27FC236}">
                <a16:creationId xmlns:a16="http://schemas.microsoft.com/office/drawing/2014/main" id="{2CF5FA0E-6286-4D4C-97AB-D829F9BD8159}"/>
              </a:ext>
            </a:extLst>
          </p:cNvPr>
          <p:cNvPicPr>
            <a:picLocks noChangeAspect="1"/>
          </p:cNvPicPr>
          <p:nvPr/>
        </p:nvPicPr>
        <p:blipFill>
          <a:blip r:embed="rId4"/>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9581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8A9AE0DE-A8A1-428A-953B-06B493930A72}"/>
              </a:ext>
            </a:extLst>
          </p:cNvPr>
          <p:cNvSpPr txBox="1"/>
          <p:nvPr/>
        </p:nvSpPr>
        <p:spPr>
          <a:xfrm>
            <a:off x="871702" y="1262648"/>
            <a:ext cx="5937908" cy="1692771"/>
          </a:xfrm>
          <a:prstGeom prst="rect">
            <a:avLst/>
          </a:prstGeom>
          <a:noFill/>
        </p:spPr>
        <p:txBody>
          <a:bodyPr wrap="square">
            <a:spAutoFit/>
          </a:bodyPr>
          <a:lstStyle/>
          <a:p>
            <a:pPr eaLnBrk="1" hangingPunct="1"/>
            <a:r>
              <a:rPr lang="da-DK" sz="2400" b="1" dirty="0"/>
              <a:t>Hvornår rykker hjernedøden nærmere?</a:t>
            </a:r>
          </a:p>
          <a:p>
            <a:pPr eaLnBrk="1" hangingPunct="1"/>
            <a:endParaRPr lang="da-DK" sz="2000" dirty="0"/>
          </a:p>
          <a:p>
            <a:pPr eaLnBrk="1" hangingPunct="1"/>
            <a:endParaRPr lang="da-DK" sz="2000" dirty="0"/>
          </a:p>
          <a:p>
            <a:pPr eaLnBrk="1" hangingPunct="1"/>
            <a:endParaRPr lang="da-DK" sz="2000" dirty="0"/>
          </a:p>
          <a:p>
            <a:pPr eaLnBrk="1" hangingPunct="1"/>
            <a:endParaRPr lang="da-DK" sz="2000" dirty="0"/>
          </a:p>
        </p:txBody>
      </p:sp>
      <p:grpSp>
        <p:nvGrpSpPr>
          <p:cNvPr id="47" name="Gruppe 46">
            <a:extLst>
              <a:ext uri="{FF2B5EF4-FFF2-40B4-BE49-F238E27FC236}">
                <a16:creationId xmlns:a16="http://schemas.microsoft.com/office/drawing/2014/main" id="{F90D322D-91A7-49EF-A1F1-FECA96E2B677}"/>
              </a:ext>
            </a:extLst>
          </p:cNvPr>
          <p:cNvGrpSpPr/>
          <p:nvPr/>
        </p:nvGrpSpPr>
        <p:grpSpPr>
          <a:xfrm>
            <a:off x="7505878" y="2196379"/>
            <a:ext cx="2592031" cy="732696"/>
            <a:chOff x="912066" y="2231428"/>
            <a:chExt cx="2592031" cy="732696"/>
          </a:xfrm>
        </p:grpSpPr>
        <p:cxnSp>
          <p:nvCxnSpPr>
            <p:cNvPr id="48" name="Lige forbindelse 47">
              <a:extLst>
                <a:ext uri="{FF2B5EF4-FFF2-40B4-BE49-F238E27FC236}">
                  <a16:creationId xmlns:a16="http://schemas.microsoft.com/office/drawing/2014/main" id="{45B1E61C-C6A3-4D4A-9098-9F4AEAD06B3A}"/>
                </a:ext>
              </a:extLst>
            </p:cNvPr>
            <p:cNvCxnSpPr>
              <a:cxnSpLocks/>
            </p:cNvCxnSpPr>
            <p:nvPr/>
          </p:nvCxnSpPr>
          <p:spPr>
            <a:xfrm>
              <a:off x="1644762" y="2574759"/>
              <a:ext cx="1859335"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8F31875D-EEF0-4F07-883E-60494A95F060}"/>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Ellipse 49">
              <a:extLst>
                <a:ext uri="{FF2B5EF4-FFF2-40B4-BE49-F238E27FC236}">
                  <a16:creationId xmlns:a16="http://schemas.microsoft.com/office/drawing/2014/main" id="{4FC2FA02-2A2F-4050-A1E2-F72AC27D5A72}"/>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5" name="Tekstfelt 14">
            <a:extLst>
              <a:ext uri="{FF2B5EF4-FFF2-40B4-BE49-F238E27FC236}">
                <a16:creationId xmlns:a16="http://schemas.microsoft.com/office/drawing/2014/main" id="{589A2878-B441-4E77-B656-161F593BF4D3}"/>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
        <p:nvSpPr>
          <p:cNvPr id="9" name="Tekstfelt 8">
            <a:extLst>
              <a:ext uri="{FF2B5EF4-FFF2-40B4-BE49-F238E27FC236}">
                <a16:creationId xmlns:a16="http://schemas.microsoft.com/office/drawing/2014/main" id="{9200DFC1-C8C6-4FC7-B5F1-BF3F0C11DBA7}"/>
              </a:ext>
            </a:extLst>
          </p:cNvPr>
          <p:cNvSpPr txBox="1"/>
          <p:nvPr/>
        </p:nvSpPr>
        <p:spPr>
          <a:xfrm>
            <a:off x="916152" y="3196530"/>
            <a:ext cx="2752283" cy="1323439"/>
          </a:xfrm>
          <a:prstGeom prst="rect">
            <a:avLst/>
          </a:prstGeom>
          <a:noFill/>
        </p:spPr>
        <p:txBody>
          <a:bodyPr wrap="square">
            <a:spAutoFit/>
          </a:bodyPr>
          <a:lstStyle/>
          <a:p>
            <a:pPr eaLnBrk="1" hangingPunct="1"/>
            <a:r>
              <a:rPr lang="da-DK" sz="2000" dirty="0"/>
              <a:t>Progression af </a:t>
            </a:r>
            <a:r>
              <a:rPr lang="da-DK" sz="2000" dirty="0" err="1"/>
              <a:t>coma</a:t>
            </a:r>
            <a:r>
              <a:rPr lang="da-DK" sz="2000" dirty="0"/>
              <a:t> og aftagende reaktioner trods fuldt behandlingsniveau.</a:t>
            </a:r>
          </a:p>
        </p:txBody>
      </p:sp>
      <p:sp>
        <p:nvSpPr>
          <p:cNvPr id="11" name="Tekstfelt 10">
            <a:extLst>
              <a:ext uri="{FF2B5EF4-FFF2-40B4-BE49-F238E27FC236}">
                <a16:creationId xmlns:a16="http://schemas.microsoft.com/office/drawing/2014/main" id="{F6F5058B-A05F-412F-AF32-E166E7E13103}"/>
              </a:ext>
            </a:extLst>
          </p:cNvPr>
          <p:cNvSpPr txBox="1"/>
          <p:nvPr/>
        </p:nvSpPr>
        <p:spPr>
          <a:xfrm>
            <a:off x="4084513" y="3157706"/>
            <a:ext cx="2378698" cy="2862322"/>
          </a:xfrm>
          <a:prstGeom prst="rect">
            <a:avLst/>
          </a:prstGeom>
          <a:noFill/>
        </p:spPr>
        <p:txBody>
          <a:bodyPr wrap="square">
            <a:spAutoFit/>
          </a:bodyPr>
          <a:lstStyle/>
          <a:p>
            <a:pPr eaLnBrk="1" hangingPunct="1"/>
            <a:r>
              <a:rPr lang="da-DK" sz="2000" b="1" dirty="0"/>
              <a:t>Hjernestamme reflekserne forsvinder</a:t>
            </a:r>
            <a:endParaRPr lang="da-DK" sz="2000" dirty="0"/>
          </a:p>
          <a:p>
            <a:pPr marL="285750" indent="-285750" eaLnBrk="1" hangingPunct="1">
              <a:buFont typeface="Arial" panose="020B0604020202020204" pitchFamily="34" charset="0"/>
              <a:buChar char="•"/>
            </a:pPr>
            <a:r>
              <a:rPr lang="da-DK" sz="2000" dirty="0"/>
              <a:t>Pupilrefleks og størrelse</a:t>
            </a:r>
          </a:p>
          <a:p>
            <a:pPr marL="285750" indent="-285750" eaLnBrk="1" hangingPunct="1">
              <a:buFont typeface="Arial" panose="020B0604020202020204" pitchFamily="34" charset="0"/>
              <a:buChar char="•"/>
            </a:pPr>
            <a:r>
              <a:rPr lang="da-DK" sz="2000" dirty="0"/>
              <a:t>Cilie- og </a:t>
            </a:r>
            <a:r>
              <a:rPr lang="da-DK" sz="2000" dirty="0" err="1"/>
              <a:t>corneareflekser</a:t>
            </a:r>
            <a:endParaRPr lang="da-DK" sz="2000" dirty="0"/>
          </a:p>
          <a:p>
            <a:pPr marL="285750" indent="-285750" eaLnBrk="1" hangingPunct="1">
              <a:buFont typeface="Arial" panose="020B0604020202020204" pitchFamily="34" charset="0"/>
              <a:buChar char="•"/>
            </a:pPr>
            <a:r>
              <a:rPr lang="da-DK" sz="2000" dirty="0"/>
              <a:t>Hosterefleks</a:t>
            </a:r>
          </a:p>
          <a:p>
            <a:pPr marL="285750" indent="-285750" eaLnBrk="1" hangingPunct="1">
              <a:buFont typeface="Arial" panose="020B0604020202020204" pitchFamily="34" charset="0"/>
              <a:buChar char="•"/>
            </a:pPr>
            <a:r>
              <a:rPr lang="da-DK" sz="2000" dirty="0"/>
              <a:t>Smertereaktion</a:t>
            </a:r>
          </a:p>
        </p:txBody>
      </p:sp>
      <p:sp>
        <p:nvSpPr>
          <p:cNvPr id="13" name="Tekstfelt 12">
            <a:extLst>
              <a:ext uri="{FF2B5EF4-FFF2-40B4-BE49-F238E27FC236}">
                <a16:creationId xmlns:a16="http://schemas.microsoft.com/office/drawing/2014/main" id="{8DB0151D-4F9D-4EF1-BDCF-AC749DBBFF16}"/>
              </a:ext>
            </a:extLst>
          </p:cNvPr>
          <p:cNvSpPr txBox="1"/>
          <p:nvPr/>
        </p:nvSpPr>
        <p:spPr>
          <a:xfrm>
            <a:off x="6879289" y="3157706"/>
            <a:ext cx="2890756" cy="1631216"/>
          </a:xfrm>
          <a:prstGeom prst="rect">
            <a:avLst/>
          </a:prstGeom>
          <a:noFill/>
        </p:spPr>
        <p:txBody>
          <a:bodyPr wrap="square">
            <a:spAutoFit/>
          </a:bodyPr>
          <a:lstStyle/>
          <a:p>
            <a:pPr eaLnBrk="1" hangingPunct="1"/>
            <a:r>
              <a:rPr lang="da-DK" sz="2000" b="1" dirty="0"/>
              <a:t>Respirator-</a:t>
            </a:r>
            <a:r>
              <a:rPr lang="da-DK" sz="2000" b="1" dirty="0" err="1"/>
              <a:t>trigning</a:t>
            </a:r>
            <a:r>
              <a:rPr lang="da-DK" sz="2000" b="1" dirty="0"/>
              <a:t> forsvinder</a:t>
            </a:r>
          </a:p>
          <a:p>
            <a:pPr marL="285750" indent="-285750" eaLnBrk="1" hangingPunct="1">
              <a:buFont typeface="Arial" panose="020B0604020202020204" pitchFamily="34" charset="0"/>
              <a:buChar char="•"/>
            </a:pPr>
            <a:r>
              <a:rPr lang="da-DK" sz="2000" dirty="0"/>
              <a:t>Være opmærksom på respiratorens                       følsomhedsindstilling</a:t>
            </a:r>
          </a:p>
        </p:txBody>
      </p:sp>
      <p:sp>
        <p:nvSpPr>
          <p:cNvPr id="16" name="Tekstfelt 15">
            <a:extLst>
              <a:ext uri="{FF2B5EF4-FFF2-40B4-BE49-F238E27FC236}">
                <a16:creationId xmlns:a16="http://schemas.microsoft.com/office/drawing/2014/main" id="{0CDB1871-B1F7-4C82-8620-52B3BBB692E8}"/>
              </a:ext>
            </a:extLst>
          </p:cNvPr>
          <p:cNvSpPr txBox="1"/>
          <p:nvPr/>
        </p:nvSpPr>
        <p:spPr>
          <a:xfrm>
            <a:off x="9967680" y="3157706"/>
            <a:ext cx="1490542" cy="1015663"/>
          </a:xfrm>
          <a:prstGeom prst="rect">
            <a:avLst/>
          </a:prstGeom>
          <a:noFill/>
        </p:spPr>
        <p:txBody>
          <a:bodyPr wrap="square">
            <a:spAutoFit/>
          </a:bodyPr>
          <a:lstStyle/>
          <a:p>
            <a:r>
              <a:rPr lang="da-DK" sz="2000" b="1" dirty="0" err="1"/>
              <a:t>Sedationsbehov</a:t>
            </a:r>
            <a:r>
              <a:rPr lang="da-DK" sz="2000" b="1" dirty="0"/>
              <a:t> aftager</a:t>
            </a:r>
            <a:endParaRPr lang="da-DK" sz="2000" dirty="0"/>
          </a:p>
        </p:txBody>
      </p:sp>
      <p:grpSp>
        <p:nvGrpSpPr>
          <p:cNvPr id="42" name="Gruppe 41">
            <a:extLst>
              <a:ext uri="{FF2B5EF4-FFF2-40B4-BE49-F238E27FC236}">
                <a16:creationId xmlns:a16="http://schemas.microsoft.com/office/drawing/2014/main" id="{DCD2AA20-8E06-42DC-AAB8-6D6C11946E06}"/>
              </a:ext>
            </a:extLst>
          </p:cNvPr>
          <p:cNvGrpSpPr/>
          <p:nvPr/>
        </p:nvGrpSpPr>
        <p:grpSpPr>
          <a:xfrm>
            <a:off x="912066" y="2231428"/>
            <a:ext cx="3319204" cy="732696"/>
            <a:chOff x="912066" y="2231428"/>
            <a:chExt cx="3319204" cy="732696"/>
          </a:xfrm>
        </p:grpSpPr>
        <p:cxnSp>
          <p:nvCxnSpPr>
            <p:cNvPr id="20" name="Lige forbindelse 19">
              <a:extLst>
                <a:ext uri="{FF2B5EF4-FFF2-40B4-BE49-F238E27FC236}">
                  <a16:creationId xmlns:a16="http://schemas.microsoft.com/office/drawing/2014/main" id="{76C5F67B-2C27-4A7A-A856-4BAA2B45479C}"/>
                </a:ext>
              </a:extLst>
            </p:cNvPr>
            <p:cNvCxnSpPr>
              <a:cxnSpLocks/>
            </p:cNvCxnSpPr>
            <p:nvPr/>
          </p:nvCxnSpPr>
          <p:spPr>
            <a:xfrm>
              <a:off x="1644762" y="2562727"/>
              <a:ext cx="2586508"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0013DFBC-D8C0-4E3A-B969-51FFC6149F69}"/>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Ellipse 32">
              <a:extLst>
                <a:ext uri="{FF2B5EF4-FFF2-40B4-BE49-F238E27FC236}">
                  <a16:creationId xmlns:a16="http://schemas.microsoft.com/office/drawing/2014/main" id="{5219E573-8581-42FA-978A-D87F2F9DA6A5}"/>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3" name="Gruppe 42">
            <a:extLst>
              <a:ext uri="{FF2B5EF4-FFF2-40B4-BE49-F238E27FC236}">
                <a16:creationId xmlns:a16="http://schemas.microsoft.com/office/drawing/2014/main" id="{50E10E2C-3225-4D92-B7BA-770CCBED90F6}"/>
              </a:ext>
            </a:extLst>
          </p:cNvPr>
          <p:cNvGrpSpPr/>
          <p:nvPr/>
        </p:nvGrpSpPr>
        <p:grpSpPr>
          <a:xfrm>
            <a:off x="4248482" y="2222723"/>
            <a:ext cx="3269918" cy="732696"/>
            <a:chOff x="912066" y="2231428"/>
            <a:chExt cx="3269918" cy="732696"/>
          </a:xfrm>
        </p:grpSpPr>
        <p:cxnSp>
          <p:nvCxnSpPr>
            <p:cNvPr id="44" name="Lige forbindelse 43">
              <a:extLst>
                <a:ext uri="{FF2B5EF4-FFF2-40B4-BE49-F238E27FC236}">
                  <a16:creationId xmlns:a16="http://schemas.microsoft.com/office/drawing/2014/main" id="{9D6C243B-4039-4C98-A855-C442F8D29183}"/>
                </a:ext>
              </a:extLst>
            </p:cNvPr>
            <p:cNvCxnSpPr>
              <a:cxnSpLocks/>
            </p:cNvCxnSpPr>
            <p:nvPr/>
          </p:nvCxnSpPr>
          <p:spPr>
            <a:xfrm>
              <a:off x="1656051" y="2562727"/>
              <a:ext cx="2525933"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D4708EC0-F537-4822-A0DF-14B0850DACFA}"/>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Ellipse 45">
              <a:extLst>
                <a:ext uri="{FF2B5EF4-FFF2-40B4-BE49-F238E27FC236}">
                  <a16:creationId xmlns:a16="http://schemas.microsoft.com/office/drawing/2014/main" id="{F9D0F53E-4875-4855-851B-593175297696}"/>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52" name="Gruppe 51">
            <a:extLst>
              <a:ext uri="{FF2B5EF4-FFF2-40B4-BE49-F238E27FC236}">
                <a16:creationId xmlns:a16="http://schemas.microsoft.com/office/drawing/2014/main" id="{9DC4F53D-8C90-4EC7-97F9-ABC9C779F72F}"/>
              </a:ext>
            </a:extLst>
          </p:cNvPr>
          <p:cNvGrpSpPr/>
          <p:nvPr/>
        </p:nvGrpSpPr>
        <p:grpSpPr>
          <a:xfrm>
            <a:off x="10109195" y="2181794"/>
            <a:ext cx="732696" cy="732696"/>
            <a:chOff x="912066" y="2231428"/>
            <a:chExt cx="732696" cy="732696"/>
          </a:xfrm>
        </p:grpSpPr>
        <p:sp>
          <p:nvSpPr>
            <p:cNvPr id="54" name="Ellipse 53">
              <a:extLst>
                <a:ext uri="{FF2B5EF4-FFF2-40B4-BE49-F238E27FC236}">
                  <a16:creationId xmlns:a16="http://schemas.microsoft.com/office/drawing/2014/main" id="{35AC21D2-4736-454E-B0ED-2EA08D0DC417}"/>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5" name="Ellipse 54">
              <a:extLst>
                <a:ext uri="{FF2B5EF4-FFF2-40B4-BE49-F238E27FC236}">
                  <a16:creationId xmlns:a16="http://schemas.microsoft.com/office/drawing/2014/main" id="{35B7B54E-FB64-457D-A6AF-21AF041AA321}"/>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Tree>
    <p:extLst>
      <p:ext uri="{BB962C8B-B14F-4D97-AF65-F5344CB8AC3E}">
        <p14:creationId xmlns:p14="http://schemas.microsoft.com/office/powerpoint/2010/main" val="42447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54EEA2FC-F716-4D5D-BC26-EA3C915EC2CB}"/>
              </a:ext>
            </a:extLst>
          </p:cNvPr>
          <p:cNvSpPr txBox="1"/>
          <p:nvPr/>
        </p:nvSpPr>
        <p:spPr>
          <a:xfrm>
            <a:off x="892337" y="2966981"/>
            <a:ext cx="4142076" cy="707886"/>
          </a:xfrm>
          <a:prstGeom prst="rect">
            <a:avLst/>
          </a:prstGeom>
          <a:noFill/>
        </p:spPr>
        <p:txBody>
          <a:bodyPr wrap="square">
            <a:spAutoFit/>
          </a:bodyPr>
          <a:lstStyle/>
          <a:p>
            <a:r>
              <a:rPr lang="da-DK" sz="2000" b="1" dirty="0"/>
              <a:t>Hvornår overvejer vi om hjernedøden er indtrådt</a:t>
            </a:r>
          </a:p>
        </p:txBody>
      </p:sp>
      <p:sp>
        <p:nvSpPr>
          <p:cNvPr id="6" name="Tekstfelt 5">
            <a:extLst>
              <a:ext uri="{FF2B5EF4-FFF2-40B4-BE49-F238E27FC236}">
                <a16:creationId xmlns:a16="http://schemas.microsoft.com/office/drawing/2014/main" id="{B2ACC6D6-BBED-4C93-8D11-049D73EC2859}"/>
              </a:ext>
            </a:extLst>
          </p:cNvPr>
          <p:cNvSpPr txBox="1"/>
          <p:nvPr/>
        </p:nvSpPr>
        <p:spPr>
          <a:xfrm>
            <a:off x="6227048" y="3870365"/>
            <a:ext cx="5202163" cy="2343655"/>
          </a:xfrm>
          <a:prstGeom prst="rect">
            <a:avLst/>
          </a:prstGeom>
          <a:noFill/>
        </p:spPr>
        <p:txBody>
          <a:bodyPr wrap="square">
            <a:spAutoFit/>
          </a:bodyPr>
          <a:lstStyle/>
          <a:p>
            <a:pPr marL="342900" indent="-342900" eaLnBrk="1" hangingPunct="1">
              <a:lnSpc>
                <a:spcPct val="150000"/>
              </a:lnSpc>
              <a:buFont typeface="Arial" panose="020B0604020202020204" pitchFamily="34" charset="0"/>
              <a:buChar char="•"/>
            </a:pPr>
            <a:r>
              <a:rPr lang="da-DK" sz="2000" dirty="0"/>
              <a:t>Pupiller dilaterede og lysstive</a:t>
            </a:r>
          </a:p>
          <a:p>
            <a:pPr marL="342900" indent="-342900" eaLnBrk="1" hangingPunct="1">
              <a:lnSpc>
                <a:spcPct val="150000"/>
              </a:lnSpc>
              <a:buFont typeface="Arial" panose="020B0604020202020204" pitchFamily="34" charset="0"/>
              <a:buChar char="•"/>
            </a:pPr>
            <a:r>
              <a:rPr lang="da-DK" sz="2000" dirty="0"/>
              <a:t>Ingen reaktioner ved sugning eller stimulation</a:t>
            </a:r>
          </a:p>
          <a:p>
            <a:pPr marL="342900" indent="-342900" eaLnBrk="1" hangingPunct="1">
              <a:lnSpc>
                <a:spcPct val="150000"/>
              </a:lnSpc>
              <a:buFont typeface="Arial" panose="020B0604020202020204" pitchFamily="34" charset="0"/>
              <a:buChar char="•"/>
            </a:pPr>
            <a:r>
              <a:rPr lang="da-DK" sz="2000" dirty="0"/>
              <a:t>Eventuelt </a:t>
            </a:r>
            <a:r>
              <a:rPr lang="da-DK" sz="2000" dirty="0" err="1"/>
              <a:t>hæmodynamisk</a:t>
            </a:r>
            <a:r>
              <a:rPr lang="da-DK" sz="2000" dirty="0"/>
              <a:t> blodtryksprofil</a:t>
            </a:r>
          </a:p>
          <a:p>
            <a:pPr marL="342900" indent="-342900" eaLnBrk="1" hangingPunct="1">
              <a:lnSpc>
                <a:spcPct val="150000"/>
              </a:lnSpc>
              <a:buFont typeface="Arial" panose="020B0604020202020204" pitchFamily="34" charset="0"/>
              <a:buChar char="•"/>
            </a:pPr>
            <a:r>
              <a:rPr lang="da-DK" sz="2000" dirty="0"/>
              <a:t>Eventuelt diabetes </a:t>
            </a:r>
            <a:r>
              <a:rPr lang="da-DK" sz="2000" dirty="0" err="1"/>
              <a:t>incipidus</a:t>
            </a:r>
            <a:endParaRPr lang="da-DK" sz="2000" dirty="0"/>
          </a:p>
        </p:txBody>
      </p:sp>
      <p:sp>
        <p:nvSpPr>
          <p:cNvPr id="12" name="Tekstfelt 11">
            <a:extLst>
              <a:ext uri="{FF2B5EF4-FFF2-40B4-BE49-F238E27FC236}">
                <a16:creationId xmlns:a16="http://schemas.microsoft.com/office/drawing/2014/main" id="{97B3A2C1-2C33-41DA-92BF-1B91BB7533D7}"/>
              </a:ext>
            </a:extLst>
          </p:cNvPr>
          <p:cNvSpPr txBox="1"/>
          <p:nvPr/>
        </p:nvSpPr>
        <p:spPr>
          <a:xfrm>
            <a:off x="892337" y="3849132"/>
            <a:ext cx="4248003" cy="2492990"/>
          </a:xfrm>
          <a:prstGeom prst="rect">
            <a:avLst/>
          </a:prstGeom>
          <a:noFill/>
        </p:spPr>
        <p:txBody>
          <a:bodyPr wrap="square">
            <a:spAutoFit/>
          </a:bodyPr>
          <a:lstStyle/>
          <a:p>
            <a:pPr eaLnBrk="1" hangingPunct="1">
              <a:lnSpc>
                <a:spcPct val="80000"/>
              </a:lnSpc>
            </a:pPr>
            <a:endParaRPr lang="da-DK" sz="2000" dirty="0"/>
          </a:p>
          <a:p>
            <a:pPr marL="342900" indent="-342900">
              <a:lnSpc>
                <a:spcPct val="80000"/>
              </a:lnSpc>
              <a:buFont typeface="Arial" panose="020B0604020202020204" pitchFamily="34" charset="0"/>
              <a:buChar char="•"/>
            </a:pPr>
            <a:r>
              <a:rPr lang="da-DK" sz="2000" dirty="0" err="1"/>
              <a:t>Sedation</a:t>
            </a:r>
            <a:r>
              <a:rPr lang="da-DK" sz="2000" dirty="0"/>
              <a:t> er ophørt og patienten er normoventileret på respiratoren uden </a:t>
            </a:r>
            <a:r>
              <a:rPr lang="da-DK" sz="2000" dirty="0" err="1"/>
              <a:t>egenrespiration</a:t>
            </a:r>
            <a:r>
              <a:rPr lang="da-DK" sz="2000" dirty="0"/>
              <a:t> eller </a:t>
            </a:r>
            <a:r>
              <a:rPr lang="da-DK" sz="2000" dirty="0" err="1"/>
              <a:t>trigning</a:t>
            </a:r>
            <a:endParaRPr lang="da-DK" sz="2000" dirty="0"/>
          </a:p>
          <a:p>
            <a:pPr>
              <a:lnSpc>
                <a:spcPct val="80000"/>
              </a:lnSpc>
            </a:pPr>
            <a:endParaRPr lang="da-DK" sz="2000" dirty="0"/>
          </a:p>
          <a:p>
            <a:pPr marL="342900" indent="-342900" eaLnBrk="1" hangingPunct="1">
              <a:buFont typeface="Arial" panose="020B0604020202020204" pitchFamily="34" charset="0"/>
              <a:buChar char="•"/>
            </a:pPr>
            <a:r>
              <a:rPr lang="da-DK" sz="2000" dirty="0"/>
              <a:t>Ingen reversible farmakologiske, medicinske eller termiske årsager til </a:t>
            </a:r>
            <a:r>
              <a:rPr lang="da-DK" sz="2000" dirty="0" err="1"/>
              <a:t>coma</a:t>
            </a:r>
            <a:endParaRPr lang="da-DK" sz="2000" dirty="0"/>
          </a:p>
        </p:txBody>
      </p:sp>
      <p:sp>
        <p:nvSpPr>
          <p:cNvPr id="16" name="Tekstfelt 15">
            <a:extLst>
              <a:ext uri="{FF2B5EF4-FFF2-40B4-BE49-F238E27FC236}">
                <a16:creationId xmlns:a16="http://schemas.microsoft.com/office/drawing/2014/main" id="{20B51B65-0EC3-47D3-A840-4F1311061241}"/>
              </a:ext>
            </a:extLst>
          </p:cNvPr>
          <p:cNvSpPr txBox="1"/>
          <p:nvPr/>
        </p:nvSpPr>
        <p:spPr>
          <a:xfrm>
            <a:off x="6227837" y="2988214"/>
            <a:ext cx="3232647" cy="707886"/>
          </a:xfrm>
          <a:prstGeom prst="rect">
            <a:avLst/>
          </a:prstGeom>
          <a:noFill/>
        </p:spPr>
        <p:txBody>
          <a:bodyPr wrap="square">
            <a:spAutoFit/>
          </a:bodyPr>
          <a:lstStyle/>
          <a:p>
            <a:pPr eaLnBrk="1" hangingPunct="1"/>
            <a:r>
              <a:rPr lang="da-DK" sz="2000" b="1" dirty="0"/>
              <a:t>Alle hjernestamme reaktioner er ophørt</a:t>
            </a:r>
          </a:p>
        </p:txBody>
      </p:sp>
      <p:grpSp>
        <p:nvGrpSpPr>
          <p:cNvPr id="5" name="Gruppe 4">
            <a:extLst>
              <a:ext uri="{FF2B5EF4-FFF2-40B4-BE49-F238E27FC236}">
                <a16:creationId xmlns:a16="http://schemas.microsoft.com/office/drawing/2014/main" id="{EEDE34B5-4123-4405-946F-251C314981E0}"/>
              </a:ext>
            </a:extLst>
          </p:cNvPr>
          <p:cNvGrpSpPr/>
          <p:nvPr/>
        </p:nvGrpSpPr>
        <p:grpSpPr>
          <a:xfrm>
            <a:off x="6552054" y="1342894"/>
            <a:ext cx="1202819" cy="1202819"/>
            <a:chOff x="5129377" y="1298230"/>
            <a:chExt cx="1202819" cy="1202819"/>
          </a:xfrm>
          <a:effectLst>
            <a:outerShdw blurRad="50800" dist="38100" dir="2700000" algn="tl" rotWithShape="0">
              <a:prstClr val="black">
                <a:alpha val="40000"/>
              </a:prstClr>
            </a:outerShdw>
          </a:effectLst>
        </p:grpSpPr>
        <p:sp>
          <p:nvSpPr>
            <p:cNvPr id="23" name="Ellipse 22">
              <a:extLst>
                <a:ext uri="{FF2B5EF4-FFF2-40B4-BE49-F238E27FC236}">
                  <a16:creationId xmlns:a16="http://schemas.microsoft.com/office/drawing/2014/main" id="{8EC9C9DC-64B1-4DEF-84CF-524660591A54}"/>
                </a:ext>
              </a:extLst>
            </p:cNvPr>
            <p:cNvSpPr/>
            <p:nvPr/>
          </p:nvSpPr>
          <p:spPr>
            <a:xfrm>
              <a:off x="5129377" y="1298230"/>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5" name="Grafik 24">
              <a:extLst>
                <a:ext uri="{FF2B5EF4-FFF2-40B4-BE49-F238E27FC236}">
                  <a16:creationId xmlns:a16="http://schemas.microsoft.com/office/drawing/2014/main" id="{F2CC936B-AC1F-4978-AA20-2E6B41848D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9218" y="1557312"/>
              <a:ext cx="923925" cy="771525"/>
            </a:xfrm>
            <a:prstGeom prst="rect">
              <a:avLst/>
            </a:prstGeom>
          </p:spPr>
        </p:pic>
      </p:grpSp>
      <p:grpSp>
        <p:nvGrpSpPr>
          <p:cNvPr id="3" name="Gruppe 2">
            <a:extLst>
              <a:ext uri="{FF2B5EF4-FFF2-40B4-BE49-F238E27FC236}">
                <a16:creationId xmlns:a16="http://schemas.microsoft.com/office/drawing/2014/main" id="{6171E442-340D-4D0A-BB5A-1ED4945745AF}"/>
              </a:ext>
            </a:extLst>
          </p:cNvPr>
          <p:cNvGrpSpPr/>
          <p:nvPr/>
        </p:nvGrpSpPr>
        <p:grpSpPr>
          <a:xfrm>
            <a:off x="1408889" y="1344257"/>
            <a:ext cx="1202819" cy="1202819"/>
            <a:chOff x="-1369799" y="1653842"/>
            <a:chExt cx="1408969" cy="1408969"/>
          </a:xfrm>
          <a:solidFill>
            <a:schemeClr val="tx1"/>
          </a:solidFill>
          <a:effectLst>
            <a:outerShdw blurRad="50800" dist="38100" dir="2700000" algn="tl" rotWithShape="0">
              <a:prstClr val="black">
                <a:alpha val="40000"/>
              </a:prstClr>
            </a:outerShdw>
          </a:effectLst>
        </p:grpSpPr>
        <p:sp>
          <p:nvSpPr>
            <p:cNvPr id="2" name="Ellipse 1">
              <a:extLst>
                <a:ext uri="{FF2B5EF4-FFF2-40B4-BE49-F238E27FC236}">
                  <a16:creationId xmlns:a16="http://schemas.microsoft.com/office/drawing/2014/main" id="{9D6C8C3B-7017-4192-A1CC-DC69CFA46FEE}"/>
                </a:ext>
              </a:extLst>
            </p:cNvPr>
            <p:cNvSpPr/>
            <p:nvPr/>
          </p:nvSpPr>
          <p:spPr>
            <a:xfrm>
              <a:off x="-1369799" y="1653842"/>
              <a:ext cx="1408969" cy="1408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Grafik 16">
              <a:extLst>
                <a:ext uri="{FF2B5EF4-FFF2-40B4-BE49-F238E27FC236}">
                  <a16:creationId xmlns:a16="http://schemas.microsoft.com/office/drawing/2014/main" id="{8DDB4707-C28A-406B-A462-677748867F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3286" y="2006390"/>
              <a:ext cx="904024" cy="654131"/>
            </a:xfrm>
            <a:prstGeom prst="rect">
              <a:avLst/>
            </a:prstGeom>
          </p:spPr>
        </p:pic>
      </p:grpSp>
      <p:grpSp>
        <p:nvGrpSpPr>
          <p:cNvPr id="4" name="Gruppe 3">
            <a:extLst>
              <a:ext uri="{FF2B5EF4-FFF2-40B4-BE49-F238E27FC236}">
                <a16:creationId xmlns:a16="http://schemas.microsoft.com/office/drawing/2014/main" id="{3CACE020-224E-4C6D-BA19-6902750108B0}"/>
              </a:ext>
            </a:extLst>
          </p:cNvPr>
          <p:cNvGrpSpPr/>
          <p:nvPr/>
        </p:nvGrpSpPr>
        <p:grpSpPr>
          <a:xfrm>
            <a:off x="2955699" y="1346831"/>
            <a:ext cx="1202819" cy="1202819"/>
            <a:chOff x="3191118" y="1368064"/>
            <a:chExt cx="1202819" cy="1202819"/>
          </a:xfrm>
          <a:effectLst>
            <a:outerShdw blurRad="50800" dist="38100" dir="2700000" algn="tl" rotWithShape="0">
              <a:prstClr val="black">
                <a:alpha val="40000"/>
              </a:prstClr>
            </a:outerShdw>
          </a:effectLst>
        </p:grpSpPr>
        <p:sp>
          <p:nvSpPr>
            <p:cNvPr id="19" name="Ellipse 18">
              <a:extLst>
                <a:ext uri="{FF2B5EF4-FFF2-40B4-BE49-F238E27FC236}">
                  <a16:creationId xmlns:a16="http://schemas.microsoft.com/office/drawing/2014/main" id="{BC9DABAC-A75B-48D9-9D72-4BB3B8297E0B}"/>
                </a:ext>
              </a:extLst>
            </p:cNvPr>
            <p:cNvSpPr/>
            <p:nvPr/>
          </p:nvSpPr>
          <p:spPr>
            <a:xfrm>
              <a:off x="3191118" y="13680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7" name="Grafik 46">
              <a:extLst>
                <a:ext uri="{FF2B5EF4-FFF2-40B4-BE49-F238E27FC236}">
                  <a16:creationId xmlns:a16="http://schemas.microsoft.com/office/drawing/2014/main" id="{0C43E594-7906-4DD6-AE46-CEA47546BC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94040" y="1616851"/>
              <a:ext cx="585291" cy="690968"/>
            </a:xfrm>
            <a:prstGeom prst="rect">
              <a:avLst/>
            </a:prstGeom>
          </p:spPr>
        </p:pic>
      </p:grpSp>
      <p:grpSp>
        <p:nvGrpSpPr>
          <p:cNvPr id="8" name="Gruppe 7">
            <a:extLst>
              <a:ext uri="{FF2B5EF4-FFF2-40B4-BE49-F238E27FC236}">
                <a16:creationId xmlns:a16="http://schemas.microsoft.com/office/drawing/2014/main" id="{55628E32-92F1-4323-86D6-ED2D45A10B39}"/>
              </a:ext>
            </a:extLst>
          </p:cNvPr>
          <p:cNvGrpSpPr/>
          <p:nvPr/>
        </p:nvGrpSpPr>
        <p:grpSpPr>
          <a:xfrm>
            <a:off x="8040739" y="1352566"/>
            <a:ext cx="1202819" cy="1202819"/>
            <a:chOff x="5235983" y="1563805"/>
            <a:chExt cx="1202819" cy="1202819"/>
          </a:xfrm>
          <a:effectLst>
            <a:outerShdw blurRad="50800" dist="38100" dir="2700000" algn="tl" rotWithShape="0">
              <a:prstClr val="black">
                <a:alpha val="40000"/>
              </a:prstClr>
            </a:outerShdw>
          </a:effectLst>
        </p:grpSpPr>
        <p:sp>
          <p:nvSpPr>
            <p:cNvPr id="27" name="Ellipse 26">
              <a:extLst>
                <a:ext uri="{FF2B5EF4-FFF2-40B4-BE49-F238E27FC236}">
                  <a16:creationId xmlns:a16="http://schemas.microsoft.com/office/drawing/2014/main" id="{92B206FA-522F-4CFB-8FE4-05927EC80BA6}"/>
                </a:ext>
              </a:extLst>
            </p:cNvPr>
            <p:cNvSpPr/>
            <p:nvPr/>
          </p:nvSpPr>
          <p:spPr>
            <a:xfrm>
              <a:off x="5235983" y="1563805"/>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1" name="Grafik 20">
              <a:extLst>
                <a:ext uri="{FF2B5EF4-FFF2-40B4-BE49-F238E27FC236}">
                  <a16:creationId xmlns:a16="http://schemas.microsoft.com/office/drawing/2014/main" id="{5E1E2F83-C149-4E69-907D-B32CF79553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65543" y="1868991"/>
              <a:ext cx="943697" cy="575066"/>
            </a:xfrm>
            <a:prstGeom prst="rect">
              <a:avLst/>
            </a:prstGeom>
          </p:spPr>
        </p:pic>
      </p:grpSp>
      <p:grpSp>
        <p:nvGrpSpPr>
          <p:cNvPr id="10" name="Gruppe 9">
            <a:extLst>
              <a:ext uri="{FF2B5EF4-FFF2-40B4-BE49-F238E27FC236}">
                <a16:creationId xmlns:a16="http://schemas.microsoft.com/office/drawing/2014/main" id="{68A5849F-2640-483A-AE1B-A060ABFDC1D3}"/>
              </a:ext>
            </a:extLst>
          </p:cNvPr>
          <p:cNvGrpSpPr/>
          <p:nvPr/>
        </p:nvGrpSpPr>
        <p:grpSpPr>
          <a:xfrm>
            <a:off x="9529424" y="1352566"/>
            <a:ext cx="1202819" cy="1202819"/>
            <a:chOff x="4932186" y="1666456"/>
            <a:chExt cx="1202819" cy="1202819"/>
          </a:xfrm>
          <a:effectLst>
            <a:outerShdw blurRad="50800" dist="38100" dir="2700000" algn="tl" rotWithShape="0">
              <a:prstClr val="black">
                <a:alpha val="40000"/>
              </a:prstClr>
            </a:outerShdw>
          </a:effectLst>
        </p:grpSpPr>
        <p:sp>
          <p:nvSpPr>
            <p:cNvPr id="32" name="Ellipse 31">
              <a:extLst>
                <a:ext uri="{FF2B5EF4-FFF2-40B4-BE49-F238E27FC236}">
                  <a16:creationId xmlns:a16="http://schemas.microsoft.com/office/drawing/2014/main" id="{8ACEDAC3-B0FD-4F01-916A-9D3B83C2EF55}"/>
                </a:ext>
              </a:extLst>
            </p:cNvPr>
            <p:cNvSpPr/>
            <p:nvPr/>
          </p:nvSpPr>
          <p:spPr>
            <a:xfrm>
              <a:off x="4932186" y="1666456"/>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1" name="Grafik 30">
              <a:extLst>
                <a:ext uri="{FF2B5EF4-FFF2-40B4-BE49-F238E27FC236}">
                  <a16:creationId xmlns:a16="http://schemas.microsoft.com/office/drawing/2014/main" id="{1D77D102-AB03-4B74-95ED-FEDE5E42F1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90987" y="1860458"/>
              <a:ext cx="882059" cy="729703"/>
            </a:xfrm>
            <a:prstGeom prst="rect">
              <a:avLst/>
            </a:prstGeom>
          </p:spPr>
        </p:pic>
      </p:grpSp>
      <p:sp>
        <p:nvSpPr>
          <p:cNvPr id="28" name="Tekstfelt 27">
            <a:extLst>
              <a:ext uri="{FF2B5EF4-FFF2-40B4-BE49-F238E27FC236}">
                <a16:creationId xmlns:a16="http://schemas.microsoft.com/office/drawing/2014/main" id="{63CAC58F-66AF-4DDF-94AD-070EBA584EA6}"/>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33173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oks 3">
            <a:extLst>
              <a:ext uri="{FF2B5EF4-FFF2-40B4-BE49-F238E27FC236}">
                <a16:creationId xmlns:a16="http://schemas.microsoft.com/office/drawing/2014/main" id="{F7184AC6-701B-4C95-A470-8A66783AB0C7}"/>
              </a:ext>
            </a:extLst>
          </p:cNvPr>
          <p:cNvSpPr txBox="1"/>
          <p:nvPr/>
        </p:nvSpPr>
        <p:spPr>
          <a:xfrm>
            <a:off x="4034698" y="1441237"/>
            <a:ext cx="7056126" cy="707886"/>
          </a:xfrm>
          <a:prstGeom prst="rect">
            <a:avLst/>
          </a:prstGeom>
          <a:noFill/>
        </p:spPr>
        <p:txBody>
          <a:bodyPr wrap="square">
            <a:spAutoFit/>
          </a:bodyPr>
          <a:lstStyle/>
          <a:p>
            <a:pPr>
              <a:defRPr/>
            </a:pPr>
            <a:r>
              <a:rPr lang="da-DK" sz="2000" b="1" dirty="0">
                <a:solidFill>
                  <a:srgbClr val="004567"/>
                </a:solidFill>
              </a:rPr>
              <a:t>Arteriel blodtrykskurve i </a:t>
            </a:r>
          </a:p>
          <a:p>
            <a:pPr>
              <a:defRPr/>
            </a:pPr>
            <a:r>
              <a:rPr lang="da-DK" sz="2000" b="1" dirty="0">
                <a:solidFill>
                  <a:srgbClr val="004567"/>
                </a:solidFill>
              </a:rPr>
              <a:t>forbindelse med </a:t>
            </a:r>
            <a:r>
              <a:rPr lang="da-DK" sz="2000" b="1" dirty="0" err="1">
                <a:solidFill>
                  <a:srgbClr val="004567"/>
                </a:solidFill>
              </a:rPr>
              <a:t>incarceration</a:t>
            </a:r>
            <a:endParaRPr lang="da-DK" sz="2000" b="1" dirty="0">
              <a:solidFill>
                <a:srgbClr val="004567"/>
              </a:solidFill>
            </a:endParaRPr>
          </a:p>
        </p:txBody>
      </p:sp>
      <p:pic>
        <p:nvPicPr>
          <p:cNvPr id="4" name="Grafik 3">
            <a:extLst>
              <a:ext uri="{FF2B5EF4-FFF2-40B4-BE49-F238E27FC236}">
                <a16:creationId xmlns:a16="http://schemas.microsoft.com/office/drawing/2014/main" id="{3F84B59D-A792-4470-9F63-029851030C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9057" y="2275655"/>
            <a:ext cx="6133885" cy="3583975"/>
          </a:xfrm>
          <a:prstGeom prst="rect">
            <a:avLst/>
          </a:prstGeom>
        </p:spPr>
      </p:pic>
      <p:sp>
        <p:nvSpPr>
          <p:cNvPr id="5" name="Rektangel 4">
            <a:extLst>
              <a:ext uri="{FF2B5EF4-FFF2-40B4-BE49-F238E27FC236}">
                <a16:creationId xmlns:a16="http://schemas.microsoft.com/office/drawing/2014/main" id="{7281D9E8-0A86-4C89-A913-4223AC6CBF5B}"/>
              </a:ext>
            </a:extLst>
          </p:cNvPr>
          <p:cNvSpPr/>
          <p:nvPr/>
        </p:nvSpPr>
        <p:spPr>
          <a:xfrm>
            <a:off x="3681663" y="2275655"/>
            <a:ext cx="5618748" cy="3294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fik 2">
            <a:extLst>
              <a:ext uri="{FF2B5EF4-FFF2-40B4-BE49-F238E27FC236}">
                <a16:creationId xmlns:a16="http://schemas.microsoft.com/office/drawing/2014/main" id="{A1C30802-5DF2-4331-88B4-4FF9F3D46E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1033" y="2682655"/>
            <a:ext cx="5343751" cy="2683543"/>
          </a:xfrm>
          <a:prstGeom prst="rect">
            <a:avLst/>
          </a:prstGeom>
        </p:spPr>
      </p:pic>
      <p:sp>
        <p:nvSpPr>
          <p:cNvPr id="8" name="Tekstfelt 7">
            <a:extLst>
              <a:ext uri="{FF2B5EF4-FFF2-40B4-BE49-F238E27FC236}">
                <a16:creationId xmlns:a16="http://schemas.microsoft.com/office/drawing/2014/main" id="{DADAC511-6CA4-4066-9E39-511F2E1EE854}"/>
              </a:ext>
            </a:extLst>
          </p:cNvPr>
          <p:cNvSpPr txBox="1"/>
          <p:nvPr/>
        </p:nvSpPr>
        <p:spPr>
          <a:xfrm>
            <a:off x="871701" y="273406"/>
            <a:ext cx="5771183"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5133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kstfelt 72">
            <a:extLst>
              <a:ext uri="{FF2B5EF4-FFF2-40B4-BE49-F238E27FC236}">
                <a16:creationId xmlns:a16="http://schemas.microsoft.com/office/drawing/2014/main" id="{491A655E-BC5A-40DC-965D-178ABC3C087E}"/>
              </a:ext>
            </a:extLst>
          </p:cNvPr>
          <p:cNvSpPr txBox="1"/>
          <p:nvPr/>
        </p:nvSpPr>
        <p:spPr>
          <a:xfrm>
            <a:off x="8741415" y="4345906"/>
            <a:ext cx="2847100" cy="830997"/>
          </a:xfrm>
          <a:prstGeom prst="rect">
            <a:avLst/>
          </a:prstGeom>
          <a:noFill/>
        </p:spPr>
        <p:txBody>
          <a:bodyPr wrap="square">
            <a:spAutoFit/>
          </a:bodyPr>
          <a:lstStyle/>
          <a:p>
            <a:pPr marL="514350" lvl="1">
              <a:lnSpc>
                <a:spcPct val="80000"/>
              </a:lnSpc>
            </a:pPr>
            <a:r>
              <a:rPr lang="da-DK" sz="2000" dirty="0">
                <a:solidFill>
                  <a:srgbClr val="004567"/>
                </a:solidFill>
              </a:rPr>
              <a:t>Hvilke tegn tyder på, at </a:t>
            </a:r>
            <a:r>
              <a:rPr lang="da-DK" sz="2000" dirty="0" err="1">
                <a:solidFill>
                  <a:srgbClr val="004567"/>
                </a:solidFill>
              </a:rPr>
              <a:t>hjerne-døden</a:t>
            </a:r>
            <a:r>
              <a:rPr lang="da-DK" sz="2000" dirty="0">
                <a:solidFill>
                  <a:srgbClr val="004567"/>
                </a:solidFill>
              </a:rPr>
              <a:t> er indtrådt?</a:t>
            </a:r>
          </a:p>
        </p:txBody>
      </p:sp>
      <p:sp>
        <p:nvSpPr>
          <p:cNvPr id="8" name="Tekstfelt 7">
            <a:extLst>
              <a:ext uri="{FF2B5EF4-FFF2-40B4-BE49-F238E27FC236}">
                <a16:creationId xmlns:a16="http://schemas.microsoft.com/office/drawing/2014/main" id="{A030F15E-313E-4B28-AA35-1C41B99061D0}"/>
              </a:ext>
            </a:extLst>
          </p:cNvPr>
          <p:cNvSpPr txBox="1"/>
          <p:nvPr/>
        </p:nvSpPr>
        <p:spPr>
          <a:xfrm>
            <a:off x="1067947" y="1952187"/>
            <a:ext cx="2863707" cy="830997"/>
          </a:xfrm>
          <a:prstGeom prst="rect">
            <a:avLst/>
          </a:prstGeom>
          <a:noFill/>
        </p:spPr>
        <p:txBody>
          <a:bodyPr wrap="square">
            <a:spAutoFit/>
          </a:bodyPr>
          <a:lstStyle/>
          <a:p>
            <a:pPr marL="514350" lvl="1">
              <a:lnSpc>
                <a:spcPct val="80000"/>
              </a:lnSpc>
            </a:pPr>
            <a:r>
              <a:rPr lang="da-DK" sz="2000" dirty="0">
                <a:solidFill>
                  <a:srgbClr val="004567"/>
                </a:solidFill>
              </a:rPr>
              <a:t>Hvilke diagnoser kan føre til hjernedød?</a:t>
            </a:r>
          </a:p>
        </p:txBody>
      </p:sp>
      <p:sp>
        <p:nvSpPr>
          <p:cNvPr id="10" name="Tekstfelt 9">
            <a:extLst>
              <a:ext uri="{FF2B5EF4-FFF2-40B4-BE49-F238E27FC236}">
                <a16:creationId xmlns:a16="http://schemas.microsoft.com/office/drawing/2014/main" id="{20BAD12D-F387-4CAE-B331-9F0EE96ED3C5}"/>
              </a:ext>
            </a:extLst>
          </p:cNvPr>
          <p:cNvSpPr txBox="1"/>
          <p:nvPr/>
        </p:nvSpPr>
        <p:spPr>
          <a:xfrm>
            <a:off x="1018872" y="4070379"/>
            <a:ext cx="2863708" cy="1323439"/>
          </a:xfrm>
          <a:prstGeom prst="rect">
            <a:avLst/>
          </a:prstGeom>
          <a:noFill/>
        </p:spPr>
        <p:txBody>
          <a:bodyPr wrap="square">
            <a:spAutoFit/>
          </a:bodyPr>
          <a:lstStyle/>
          <a:p>
            <a:pPr marL="514350" lvl="1">
              <a:lnSpc>
                <a:spcPct val="80000"/>
              </a:lnSpc>
            </a:pPr>
            <a:r>
              <a:rPr lang="da-DK" sz="2000" dirty="0">
                <a:solidFill>
                  <a:srgbClr val="004567"/>
                </a:solidFill>
              </a:rPr>
              <a:t>Differentiering mellem </a:t>
            </a:r>
          </a:p>
          <a:p>
            <a:pPr marL="514350" lvl="1">
              <a:lnSpc>
                <a:spcPct val="80000"/>
              </a:lnSpc>
            </a:pPr>
            <a:r>
              <a:rPr lang="da-DK" sz="2000" dirty="0">
                <a:solidFill>
                  <a:srgbClr val="004567"/>
                </a:solidFill>
              </a:rPr>
              <a:t>hjernedøds-detektion og donordetektion</a:t>
            </a:r>
          </a:p>
        </p:txBody>
      </p:sp>
      <p:sp>
        <p:nvSpPr>
          <p:cNvPr id="20" name="Tekstfelt 19">
            <a:extLst>
              <a:ext uri="{FF2B5EF4-FFF2-40B4-BE49-F238E27FC236}">
                <a16:creationId xmlns:a16="http://schemas.microsoft.com/office/drawing/2014/main" id="{E5B8865C-D0B6-4156-B7AB-3E98021D1845}"/>
              </a:ext>
            </a:extLst>
          </p:cNvPr>
          <p:cNvSpPr txBox="1"/>
          <p:nvPr/>
        </p:nvSpPr>
        <p:spPr>
          <a:xfrm>
            <a:off x="8741415" y="2012822"/>
            <a:ext cx="2827437" cy="830997"/>
          </a:xfrm>
          <a:prstGeom prst="rect">
            <a:avLst/>
          </a:prstGeom>
          <a:noFill/>
        </p:spPr>
        <p:txBody>
          <a:bodyPr wrap="square">
            <a:spAutoFit/>
          </a:bodyPr>
          <a:lstStyle/>
          <a:p>
            <a:pPr marL="514350" lvl="1">
              <a:lnSpc>
                <a:spcPct val="80000"/>
              </a:lnSpc>
            </a:pPr>
            <a:r>
              <a:rPr lang="da-DK" sz="2000" dirty="0">
                <a:solidFill>
                  <a:srgbClr val="004567"/>
                </a:solidFill>
              </a:rPr>
              <a:t>Kontakt til </a:t>
            </a:r>
          </a:p>
          <a:p>
            <a:pPr marL="514350" lvl="1">
              <a:lnSpc>
                <a:spcPct val="80000"/>
              </a:lnSpc>
            </a:pPr>
            <a:r>
              <a:rPr lang="da-DK" sz="2000" dirty="0">
                <a:solidFill>
                  <a:srgbClr val="004567"/>
                </a:solidFill>
              </a:rPr>
              <a:t>Transplantations-</a:t>
            </a:r>
          </a:p>
          <a:p>
            <a:pPr marL="514350" lvl="1">
              <a:lnSpc>
                <a:spcPct val="80000"/>
              </a:lnSpc>
            </a:pPr>
            <a:r>
              <a:rPr lang="da-DK" sz="2000" dirty="0">
                <a:solidFill>
                  <a:srgbClr val="004567"/>
                </a:solidFill>
              </a:rPr>
              <a:t>centeret</a:t>
            </a:r>
          </a:p>
        </p:txBody>
      </p:sp>
      <p:sp>
        <p:nvSpPr>
          <p:cNvPr id="34" name="Tekstfelt 33">
            <a:extLst>
              <a:ext uri="{FF2B5EF4-FFF2-40B4-BE49-F238E27FC236}">
                <a16:creationId xmlns:a16="http://schemas.microsoft.com/office/drawing/2014/main" id="{2A2916A1-BBB1-4841-936C-D237E6E2CC65}"/>
              </a:ext>
            </a:extLst>
          </p:cNvPr>
          <p:cNvSpPr txBox="1"/>
          <p:nvPr/>
        </p:nvSpPr>
        <p:spPr>
          <a:xfrm>
            <a:off x="859638" y="1888909"/>
            <a:ext cx="830349" cy="830997"/>
          </a:xfrm>
          <a:prstGeom prst="rect">
            <a:avLst/>
          </a:prstGeom>
          <a:noFill/>
        </p:spPr>
        <p:txBody>
          <a:bodyPr wrap="square" rtlCol="0">
            <a:spAutoFit/>
          </a:bodyPr>
          <a:lstStyle/>
          <a:p>
            <a:r>
              <a:rPr lang="da-DK" sz="4800" b="1" dirty="0">
                <a:latin typeface="Georgia" panose="02040502050405020303" pitchFamily="18" charset="0"/>
              </a:rPr>
              <a:t>1</a:t>
            </a:r>
          </a:p>
        </p:txBody>
      </p:sp>
      <p:sp>
        <p:nvSpPr>
          <p:cNvPr id="37" name="Tekstfelt 36">
            <a:extLst>
              <a:ext uri="{FF2B5EF4-FFF2-40B4-BE49-F238E27FC236}">
                <a16:creationId xmlns:a16="http://schemas.microsoft.com/office/drawing/2014/main" id="{D8C49741-5909-412A-8E26-C31F0C4C4BE3}"/>
              </a:ext>
            </a:extLst>
          </p:cNvPr>
          <p:cNvSpPr txBox="1"/>
          <p:nvPr/>
        </p:nvSpPr>
        <p:spPr>
          <a:xfrm>
            <a:off x="839975" y="4228706"/>
            <a:ext cx="607744" cy="830997"/>
          </a:xfrm>
          <a:prstGeom prst="rect">
            <a:avLst/>
          </a:prstGeom>
          <a:noFill/>
        </p:spPr>
        <p:txBody>
          <a:bodyPr wrap="square" rtlCol="0">
            <a:spAutoFit/>
          </a:bodyPr>
          <a:lstStyle/>
          <a:p>
            <a:r>
              <a:rPr lang="da-DK" sz="4800" b="1" dirty="0">
                <a:latin typeface="Georgia" panose="02040502050405020303" pitchFamily="18" charset="0"/>
              </a:rPr>
              <a:t>2</a:t>
            </a:r>
          </a:p>
        </p:txBody>
      </p:sp>
      <p:sp>
        <p:nvSpPr>
          <p:cNvPr id="38" name="Tekstfelt 37">
            <a:extLst>
              <a:ext uri="{FF2B5EF4-FFF2-40B4-BE49-F238E27FC236}">
                <a16:creationId xmlns:a16="http://schemas.microsoft.com/office/drawing/2014/main" id="{78CBD338-4466-4E74-9288-744ED2FEAC3A}"/>
              </a:ext>
            </a:extLst>
          </p:cNvPr>
          <p:cNvSpPr txBox="1"/>
          <p:nvPr/>
        </p:nvSpPr>
        <p:spPr>
          <a:xfrm>
            <a:off x="8606192" y="4238184"/>
            <a:ext cx="607744" cy="830997"/>
          </a:xfrm>
          <a:prstGeom prst="rect">
            <a:avLst/>
          </a:prstGeom>
          <a:noFill/>
        </p:spPr>
        <p:txBody>
          <a:bodyPr wrap="square" rtlCol="0">
            <a:spAutoFit/>
          </a:bodyPr>
          <a:lstStyle/>
          <a:p>
            <a:r>
              <a:rPr lang="da-DK" sz="4800" b="1" dirty="0">
                <a:latin typeface="Georgia" panose="02040502050405020303" pitchFamily="18" charset="0"/>
              </a:rPr>
              <a:t>4</a:t>
            </a:r>
          </a:p>
        </p:txBody>
      </p:sp>
      <p:sp>
        <p:nvSpPr>
          <p:cNvPr id="39" name="Tekstfelt 38">
            <a:extLst>
              <a:ext uri="{FF2B5EF4-FFF2-40B4-BE49-F238E27FC236}">
                <a16:creationId xmlns:a16="http://schemas.microsoft.com/office/drawing/2014/main" id="{184FBFA8-111B-4C6F-A7F4-E7719FE66C0D}"/>
              </a:ext>
            </a:extLst>
          </p:cNvPr>
          <p:cNvSpPr txBox="1"/>
          <p:nvPr/>
        </p:nvSpPr>
        <p:spPr>
          <a:xfrm>
            <a:off x="8606192" y="1874323"/>
            <a:ext cx="607744" cy="830997"/>
          </a:xfrm>
          <a:prstGeom prst="rect">
            <a:avLst/>
          </a:prstGeom>
          <a:noFill/>
        </p:spPr>
        <p:txBody>
          <a:bodyPr wrap="square" rtlCol="0">
            <a:spAutoFit/>
          </a:bodyPr>
          <a:lstStyle/>
          <a:p>
            <a:r>
              <a:rPr lang="da-DK" sz="4800" b="1" dirty="0">
                <a:latin typeface="Georgia" panose="02040502050405020303" pitchFamily="18" charset="0"/>
              </a:rPr>
              <a:t>3</a:t>
            </a:r>
          </a:p>
        </p:txBody>
      </p:sp>
      <p:grpSp>
        <p:nvGrpSpPr>
          <p:cNvPr id="68" name="Gruppe 67">
            <a:extLst>
              <a:ext uri="{FF2B5EF4-FFF2-40B4-BE49-F238E27FC236}">
                <a16:creationId xmlns:a16="http://schemas.microsoft.com/office/drawing/2014/main" id="{E4F71A4B-4F52-42B0-8A79-3718A1A07F98}"/>
              </a:ext>
            </a:extLst>
          </p:cNvPr>
          <p:cNvGrpSpPr/>
          <p:nvPr/>
        </p:nvGrpSpPr>
        <p:grpSpPr>
          <a:xfrm>
            <a:off x="3812459" y="1330475"/>
            <a:ext cx="2180299" cy="2180299"/>
            <a:chOff x="3625102" y="1330475"/>
            <a:chExt cx="2180299" cy="2180299"/>
          </a:xfrm>
        </p:grpSpPr>
        <p:sp>
          <p:nvSpPr>
            <p:cNvPr id="7" name="Tåre 6">
              <a:extLst>
                <a:ext uri="{FF2B5EF4-FFF2-40B4-BE49-F238E27FC236}">
                  <a16:creationId xmlns:a16="http://schemas.microsoft.com/office/drawing/2014/main" id="{656443DC-BAE9-473E-9AF3-92C8DE7004EC}"/>
                </a:ext>
              </a:extLst>
            </p:cNvPr>
            <p:cNvSpPr/>
            <p:nvPr/>
          </p:nvSpPr>
          <p:spPr>
            <a:xfrm rot="5400000">
              <a:off x="3625102" y="1330475"/>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7" name="Grafik 56">
              <a:extLst>
                <a:ext uri="{FF2B5EF4-FFF2-40B4-BE49-F238E27FC236}">
                  <a16:creationId xmlns:a16="http://schemas.microsoft.com/office/drawing/2014/main" id="{9837A640-09AA-4BD3-B388-A33EFFF355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8053" y="1833693"/>
              <a:ext cx="952500" cy="1200150"/>
            </a:xfrm>
            <a:prstGeom prst="rect">
              <a:avLst/>
            </a:prstGeom>
          </p:spPr>
        </p:pic>
      </p:grpSp>
      <p:grpSp>
        <p:nvGrpSpPr>
          <p:cNvPr id="69" name="Gruppe 68">
            <a:extLst>
              <a:ext uri="{FF2B5EF4-FFF2-40B4-BE49-F238E27FC236}">
                <a16:creationId xmlns:a16="http://schemas.microsoft.com/office/drawing/2014/main" id="{F50D5998-822F-4C90-85FB-E6F35574814C}"/>
              </a:ext>
            </a:extLst>
          </p:cNvPr>
          <p:cNvGrpSpPr/>
          <p:nvPr/>
        </p:nvGrpSpPr>
        <p:grpSpPr>
          <a:xfrm>
            <a:off x="3812459" y="3685598"/>
            <a:ext cx="2180299" cy="2180299"/>
            <a:chOff x="3625102" y="3685598"/>
            <a:chExt cx="2180299" cy="2180299"/>
          </a:xfrm>
        </p:grpSpPr>
        <p:sp>
          <p:nvSpPr>
            <p:cNvPr id="12" name="Tåre 11">
              <a:extLst>
                <a:ext uri="{FF2B5EF4-FFF2-40B4-BE49-F238E27FC236}">
                  <a16:creationId xmlns:a16="http://schemas.microsoft.com/office/drawing/2014/main" id="{042BDD30-57BE-4A00-9E50-4FA8003E918C}"/>
                </a:ext>
              </a:extLst>
            </p:cNvPr>
            <p:cNvSpPr/>
            <p:nvPr/>
          </p:nvSpPr>
          <p:spPr>
            <a:xfrm>
              <a:off x="3625102" y="3685598"/>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1" name="Grafik 60">
              <a:extLst>
                <a:ext uri="{FF2B5EF4-FFF2-40B4-BE49-F238E27FC236}">
                  <a16:creationId xmlns:a16="http://schemas.microsoft.com/office/drawing/2014/main" id="{C70FDC8D-9916-4EF9-AC77-0AB1970A4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74715" y="4174618"/>
              <a:ext cx="1019175" cy="1219200"/>
            </a:xfrm>
            <a:prstGeom prst="rect">
              <a:avLst/>
            </a:prstGeom>
          </p:spPr>
        </p:pic>
      </p:grpSp>
      <p:grpSp>
        <p:nvGrpSpPr>
          <p:cNvPr id="66" name="Gruppe 65">
            <a:extLst>
              <a:ext uri="{FF2B5EF4-FFF2-40B4-BE49-F238E27FC236}">
                <a16:creationId xmlns:a16="http://schemas.microsoft.com/office/drawing/2014/main" id="{F369C204-B4AC-4934-9C65-976292DF20B9}"/>
              </a:ext>
            </a:extLst>
          </p:cNvPr>
          <p:cNvGrpSpPr/>
          <p:nvPr/>
        </p:nvGrpSpPr>
        <p:grpSpPr>
          <a:xfrm>
            <a:off x="6208109" y="1330474"/>
            <a:ext cx="2180299" cy="2180299"/>
            <a:chOff x="6020752" y="1330474"/>
            <a:chExt cx="2180299" cy="2180299"/>
          </a:xfrm>
        </p:grpSpPr>
        <p:sp>
          <p:nvSpPr>
            <p:cNvPr id="17" name="Tåre 16">
              <a:extLst>
                <a:ext uri="{FF2B5EF4-FFF2-40B4-BE49-F238E27FC236}">
                  <a16:creationId xmlns:a16="http://schemas.microsoft.com/office/drawing/2014/main" id="{1131F4A3-A16F-4428-8457-BEEF4F24D7CD}"/>
                </a:ext>
              </a:extLst>
            </p:cNvPr>
            <p:cNvSpPr/>
            <p:nvPr/>
          </p:nvSpPr>
          <p:spPr>
            <a:xfrm rot="16200000" flipH="1">
              <a:off x="6020752" y="1330474"/>
              <a:ext cx="2180299"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Tekstfelt 42">
              <a:extLst>
                <a:ext uri="{FF2B5EF4-FFF2-40B4-BE49-F238E27FC236}">
                  <a16:creationId xmlns:a16="http://schemas.microsoft.com/office/drawing/2014/main" id="{18EFC5F4-0607-45A1-8CAB-539B4AF0FDE0}"/>
                </a:ext>
              </a:extLst>
            </p:cNvPr>
            <p:cNvSpPr txBox="1"/>
            <p:nvPr/>
          </p:nvSpPr>
          <p:spPr>
            <a:xfrm>
              <a:off x="7337424" y="1811287"/>
              <a:ext cx="727587" cy="400110"/>
            </a:xfrm>
            <a:prstGeom prst="rect">
              <a:avLst/>
            </a:prstGeom>
            <a:noFill/>
          </p:spPr>
          <p:txBody>
            <a:bodyPr wrap="square" rtlCol="0">
              <a:spAutoFit/>
            </a:bodyPr>
            <a:lstStyle/>
            <a:p>
              <a:r>
                <a:rPr lang="da-DK" sz="2000" b="1" dirty="0"/>
                <a:t>TX</a:t>
              </a:r>
            </a:p>
          </p:txBody>
        </p:sp>
        <p:pic>
          <p:nvPicPr>
            <p:cNvPr id="63" name="Grafik 62">
              <a:extLst>
                <a:ext uri="{FF2B5EF4-FFF2-40B4-BE49-F238E27FC236}">
                  <a16:creationId xmlns:a16="http://schemas.microsoft.com/office/drawing/2014/main" id="{94FE7514-515D-4CEC-BDAD-30702B39D7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40273" y="2011342"/>
              <a:ext cx="1219200" cy="1019175"/>
            </a:xfrm>
            <a:prstGeom prst="rect">
              <a:avLst/>
            </a:prstGeom>
          </p:spPr>
        </p:pic>
      </p:grpSp>
      <p:grpSp>
        <p:nvGrpSpPr>
          <p:cNvPr id="70" name="Gruppe 69">
            <a:extLst>
              <a:ext uri="{FF2B5EF4-FFF2-40B4-BE49-F238E27FC236}">
                <a16:creationId xmlns:a16="http://schemas.microsoft.com/office/drawing/2014/main" id="{135DE9BD-7C09-44F9-AFC4-089CB1B792FF}"/>
              </a:ext>
            </a:extLst>
          </p:cNvPr>
          <p:cNvGrpSpPr/>
          <p:nvPr/>
        </p:nvGrpSpPr>
        <p:grpSpPr>
          <a:xfrm>
            <a:off x="6208109" y="3685598"/>
            <a:ext cx="2086898" cy="2180299"/>
            <a:chOff x="6020752" y="3685598"/>
            <a:chExt cx="2086898" cy="2180299"/>
          </a:xfrm>
        </p:grpSpPr>
        <p:sp>
          <p:nvSpPr>
            <p:cNvPr id="13" name="Tåre 12">
              <a:extLst>
                <a:ext uri="{FF2B5EF4-FFF2-40B4-BE49-F238E27FC236}">
                  <a16:creationId xmlns:a16="http://schemas.microsoft.com/office/drawing/2014/main" id="{C996271A-88BF-4D04-987C-F705866F30D1}"/>
                </a:ext>
              </a:extLst>
            </p:cNvPr>
            <p:cNvSpPr/>
            <p:nvPr/>
          </p:nvSpPr>
          <p:spPr>
            <a:xfrm flipH="1">
              <a:off x="6020752" y="3685598"/>
              <a:ext cx="2086898" cy="21802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5" name="Grafik 64">
              <a:extLst>
                <a:ext uri="{FF2B5EF4-FFF2-40B4-BE49-F238E27FC236}">
                  <a16:creationId xmlns:a16="http://schemas.microsoft.com/office/drawing/2014/main" id="{CE7ED98D-0B78-4D68-9C0A-28291FE580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63179" y="4360355"/>
              <a:ext cx="1171575" cy="847725"/>
            </a:xfrm>
            <a:prstGeom prst="rect">
              <a:avLst/>
            </a:prstGeom>
          </p:spPr>
        </p:pic>
      </p:grpSp>
      <p:sp>
        <p:nvSpPr>
          <p:cNvPr id="67" name="Tekstfelt 66">
            <a:extLst>
              <a:ext uri="{FF2B5EF4-FFF2-40B4-BE49-F238E27FC236}">
                <a16:creationId xmlns:a16="http://schemas.microsoft.com/office/drawing/2014/main" id="{912708AA-1777-4E64-9816-E2EF3F5DF55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Program</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143359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35336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None/>
              <a:defRPr/>
            </a:pPr>
            <a:r>
              <a:rPr lang="da-DK" sz="1400" dirty="0">
                <a:solidFill>
                  <a:schemeClr val="bg1"/>
                </a:solidFill>
              </a:rPr>
              <a:t>April 2021</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174722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patientens tilstand kan føre til hjernedød, mens respiratorbehandling pågår.</a:t>
            </a: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a:t>Blødning</a:t>
              </a:r>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31472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AFF26F6-966F-43B3-AD0B-BC23111C7217}"/>
              </a:ext>
            </a:extLst>
          </p:cNvPr>
          <p:cNvPicPr>
            <a:picLocks noChangeAspect="1"/>
          </p:cNvPicPr>
          <p:nvPr/>
        </p:nvPicPr>
        <p:blipFill>
          <a:blip r:embed="rId3"/>
          <a:stretch>
            <a:fillRect/>
          </a:stretch>
        </p:blipFill>
        <p:spPr>
          <a:xfrm>
            <a:off x="11326308" y="360785"/>
            <a:ext cx="501602" cy="501602"/>
          </a:xfrm>
          <a:prstGeom prst="rect">
            <a:avLst/>
          </a:prstGeom>
        </p:spPr>
      </p:pic>
      <p:pic>
        <p:nvPicPr>
          <p:cNvPr id="36" name="Grafik 35">
            <a:extLst>
              <a:ext uri="{FF2B5EF4-FFF2-40B4-BE49-F238E27FC236}">
                <a16:creationId xmlns:a16="http://schemas.microsoft.com/office/drawing/2014/main" id="{C87941DE-00CB-4BB6-8306-57FD14C6E7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92" y="3709443"/>
            <a:ext cx="4468514" cy="3603640"/>
          </a:xfrm>
          <a:prstGeom prst="rect">
            <a:avLst/>
          </a:prstGeom>
        </p:spPr>
      </p:pic>
      <p:pic>
        <p:nvPicPr>
          <p:cNvPr id="37" name="Grafik 36">
            <a:extLst>
              <a:ext uri="{FF2B5EF4-FFF2-40B4-BE49-F238E27FC236}">
                <a16:creationId xmlns:a16="http://schemas.microsoft.com/office/drawing/2014/main" id="{E197F1B0-9D48-4386-B96C-6CE8B90D84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533557" y="3709443"/>
            <a:ext cx="5513386" cy="4227313"/>
          </a:xfrm>
          <a:prstGeom prst="rect">
            <a:avLst/>
          </a:prstGeom>
        </p:spPr>
      </p:pic>
      <p:sp>
        <p:nvSpPr>
          <p:cNvPr id="17" name="Titel 1">
            <a:extLst>
              <a:ext uri="{FF2B5EF4-FFF2-40B4-BE49-F238E27FC236}">
                <a16:creationId xmlns:a16="http://schemas.microsoft.com/office/drawing/2014/main" id="{750CE9C5-1C20-4F27-9E38-F4155698BDD1}"/>
              </a:ext>
            </a:extLst>
          </p:cNvPr>
          <p:cNvSpPr txBox="1">
            <a:spLocks/>
          </p:cNvSpPr>
          <p:nvPr/>
        </p:nvSpPr>
        <p:spPr>
          <a:xfrm>
            <a:off x="2321713" y="1853290"/>
            <a:ext cx="7463481" cy="2848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pPr algn="ctr"/>
            <a:r>
              <a:rPr lang="da-DK" b="1" dirty="0" err="1">
                <a:solidFill>
                  <a:srgbClr val="004567"/>
                </a:solidFill>
              </a:rPr>
              <a:t>Hjernedødsdetektion</a:t>
            </a:r>
            <a:r>
              <a:rPr lang="da-DK" b="1" dirty="0">
                <a:solidFill>
                  <a:srgbClr val="004567"/>
                </a:solidFill>
              </a:rPr>
              <a:t> </a:t>
            </a:r>
          </a:p>
          <a:p>
            <a:pPr algn="ctr"/>
            <a:r>
              <a:rPr lang="da-DK" b="1" dirty="0">
                <a:solidFill>
                  <a:srgbClr val="004567"/>
                </a:solidFill>
              </a:rPr>
              <a:t>og </a:t>
            </a:r>
            <a:r>
              <a:rPr lang="da-DK" b="1" dirty="0" err="1">
                <a:solidFill>
                  <a:srgbClr val="004567"/>
                </a:solidFill>
              </a:rPr>
              <a:t>donordetektion</a:t>
            </a:r>
            <a:endParaRPr lang="da-DK" b="1" dirty="0">
              <a:solidFill>
                <a:srgbClr val="004567"/>
              </a:solidFill>
            </a:endParaRPr>
          </a:p>
        </p:txBody>
      </p:sp>
      <p:pic>
        <p:nvPicPr>
          <p:cNvPr id="38" name="Grafik 37">
            <a:extLst>
              <a:ext uri="{FF2B5EF4-FFF2-40B4-BE49-F238E27FC236}">
                <a16:creationId xmlns:a16="http://schemas.microsoft.com/office/drawing/2014/main" id="{16B25E86-69C0-40AE-A08C-D872746FF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645" y="200096"/>
            <a:ext cx="2834009" cy="2285491"/>
          </a:xfrm>
          <a:prstGeom prst="rect">
            <a:avLst/>
          </a:prstGeom>
        </p:spPr>
      </p:pic>
      <p:pic>
        <p:nvPicPr>
          <p:cNvPr id="41" name="Grafik 40">
            <a:extLst>
              <a:ext uri="{FF2B5EF4-FFF2-40B4-BE49-F238E27FC236}">
                <a16:creationId xmlns:a16="http://schemas.microsoft.com/office/drawing/2014/main" id="{4D8B09D0-635E-4C63-BEEF-BD7582E233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381248" y="501462"/>
            <a:ext cx="1934611" cy="1532161"/>
          </a:xfrm>
          <a:prstGeom prst="rect">
            <a:avLst/>
          </a:prstGeom>
        </p:spPr>
      </p:pic>
      <p:pic>
        <p:nvPicPr>
          <p:cNvPr id="42" name="Grafik 41">
            <a:extLst>
              <a:ext uri="{FF2B5EF4-FFF2-40B4-BE49-F238E27FC236}">
                <a16:creationId xmlns:a16="http://schemas.microsoft.com/office/drawing/2014/main" id="{237F6CF4-6E55-4B06-A4B5-637C67B75B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77588" y="-433413"/>
            <a:ext cx="2688998" cy="2285491"/>
          </a:xfrm>
          <a:prstGeom prst="rect">
            <a:avLst/>
          </a:prstGeom>
        </p:spPr>
      </p:pic>
    </p:spTree>
    <p:extLst>
      <p:ext uri="{BB962C8B-B14F-4D97-AF65-F5344CB8AC3E}">
        <p14:creationId xmlns:p14="http://schemas.microsoft.com/office/powerpoint/2010/main" val="372522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hjerneskade.</a:t>
            </a: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2"/>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48429" y="3374602"/>
            <a:ext cx="4339856"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behandling med henblik på overlevelse er udsigtsløs.</a:t>
            </a: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hjernedødskriteriet vil kunne opfyldes. </a:t>
            </a:r>
          </a:p>
        </p:txBody>
      </p:sp>
      <p:sp>
        <p:nvSpPr>
          <p:cNvPr id="13" name="Tekstfelt 12">
            <a:extLst>
              <a:ext uri="{FF2B5EF4-FFF2-40B4-BE49-F238E27FC236}">
                <a16:creationId xmlns:a16="http://schemas.microsoft.com/office/drawing/2014/main" id="{31AF3A36-13AC-48AD-ADAD-197E679E9CF7}"/>
              </a:ext>
            </a:extLst>
          </p:cNvPr>
          <p:cNvSpPr txBox="1"/>
          <p:nvPr/>
        </p:nvSpPr>
        <p:spPr>
          <a:xfrm>
            <a:off x="848429" y="624480"/>
            <a:ext cx="5373699" cy="1200329"/>
          </a:xfrm>
          <a:prstGeom prst="rect">
            <a:avLst/>
          </a:prstGeom>
          <a:noFill/>
        </p:spPr>
        <p:txBody>
          <a:bodyPr wrap="square">
            <a:spAutoFit/>
          </a:bodyPr>
          <a:lstStyle/>
          <a:p>
            <a:r>
              <a:rPr lang="da-DK" sz="3600" b="1" dirty="0">
                <a:latin typeface="Georgia" panose="02040502050405020303" pitchFamily="18" charset="0"/>
              </a:rPr>
              <a:t>Patientgruppen for hjernedødsdetektion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55319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BA20D-40C7-497D-9683-DF2D4F929289}"/>
              </a:ext>
            </a:extLst>
          </p:cNvPr>
          <p:cNvSpPr>
            <a:spLocks noGrp="1"/>
          </p:cNvSpPr>
          <p:nvPr>
            <p:ph type="title"/>
          </p:nvPr>
        </p:nvSpPr>
        <p:spPr>
          <a:xfrm>
            <a:off x="5931108" y="1758463"/>
            <a:ext cx="5469835" cy="1603931"/>
          </a:xfrm>
        </p:spPr>
        <p:txBody>
          <a:bodyPr/>
          <a:lstStyle/>
          <a:p>
            <a:pPr algn="ctr"/>
            <a:r>
              <a:rPr lang="da-DK" b="1" dirty="0">
                <a:latin typeface="Georgia" panose="02040502050405020303" pitchFamily="18" charset="0"/>
              </a:rPr>
              <a:t>Hjernedødsdetektion</a:t>
            </a:r>
            <a:br>
              <a:rPr lang="da-DK" sz="3600" b="1" dirty="0">
                <a:solidFill>
                  <a:srgbClr val="004567"/>
                </a:solidFill>
                <a:latin typeface="Georgia" panose="02040502050405020303" pitchFamily="18" charset="0"/>
              </a:rPr>
            </a:br>
            <a:endParaRPr lang="da-DK" dirty="0"/>
          </a:p>
        </p:txBody>
      </p:sp>
      <p:sp>
        <p:nvSpPr>
          <p:cNvPr id="3" name="Pladsholder til tekst 2">
            <a:extLst>
              <a:ext uri="{FF2B5EF4-FFF2-40B4-BE49-F238E27FC236}">
                <a16:creationId xmlns:a16="http://schemas.microsoft.com/office/drawing/2014/main" id="{317D543B-BB11-43C5-906C-7DD890620B90}"/>
              </a:ext>
            </a:extLst>
          </p:cNvPr>
          <p:cNvSpPr>
            <a:spLocks noGrp="1"/>
          </p:cNvSpPr>
          <p:nvPr>
            <p:ph type="body" sz="quarter" idx="14"/>
          </p:nvPr>
        </p:nvSpPr>
        <p:spPr>
          <a:xfrm>
            <a:off x="5649432" y="3140252"/>
            <a:ext cx="5470525" cy="2835275"/>
          </a:xfrm>
        </p:spPr>
        <p:txBody>
          <a:bodyPr>
            <a:normAutofit/>
          </a:bodyPr>
          <a:lstStyle/>
          <a:p>
            <a:pPr marL="742950" lvl="1" indent="-285750">
              <a:lnSpc>
                <a:spcPct val="100000"/>
              </a:lnSpc>
              <a:buFont typeface="Arial" panose="020B0604020202020204" pitchFamily="34" charset="0"/>
              <a:buChar char="•"/>
            </a:pPr>
            <a:r>
              <a:rPr lang="da-DK" sz="2000" dirty="0">
                <a:solidFill>
                  <a:srgbClr val="004567"/>
                </a:solidFill>
              </a:rPr>
              <a:t>Vil hjernedøden indtræde?</a:t>
            </a:r>
          </a:p>
          <a:p>
            <a:pPr lvl="1">
              <a:lnSpc>
                <a:spcPct val="100000"/>
              </a:lnSpc>
            </a:pPr>
            <a:endParaRPr lang="da-DK" sz="2000" dirty="0">
              <a:solidFill>
                <a:srgbClr val="004567"/>
              </a:solidFill>
            </a:endParaRPr>
          </a:p>
          <a:p>
            <a:pPr marL="742950" lvl="1" indent="-285750">
              <a:lnSpc>
                <a:spcPct val="100000"/>
              </a:lnSpc>
              <a:buFont typeface="Arial" panose="020B0604020202020204" pitchFamily="34" charset="0"/>
              <a:buChar char="•"/>
            </a:pPr>
            <a:r>
              <a:rPr lang="da-DK" sz="2000" dirty="0">
                <a:solidFill>
                  <a:srgbClr val="004567"/>
                </a:solidFill>
              </a:rPr>
              <a:t>Hvornår vil den formodes at indtræde?</a:t>
            </a:r>
          </a:p>
          <a:p>
            <a:pPr marL="742950" lvl="1" indent="-285750">
              <a:lnSpc>
                <a:spcPct val="100000"/>
              </a:lnSpc>
              <a:buFont typeface="Arial" panose="020B0604020202020204" pitchFamily="34" charset="0"/>
              <a:buChar char="•"/>
            </a:pPr>
            <a:endParaRPr lang="da-DK" sz="2000" dirty="0">
              <a:solidFill>
                <a:srgbClr val="004567"/>
              </a:solidFill>
            </a:endParaRPr>
          </a:p>
          <a:p>
            <a:pPr marL="742950" lvl="1" indent="-285750">
              <a:lnSpc>
                <a:spcPct val="100000"/>
              </a:lnSpc>
              <a:buFont typeface="Arial" panose="020B0604020202020204" pitchFamily="34" charset="0"/>
              <a:buChar char="•"/>
            </a:pPr>
            <a:r>
              <a:rPr lang="da-DK" sz="2000" dirty="0">
                <a:solidFill>
                  <a:srgbClr val="004567"/>
                </a:solidFill>
              </a:rPr>
              <a:t>Er den indtrådt?</a:t>
            </a:r>
          </a:p>
          <a:p>
            <a:endParaRPr lang="da-DK" dirty="0"/>
          </a:p>
        </p:txBody>
      </p:sp>
      <p:pic>
        <p:nvPicPr>
          <p:cNvPr id="13" name="Billede 12">
            <a:extLst>
              <a:ext uri="{FF2B5EF4-FFF2-40B4-BE49-F238E27FC236}">
                <a16:creationId xmlns:a16="http://schemas.microsoft.com/office/drawing/2014/main" id="{08DC57F3-9A1D-4ED2-BD01-2F19244BCF20}"/>
              </a:ext>
            </a:extLst>
          </p:cNvPr>
          <p:cNvPicPr>
            <a:picLocks noChangeAspect="1"/>
          </p:cNvPicPr>
          <p:nvPr/>
        </p:nvPicPr>
        <p:blipFill>
          <a:blip r:embed="rId3">
            <a:duotone>
              <a:prstClr val="black"/>
              <a:schemeClr val="accent2">
                <a:tint val="45000"/>
                <a:satMod val="400000"/>
              </a:schemeClr>
            </a:duotone>
          </a:blip>
          <a:srcRect t="8" b="8"/>
          <a:stretch/>
        </p:blipFill>
        <p:spPr>
          <a:xfrm>
            <a:off x="0" y="0"/>
            <a:ext cx="5499815" cy="6876772"/>
          </a:xfrm>
          <a:prstGeom prst="rect">
            <a:avLst/>
          </a:prstGeom>
        </p:spPr>
      </p:pic>
    </p:spTree>
    <p:extLst>
      <p:ext uri="{BB962C8B-B14F-4D97-AF65-F5344CB8AC3E}">
        <p14:creationId xmlns:p14="http://schemas.microsoft.com/office/powerpoint/2010/main" val="83985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0768" y="1933956"/>
            <a:ext cx="4572000" cy="3429000"/>
          </a:xfrm>
          <a:prstGeom prst="rect">
            <a:avLst/>
          </a:prstGeom>
        </p:spPr>
      </p:pic>
      <p:sp>
        <p:nvSpPr>
          <p:cNvPr id="29" name="Pladsholder til indhold 2">
            <a:extLst>
              <a:ext uri="{FF2B5EF4-FFF2-40B4-BE49-F238E27FC236}">
                <a16:creationId xmlns:a16="http://schemas.microsoft.com/office/drawing/2014/main" id="{262A982B-1599-4517-94DF-7D4A5B397CFF}"/>
              </a:ext>
            </a:extLst>
          </p:cNvPr>
          <p:cNvSpPr txBox="1">
            <a:spLocks/>
          </p:cNvSpPr>
          <p:nvPr/>
        </p:nvSpPr>
        <p:spPr>
          <a:xfrm>
            <a:off x="6096000" y="3191780"/>
            <a:ext cx="5054342" cy="27507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t>Pludselig </a:t>
            </a:r>
            <a:r>
              <a:rPr lang="da-DK" sz="2000" dirty="0" err="1"/>
              <a:t>descensus</a:t>
            </a:r>
            <a:r>
              <a:rPr lang="da-DK" sz="2000" dirty="0"/>
              <a:t>. </a:t>
            </a:r>
          </a:p>
          <a:p>
            <a:r>
              <a:rPr lang="da-DK" sz="2000" dirty="0" err="1"/>
              <a:t>Dilaterede</a:t>
            </a:r>
            <a:r>
              <a:rPr lang="da-DK" sz="2000" dirty="0"/>
              <a:t>, lysstive pupiller.</a:t>
            </a:r>
          </a:p>
          <a:p>
            <a:r>
              <a:rPr lang="da-DK" sz="2000" dirty="0"/>
              <a:t>Ingen </a:t>
            </a:r>
            <a:r>
              <a:rPr lang="da-DK" sz="2000" dirty="0" err="1"/>
              <a:t>corneareflekser</a:t>
            </a:r>
            <a:r>
              <a:rPr lang="da-DK" sz="2000" dirty="0"/>
              <a:t>.</a:t>
            </a:r>
          </a:p>
          <a:p>
            <a:r>
              <a:rPr lang="da-DK" sz="2000" dirty="0"/>
              <a:t>Ingen reaktion på smertestim.</a:t>
            </a:r>
          </a:p>
          <a:p>
            <a:r>
              <a:rPr lang="da-DK" sz="2000" dirty="0"/>
              <a:t>Snorkende respiration</a:t>
            </a:r>
          </a:p>
        </p:txBody>
      </p:sp>
      <p:pic>
        <p:nvPicPr>
          <p:cNvPr id="50" name="Billede 49" descr="Et billede, der indeholder tekst&#10;&#10;Automatisk genereret beskrivelse">
            <a:extLst>
              <a:ext uri="{FF2B5EF4-FFF2-40B4-BE49-F238E27FC236}">
                <a16:creationId xmlns:a16="http://schemas.microsoft.com/office/drawing/2014/main" id="{65FC5C83-CCA9-47AC-ADF7-FF6C0E998661}"/>
              </a:ext>
            </a:extLst>
          </p:cNvPr>
          <p:cNvPicPr>
            <a:picLocks noChangeAspect="1"/>
          </p:cNvPicPr>
          <p:nvPr/>
        </p:nvPicPr>
        <p:blipFill>
          <a:blip r:embed="rId5"/>
          <a:stretch>
            <a:fillRect/>
          </a:stretch>
        </p:blipFill>
        <p:spPr>
          <a:xfrm>
            <a:off x="1115960" y="846362"/>
            <a:ext cx="4162261" cy="5165276"/>
          </a:xfrm>
          <a:prstGeom prst="rect">
            <a:avLst/>
          </a:prstGeom>
        </p:spPr>
      </p:pic>
      <p:sp>
        <p:nvSpPr>
          <p:cNvPr id="9" name="Tekstfelt 8">
            <a:extLst>
              <a:ext uri="{FF2B5EF4-FFF2-40B4-BE49-F238E27FC236}">
                <a16:creationId xmlns:a16="http://schemas.microsoft.com/office/drawing/2014/main" id="{ACE0E49E-0E84-47CB-9A12-F233E93976B9}"/>
              </a:ext>
            </a:extLst>
          </p:cNvPr>
          <p:cNvSpPr txBox="1"/>
          <p:nvPr/>
        </p:nvSpPr>
        <p:spPr>
          <a:xfrm>
            <a:off x="6096000" y="1821410"/>
            <a:ext cx="4793227" cy="1077218"/>
          </a:xfrm>
          <a:prstGeom prst="rect">
            <a:avLst/>
          </a:prstGeom>
          <a:noFill/>
        </p:spPr>
        <p:txBody>
          <a:bodyPr wrap="square">
            <a:spAutoFit/>
          </a:bodyPr>
          <a:lstStyle/>
          <a:p>
            <a:r>
              <a:rPr lang="da-DK" sz="3200" b="1" dirty="0">
                <a:solidFill>
                  <a:srgbClr val="004567"/>
                </a:solidFill>
                <a:latin typeface="Georgia" panose="02040502050405020303" pitchFamily="18" charset="0"/>
              </a:rPr>
              <a:t>Eksempel fra en neurologisk afdeling</a:t>
            </a:r>
            <a:endParaRPr lang="da-DK" sz="3200"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58247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0768" y="1933956"/>
            <a:ext cx="4572000" cy="3429000"/>
          </a:xfrm>
          <a:prstGeom prst="rect">
            <a:avLst/>
          </a:prstGeom>
        </p:spPr>
      </p:pic>
      <p:pic>
        <p:nvPicPr>
          <p:cNvPr id="7" name="Billede 6">
            <a:extLst>
              <a:ext uri="{FF2B5EF4-FFF2-40B4-BE49-F238E27FC236}">
                <a16:creationId xmlns:a16="http://schemas.microsoft.com/office/drawing/2014/main" id="{92716E97-279B-4DA2-B103-081A72104CEE}"/>
              </a:ext>
            </a:extLst>
          </p:cNvPr>
          <p:cNvPicPr>
            <a:picLocks noChangeAspect="1"/>
          </p:cNvPicPr>
          <p:nvPr/>
        </p:nvPicPr>
        <p:blipFill>
          <a:blip r:embed="rId5"/>
          <a:srcRect/>
          <a:stretch/>
        </p:blipFill>
        <p:spPr>
          <a:xfrm>
            <a:off x="1119422" y="1180483"/>
            <a:ext cx="4237396" cy="4935946"/>
          </a:xfrm>
          <a:prstGeom prst="rect">
            <a:avLst/>
          </a:prstGeom>
        </p:spPr>
      </p:pic>
      <p:sp>
        <p:nvSpPr>
          <p:cNvPr id="6" name="Tekstboks 5">
            <a:extLst>
              <a:ext uri="{FF2B5EF4-FFF2-40B4-BE49-F238E27FC236}">
                <a16:creationId xmlns:a16="http://schemas.microsoft.com/office/drawing/2014/main" id="{B5CED325-32E5-4923-900F-BCA55FAA00E7}"/>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akut </a:t>
            </a:r>
            <a:r>
              <a:rPr lang="da-DK" sz="3200" b="1" dirty="0" err="1">
                <a:latin typeface="Georgia" panose="02040502050405020303" pitchFamily="18" charset="0"/>
              </a:rPr>
              <a:t>subduralt</a:t>
            </a:r>
            <a:r>
              <a:rPr lang="da-DK" sz="3200" b="1" dirty="0">
                <a:latin typeface="Georgia" panose="02040502050405020303" pitchFamily="18" charset="0"/>
              </a:rPr>
              <a:t> </a:t>
            </a:r>
            <a:r>
              <a:rPr lang="da-DK" sz="3200" b="1" dirty="0" err="1">
                <a:latin typeface="Georgia" panose="02040502050405020303" pitchFamily="18" charset="0"/>
              </a:rPr>
              <a:t>hæmatom</a:t>
            </a:r>
            <a:endParaRPr lang="da-DK" sz="3200" b="1" dirty="0">
              <a:latin typeface="Georgia" panose="02040502050405020303" pitchFamily="18" charset="0"/>
            </a:endParaRPr>
          </a:p>
        </p:txBody>
      </p:sp>
    </p:spTree>
    <p:extLst>
      <p:ext uri="{BB962C8B-B14F-4D97-AF65-F5344CB8AC3E}">
        <p14:creationId xmlns:p14="http://schemas.microsoft.com/office/powerpoint/2010/main" val="138738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0768" y="1933956"/>
            <a:ext cx="4572000" cy="3429000"/>
          </a:xfrm>
          <a:prstGeom prst="rect">
            <a:avLst/>
          </a:prstGeom>
        </p:spPr>
      </p:pic>
      <p:pic>
        <p:nvPicPr>
          <p:cNvPr id="3" name="Billede 2" descr="Et billede, der indeholder tekst&#10;&#10;Automatisk genereret beskrivelse">
            <a:extLst>
              <a:ext uri="{FF2B5EF4-FFF2-40B4-BE49-F238E27FC236}">
                <a16:creationId xmlns:a16="http://schemas.microsoft.com/office/drawing/2014/main" id="{C536108D-2361-42AB-BF4D-1232266C1243}"/>
              </a:ext>
            </a:extLst>
          </p:cNvPr>
          <p:cNvPicPr>
            <a:picLocks noChangeAspect="1"/>
          </p:cNvPicPr>
          <p:nvPr/>
        </p:nvPicPr>
        <p:blipFill>
          <a:blip r:embed="rId5"/>
          <a:stretch>
            <a:fillRect/>
          </a:stretch>
        </p:blipFill>
        <p:spPr>
          <a:xfrm>
            <a:off x="1244220" y="995565"/>
            <a:ext cx="3913148" cy="5102844"/>
          </a:xfrm>
          <a:prstGeom prst="rect">
            <a:avLst/>
          </a:prstGeom>
        </p:spPr>
      </p:pic>
      <p:sp>
        <p:nvSpPr>
          <p:cNvPr id="9" name="Tekstboks 5">
            <a:extLst>
              <a:ext uri="{FF2B5EF4-FFF2-40B4-BE49-F238E27FC236}">
                <a16:creationId xmlns:a16="http://schemas.microsoft.com/office/drawing/2014/main" id="{C06332EA-8FCF-46E0-8A8F-FB651FE77510}"/>
              </a:ext>
            </a:extLst>
          </p:cNvPr>
          <p:cNvSpPr txBox="1">
            <a:spLocks noChangeArrowheads="1"/>
          </p:cNvSpPr>
          <p:nvPr/>
        </p:nvSpPr>
        <p:spPr bwMode="auto">
          <a:xfrm>
            <a:off x="6520263" y="2644170"/>
            <a:ext cx="3821009" cy="1569660"/>
          </a:xfrm>
          <a:prstGeom prst="rect">
            <a:avLst/>
          </a:prstGeom>
          <a:noFill/>
          <a:ln w="9525">
            <a:noFill/>
            <a:miter lim="800000"/>
            <a:headEnd/>
            <a:tailEnd/>
          </a:ln>
        </p:spPr>
        <p:txBody>
          <a:bodyPr wrap="square">
            <a:spAutoFit/>
          </a:bodyPr>
          <a:lstStyle/>
          <a:p>
            <a:pPr algn="ctr"/>
            <a:r>
              <a:rPr lang="da-DK" sz="3200" b="1" dirty="0">
                <a:latin typeface="Georgia" panose="02040502050405020303" pitchFamily="18" charset="0"/>
              </a:rPr>
              <a:t>Eksempel på intracerebralt </a:t>
            </a:r>
            <a:r>
              <a:rPr lang="da-DK" sz="3200" b="1" dirty="0" err="1">
                <a:latin typeface="Georgia" panose="02040502050405020303" pitchFamily="18" charset="0"/>
              </a:rPr>
              <a:t>hæmatom</a:t>
            </a:r>
            <a:endParaRPr lang="da-DK" sz="3200" b="1" dirty="0">
              <a:latin typeface="Georgia" panose="02040502050405020303" pitchFamily="18" charset="0"/>
            </a:endParaRPr>
          </a:p>
        </p:txBody>
      </p:sp>
    </p:spTree>
    <p:extLst>
      <p:ext uri="{BB962C8B-B14F-4D97-AF65-F5344CB8AC3E}">
        <p14:creationId xmlns:p14="http://schemas.microsoft.com/office/powerpoint/2010/main" val="2124143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_skabelon20" id="{F8D8D755-B509-7742-9A6D-5EDFDE6E961D}" vid="{EA2BE2ED-6993-AD47-A271-A08C7C46BB0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7</TotalTime>
  <Words>2046</Words>
  <Application>Microsoft Office PowerPoint</Application>
  <PresentationFormat>Widescreen</PresentationFormat>
  <Paragraphs>176</Paragraphs>
  <Slides>21</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21</vt:i4>
      </vt:variant>
    </vt:vector>
  </HeadingPairs>
  <TitlesOfParts>
    <vt:vector size="25" baseType="lpstr">
      <vt:lpstr>Arial</vt:lpstr>
      <vt:lpstr>Calibri</vt:lpstr>
      <vt:lpstr>Georgia</vt:lpstr>
      <vt:lpstr>Office-tema</vt:lpstr>
      <vt:lpstr>Donordetektion</vt:lpstr>
      <vt:lpstr>PowerPoint-præsentation</vt:lpstr>
      <vt:lpstr>Intrakranielle rumopfyldende processer:</vt:lpstr>
      <vt:lpstr>PowerPoint-præsentation</vt:lpstr>
      <vt:lpstr>PowerPoint-præsentation</vt:lpstr>
      <vt:lpstr>Hjernedødsdetektion </vt:lpstr>
      <vt:lpstr>PowerPoint-præsentation</vt:lpstr>
      <vt:lpstr>PowerPoint-præsentation</vt:lpstr>
      <vt:lpstr>PowerPoint-præsentation</vt:lpstr>
      <vt:lpstr>PowerPoint-præsentation</vt:lpstr>
      <vt:lpstr>Eksempel fra intensivafdeling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 på din præsentation</dc:title>
  <dc:creator>danskcenterfororgandonation@hotmail.com</dc:creator>
  <cp:lastModifiedBy>Randi Johnsen</cp:lastModifiedBy>
  <cp:revision>131</cp:revision>
  <cp:lastPrinted>2020-06-19T12:24:47Z</cp:lastPrinted>
  <dcterms:created xsi:type="dcterms:W3CDTF">2020-06-07T19:56:02Z</dcterms:created>
  <dcterms:modified xsi:type="dcterms:W3CDTF">2025-10-07T11:15:36Z</dcterms:modified>
</cp:coreProperties>
</file>