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304" r:id="rId3"/>
    <p:sldId id="301" r:id="rId4"/>
    <p:sldId id="302" r:id="rId5"/>
    <p:sldId id="296" r:id="rId6"/>
    <p:sldId id="263" r:id="rId7"/>
    <p:sldId id="311" r:id="rId8"/>
    <p:sldId id="312" r:id="rId9"/>
    <p:sldId id="265" r:id="rId10"/>
    <p:sldId id="285" r:id="rId11"/>
    <p:sldId id="308" r:id="rId12"/>
    <p:sldId id="264" r:id="rId13"/>
    <p:sldId id="291" r:id="rId14"/>
    <p:sldId id="309" r:id="rId15"/>
    <p:sldId id="268" r:id="rId16"/>
    <p:sldId id="299" r:id="rId17"/>
    <p:sldId id="307" r:id="rId18"/>
    <p:sldId id="303" r:id="rId19"/>
    <p:sldId id="295" r:id="rId20"/>
  </p:sldIdLst>
  <p:sldSz cx="12192000" cy="6858000"/>
  <p:notesSz cx="6797675" cy="9926638"/>
  <p:custDataLst>
    <p:tags r:id="rId2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7"/>
    <a:srgbClr val="FF612C"/>
    <a:srgbClr val="F0C9C6"/>
    <a:srgbClr val="EB0024"/>
    <a:srgbClr val="B2CE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2"/>
    <p:restoredTop sz="66106" autoAdjust="0"/>
  </p:normalViewPr>
  <p:slideViewPr>
    <p:cSldViewPr snapToGrid="0" snapToObjects="1">
      <p:cViewPr varScale="1">
        <p:scale>
          <a:sx n="76" d="100"/>
          <a:sy n="76" d="100"/>
        </p:scale>
        <p:origin x="2130" y="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8" d="100"/>
          <a:sy n="78" d="100"/>
        </p:scale>
        <p:origin x="-3366"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901667376140589E-2"/>
          <c:y val="2.3578066405531071E-3"/>
          <c:w val="0.95203534861270456"/>
          <c:h val="0.91685703211738501"/>
        </c:manualLayout>
      </c:layout>
      <c:barChart>
        <c:barDir val="col"/>
        <c:grouping val="clustered"/>
        <c:varyColors val="0"/>
        <c:ser>
          <c:idx val="0"/>
          <c:order val="0"/>
          <c:tx>
            <c:strRef>
              <c:f>'Ark1'!$B$1</c:f>
              <c:strCache>
                <c:ptCount val="1"/>
                <c:pt idx="0">
                  <c:v>Utilized donors </c:v>
                </c:pt>
              </c:strCache>
            </c:strRef>
          </c:tx>
          <c:spPr>
            <a:solidFill>
              <a:schemeClr val="bg1"/>
            </a:solidFill>
            <a:ln>
              <a:solidFill>
                <a:schemeClr val="bg1"/>
              </a:solidFill>
            </a:ln>
            <a:effectLst/>
          </c:spPr>
          <c:invertIfNegative val="0"/>
          <c:cat>
            <c:numRef>
              <c:f>'Ark1'!$A$2:$A$11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'Ark1'!$B$2:$B$11</c:f>
              <c:numCache>
                <c:formatCode>General</c:formatCode>
                <c:ptCount val="10"/>
                <c:pt idx="0">
                  <c:v>72</c:v>
                </c:pt>
                <c:pt idx="1">
                  <c:v>73</c:v>
                </c:pt>
                <c:pt idx="2">
                  <c:v>58</c:v>
                </c:pt>
                <c:pt idx="3">
                  <c:v>79</c:v>
                </c:pt>
                <c:pt idx="4">
                  <c:v>85</c:v>
                </c:pt>
                <c:pt idx="5">
                  <c:v>89</c:v>
                </c:pt>
                <c:pt idx="6">
                  <c:v>97</c:v>
                </c:pt>
                <c:pt idx="7">
                  <c:v>85</c:v>
                </c:pt>
                <c:pt idx="8">
                  <c:v>100</c:v>
                </c:pt>
                <c:pt idx="9">
                  <c:v>121</c:v>
                </c:pt>
              </c:numCache>
            </c:numRef>
          </c:val>
          <c:extLst>
            <c:ext xmlns:c16="http://schemas.microsoft.com/office/drawing/2014/chart" uri="{C3380CC4-5D6E-409C-BE32-E72D297353CC}">
              <c16:uniqueId val="{00000007-0ABE-4934-8B81-58E5CBA0976E}"/>
            </c:ext>
          </c:extLst>
        </c:ser>
        <c:ser>
          <c:idx val="1"/>
          <c:order val="1"/>
          <c:tx>
            <c:strRef>
              <c:f>'Ark1'!$C$1</c:f>
              <c:strCache>
                <c:ptCount val="1"/>
                <c:pt idx="0">
                  <c:v>Actual deceased donors</c:v>
                </c:pt>
              </c:strCache>
            </c:strRef>
          </c:tx>
          <c:spPr>
            <a:solidFill>
              <a:srgbClr val="B2CED6"/>
            </a:solidFill>
            <a:ln>
              <a:solidFill>
                <a:schemeClr val="bg1"/>
              </a:solidFill>
            </a:ln>
            <a:effectLst/>
          </c:spPr>
          <c:invertIfNegative val="0"/>
          <c:dPt>
            <c:idx val="0"/>
            <c:invertIfNegative val="0"/>
            <c:bubble3D val="0"/>
            <c:extLst>
              <c:ext xmlns:c16="http://schemas.microsoft.com/office/drawing/2014/chart" uri="{C3380CC4-5D6E-409C-BE32-E72D297353CC}">
                <c16:uniqueId val="{00000008-0ABE-4934-8B81-58E5CBA0976E}"/>
              </c:ext>
            </c:extLst>
          </c:dPt>
          <c:dLbls>
            <c:spPr>
              <a:noFill/>
              <a:ln>
                <a:noFill/>
              </a:ln>
              <a:effectLst/>
            </c:spPr>
            <c:txPr>
              <a:bodyPr/>
              <a:lstStyle/>
              <a:p>
                <a:pPr>
                  <a:defRPr sz="1400" b="0">
                    <a:solidFill>
                      <a:srgbClr val="004567"/>
                    </a:solidFill>
                    <a:latin typeface="Arial" panose="020B0604020202020204" pitchFamily="34" charset="0"/>
                    <a:cs typeface="Arial" panose="020B060402020202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'Ark1'!$C$2:$C$11</c:f>
              <c:numCache>
                <c:formatCode>General</c:formatCode>
                <c:ptCount val="10"/>
                <c:pt idx="0">
                  <c:v>73</c:v>
                </c:pt>
                <c:pt idx="1">
                  <c:v>76</c:v>
                </c:pt>
                <c:pt idx="2">
                  <c:v>58</c:v>
                </c:pt>
                <c:pt idx="3">
                  <c:v>80</c:v>
                </c:pt>
                <c:pt idx="4">
                  <c:v>87</c:v>
                </c:pt>
                <c:pt idx="5">
                  <c:v>91</c:v>
                </c:pt>
                <c:pt idx="6">
                  <c:v>103</c:v>
                </c:pt>
                <c:pt idx="7">
                  <c:v>100</c:v>
                </c:pt>
                <c:pt idx="8">
                  <c:v>102</c:v>
                </c:pt>
                <c:pt idx="9">
                  <c:v>124</c:v>
                </c:pt>
              </c:numCache>
            </c:numRef>
          </c:val>
          <c:extLst>
            <c:ext xmlns:c16="http://schemas.microsoft.com/office/drawing/2014/chart" uri="{C3380CC4-5D6E-409C-BE32-E72D297353CC}">
              <c16:uniqueId val="{00000009-0ABE-4934-8B81-58E5CBA0976E}"/>
            </c:ext>
          </c:extLst>
        </c:ser>
        <c:dLbls>
          <c:showLegendKey val="0"/>
          <c:showVal val="0"/>
          <c:showCatName val="0"/>
          <c:showSerName val="0"/>
          <c:showPercent val="0"/>
          <c:showBubbleSize val="0"/>
        </c:dLbls>
        <c:gapWidth val="85"/>
        <c:axId val="204900224"/>
        <c:axId val="204901760"/>
      </c:barChart>
      <c:catAx>
        <c:axId val="204900224"/>
        <c:scaling>
          <c:orientation val="minMax"/>
        </c:scaling>
        <c:delete val="0"/>
        <c:axPos val="b"/>
        <c:numFmt formatCode="General" sourceLinked="1"/>
        <c:majorTickMark val="out"/>
        <c:minorTickMark val="none"/>
        <c:tickLblPos val="nextTo"/>
        <c:txPr>
          <a:bodyPr/>
          <a:lstStyle/>
          <a:p>
            <a:pPr>
              <a:defRPr sz="1800" b="0">
                <a:latin typeface="Arial" panose="020B0604020202020204" pitchFamily="34" charset="0"/>
                <a:cs typeface="Arial" panose="020B0604020202020204" pitchFamily="34" charset="0"/>
              </a:defRPr>
            </a:pPr>
            <a:endParaRPr lang="da-DK"/>
          </a:p>
        </c:txPr>
        <c:crossAx val="204901760"/>
        <c:crosses val="autoZero"/>
        <c:auto val="1"/>
        <c:lblAlgn val="ctr"/>
        <c:lblOffset val="100"/>
        <c:noMultiLvlLbl val="0"/>
      </c:catAx>
      <c:valAx>
        <c:axId val="204901760"/>
        <c:scaling>
          <c:orientation val="minMax"/>
        </c:scaling>
        <c:delete val="0"/>
        <c:axPos val="l"/>
        <c:numFmt formatCode="General" sourceLinked="1"/>
        <c:majorTickMark val="out"/>
        <c:minorTickMark val="none"/>
        <c:tickLblPos val="nextTo"/>
        <c:crossAx val="204900224"/>
        <c:crosses val="autoZero"/>
        <c:crossBetween val="between"/>
      </c:valAx>
    </c:plotArea>
    <c:legend>
      <c:legendPos val="t"/>
      <c:legendEntry>
        <c:idx val="0"/>
        <c:txPr>
          <a:bodyPr/>
          <a:lstStyle/>
          <a:p>
            <a:pPr>
              <a:defRPr sz="1800" b="0">
                <a:solidFill>
                  <a:schemeClr val="bg1"/>
                </a:solidFill>
              </a:defRPr>
            </a:pPr>
            <a:endParaRPr lang="da-DK"/>
          </a:p>
        </c:txPr>
      </c:legendEntry>
      <c:legendEntry>
        <c:idx val="1"/>
        <c:txPr>
          <a:bodyPr/>
          <a:lstStyle/>
          <a:p>
            <a:pPr>
              <a:defRPr sz="1800" b="0"/>
            </a:pPr>
            <a:endParaRPr lang="da-DK"/>
          </a:p>
        </c:txPr>
      </c:legendEntry>
      <c:layout>
        <c:manualLayout>
          <c:xMode val="edge"/>
          <c:yMode val="edge"/>
          <c:x val="0.11059652820082616"/>
          <c:y val="0"/>
          <c:w val="0.49760884033769048"/>
          <c:h val="7.3852429360068153E-2"/>
        </c:manualLayout>
      </c:layout>
      <c:overlay val="1"/>
    </c:legend>
    <c:plotVisOnly val="1"/>
    <c:dispBlanksAs val="gap"/>
    <c:showDLblsOverMax val="0"/>
  </c:chart>
  <c:spPr>
    <a:ln>
      <a:noFill/>
    </a:ln>
  </c:spPr>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66977237393304E-2"/>
          <c:y val="6.2234071228379317E-2"/>
          <c:w val="0.91050269242453896"/>
          <c:h val="0.87311586105817307"/>
        </c:manualLayout>
      </c:layout>
      <c:barChart>
        <c:barDir val="col"/>
        <c:grouping val="clustered"/>
        <c:varyColors val="0"/>
        <c:ser>
          <c:idx val="0"/>
          <c:order val="0"/>
          <c:tx>
            <c:strRef>
              <c:f>'Ark1'!$B$1</c:f>
              <c:strCache>
                <c:ptCount val="1"/>
                <c:pt idx="0">
                  <c:v>.</c:v>
                </c:pt>
              </c:strCache>
            </c:strRef>
          </c:tx>
          <c:spPr>
            <a:solidFill>
              <a:srgbClr val="004567"/>
            </a:solidFill>
            <a:ln>
              <a:solidFill>
                <a:srgbClr val="004567"/>
              </a:solidFill>
            </a:ln>
            <a:effectLst/>
          </c:spPr>
          <c:invertIfNegative val="0"/>
          <c:dPt>
            <c:idx val="0"/>
            <c:invertIfNegative val="0"/>
            <c:bubble3D val="0"/>
            <c:extLst>
              <c:ext xmlns:c16="http://schemas.microsoft.com/office/drawing/2014/chart" uri="{C3380CC4-5D6E-409C-BE32-E72D297353CC}">
                <c16:uniqueId val="{00000000-31AD-4155-A2BA-309EB69472E6}"/>
              </c:ext>
            </c:extLst>
          </c:dPt>
          <c:dPt>
            <c:idx val="1"/>
            <c:invertIfNegative val="0"/>
            <c:bubble3D val="0"/>
            <c:extLst>
              <c:ext xmlns:c16="http://schemas.microsoft.com/office/drawing/2014/chart" uri="{C3380CC4-5D6E-409C-BE32-E72D297353CC}">
                <c16:uniqueId val="{00000001-31AD-4155-A2BA-309EB69472E6}"/>
              </c:ext>
            </c:extLst>
          </c:dPt>
          <c:dPt>
            <c:idx val="2"/>
            <c:invertIfNegative val="0"/>
            <c:bubble3D val="0"/>
            <c:extLst>
              <c:ext xmlns:c16="http://schemas.microsoft.com/office/drawing/2014/chart" uri="{C3380CC4-5D6E-409C-BE32-E72D297353CC}">
                <c16:uniqueId val="{00000002-31AD-4155-A2BA-309EB69472E6}"/>
              </c:ext>
            </c:extLst>
          </c:dPt>
          <c:dPt>
            <c:idx val="3"/>
            <c:invertIfNegative val="0"/>
            <c:bubble3D val="0"/>
            <c:extLst>
              <c:ext xmlns:c16="http://schemas.microsoft.com/office/drawing/2014/chart" uri="{C3380CC4-5D6E-409C-BE32-E72D297353CC}">
                <c16:uniqueId val="{00000003-31AD-4155-A2BA-309EB69472E6}"/>
              </c:ext>
            </c:extLst>
          </c:dPt>
          <c:dPt>
            <c:idx val="4"/>
            <c:invertIfNegative val="0"/>
            <c:bubble3D val="0"/>
            <c:extLst>
              <c:ext xmlns:c16="http://schemas.microsoft.com/office/drawing/2014/chart" uri="{C3380CC4-5D6E-409C-BE32-E72D297353CC}">
                <c16:uniqueId val="{00000004-31AD-4155-A2BA-309EB69472E6}"/>
              </c:ext>
            </c:extLst>
          </c:dPt>
          <c:dPt>
            <c:idx val="5"/>
            <c:invertIfNegative val="0"/>
            <c:bubble3D val="0"/>
            <c:extLst>
              <c:ext xmlns:c16="http://schemas.microsoft.com/office/drawing/2014/chart" uri="{C3380CC4-5D6E-409C-BE32-E72D297353CC}">
                <c16:uniqueId val="{00000005-31AD-4155-A2BA-309EB69472E6}"/>
              </c:ext>
            </c:extLst>
          </c:dPt>
          <c:dPt>
            <c:idx val="6"/>
            <c:invertIfNegative val="0"/>
            <c:bubble3D val="0"/>
            <c:spPr>
              <a:solidFill>
                <a:srgbClr val="FF612C"/>
              </a:solidFill>
              <a:ln>
                <a:solidFill>
                  <a:srgbClr val="FF612C"/>
                </a:solidFill>
              </a:ln>
              <a:effectLst/>
            </c:spPr>
            <c:extLst>
              <c:ext xmlns:c16="http://schemas.microsoft.com/office/drawing/2014/chart" uri="{C3380CC4-5D6E-409C-BE32-E72D297353CC}">
                <c16:uniqueId val="{00000006-31AD-4155-A2BA-309EB69472E6}"/>
              </c:ext>
            </c:extLst>
          </c:dPt>
          <c:dPt>
            <c:idx val="7"/>
            <c:invertIfNegative val="0"/>
            <c:bubble3D val="0"/>
            <c:spPr>
              <a:solidFill>
                <a:srgbClr val="FF612C"/>
              </a:solidFill>
              <a:ln>
                <a:solidFill>
                  <a:srgbClr val="FF612C"/>
                </a:solidFill>
              </a:ln>
              <a:effectLst/>
            </c:spPr>
            <c:extLst>
              <c:ext xmlns:c16="http://schemas.microsoft.com/office/drawing/2014/chart" uri="{C3380CC4-5D6E-409C-BE32-E72D297353CC}">
                <c16:uniqueId val="{00000000-BC3F-4840-8FD6-7C54532DDD13}"/>
              </c:ext>
            </c:extLst>
          </c:dPt>
          <c:dPt>
            <c:idx val="8"/>
            <c:invertIfNegative val="0"/>
            <c:bubble3D val="0"/>
            <c:spPr>
              <a:solidFill>
                <a:srgbClr val="FF612C"/>
              </a:solidFill>
              <a:ln>
                <a:solidFill>
                  <a:srgbClr val="FF612C"/>
                </a:solidFill>
              </a:ln>
              <a:effectLst/>
            </c:spPr>
            <c:extLst>
              <c:ext xmlns:c16="http://schemas.microsoft.com/office/drawing/2014/chart" uri="{C3380CC4-5D6E-409C-BE32-E72D297353CC}">
                <c16:uniqueId val="{00000001-BC3F-4840-8FD6-7C54532DDD1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'Ark1'!$A$2:$A$10</c:f>
              <c:strCache>
                <c:ptCount val="9"/>
                <c:pt idx="0">
                  <c:v>0-14 år</c:v>
                </c:pt>
                <c:pt idx="1">
                  <c:v>15-17 år</c:v>
                </c:pt>
                <c:pt idx="2">
                  <c:v>18-29 år</c:v>
                </c:pt>
                <c:pt idx="3">
                  <c:v>30-39 år</c:v>
                </c:pt>
                <c:pt idx="4">
                  <c:v>40-49 år</c:v>
                </c:pt>
                <c:pt idx="5">
                  <c:v>50-59 år</c:v>
                </c:pt>
                <c:pt idx="6">
                  <c:v>60-69 år</c:v>
                </c:pt>
                <c:pt idx="7">
                  <c:v>70-79 år</c:v>
                </c:pt>
                <c:pt idx="8">
                  <c:v>80+</c:v>
                </c:pt>
              </c:strCache>
            </c:strRef>
          </c:cat>
          <c:val>
            <c:numRef>
              <c:f>'Ark1'!$B$2:$B$10</c:f>
              <c:numCache>
                <c:formatCode>General</c:formatCode>
                <c:ptCount val="9"/>
                <c:pt idx="0">
                  <c:v>1</c:v>
                </c:pt>
                <c:pt idx="1">
                  <c:v>1</c:v>
                </c:pt>
                <c:pt idx="2">
                  <c:v>13</c:v>
                </c:pt>
                <c:pt idx="3">
                  <c:v>10</c:v>
                </c:pt>
                <c:pt idx="4">
                  <c:v>15</c:v>
                </c:pt>
                <c:pt idx="5">
                  <c:v>30</c:v>
                </c:pt>
                <c:pt idx="6">
                  <c:v>27</c:v>
                </c:pt>
                <c:pt idx="7">
                  <c:v>22</c:v>
                </c:pt>
                <c:pt idx="8">
                  <c:v>5</c:v>
                </c:pt>
              </c:numCache>
            </c:numRef>
          </c:val>
          <c:extLst>
            <c:ext xmlns:c16="http://schemas.microsoft.com/office/drawing/2014/chart" uri="{C3380CC4-5D6E-409C-BE32-E72D297353CC}">
              <c16:uniqueId val="{00000007-31AD-4155-A2BA-309EB69472E6}"/>
            </c:ext>
          </c:extLst>
        </c:ser>
        <c:dLbls>
          <c:showLegendKey val="0"/>
          <c:showVal val="0"/>
          <c:showCatName val="0"/>
          <c:showSerName val="0"/>
          <c:showPercent val="0"/>
          <c:showBubbleSize val="0"/>
        </c:dLbls>
        <c:gapWidth val="50"/>
        <c:axId val="202332032"/>
        <c:axId val="202333568"/>
      </c:barChart>
      <c:catAx>
        <c:axId val="202332032"/>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202333568"/>
        <c:crosses val="autoZero"/>
        <c:auto val="1"/>
        <c:lblAlgn val="ctr"/>
        <c:lblOffset val="100"/>
        <c:noMultiLvlLbl val="0"/>
      </c:catAx>
      <c:valAx>
        <c:axId val="202333568"/>
        <c:scaling>
          <c:orientation val="minMax"/>
        </c:scaling>
        <c:delete val="0"/>
        <c:axPos val="l"/>
        <c:majorGridlines>
          <c:spPr>
            <a:ln w="9525" cap="flat" cmpd="sng" algn="ctr">
              <a:noFill/>
              <a:prstDash val="solid"/>
              <a:round/>
            </a:ln>
            <a:effectLst/>
          </c:spPr>
        </c:majorGridlines>
        <c:numFmt formatCode="General" sourceLinked="1"/>
        <c:majorTickMark val="out"/>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202332032"/>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400">
          <a:latin typeface="Arial" panose="020B0604020202020204" pitchFamily="34" charset="0"/>
          <a:cs typeface="Arial" panose="020B0604020202020204" pitchFamily="34" charset="0"/>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28-09-2021</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organdonation.dk/akutmodtagelser/"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ipaper.ipapercms.dk/RM/DanskCenterforOrgandonation/rapport-akutmodtagelser-og-traumecent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paper.ipapercms.dk/RM/DanskCenterforOrgandonation/rapport-akutmodtagelser-og-traumecen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p:txBody>
      </p:sp>
      <p:sp>
        <p:nvSpPr>
          <p:cNvPr id="4" name="Pladsholder til diasnummer 3"/>
          <p:cNvSpPr>
            <a:spLocks noGrp="1"/>
          </p:cNvSpPr>
          <p:nvPr>
            <p:ph type="sldNum" sz="quarter" idx="10"/>
          </p:nvPr>
        </p:nvSpPr>
        <p:spPr/>
        <p:txBody>
          <a:bodyPr/>
          <a:lstStyle/>
          <a:p>
            <a:fld id="{90DCD126-30C1-954D-B268-8EB192EB8BE0}" type="slidenum">
              <a:rPr lang="da-DK" smtClean="0"/>
              <a:t>1</a:t>
            </a:fld>
            <a:endParaRPr lang="da-DK"/>
          </a:p>
        </p:txBody>
      </p:sp>
    </p:spTree>
    <p:extLst>
      <p:ext uri="{BB962C8B-B14F-4D97-AF65-F5344CB8AC3E}">
        <p14:creationId xmlns:p14="http://schemas.microsoft.com/office/powerpoint/2010/main" val="209089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Traumecentret eller akutmodtagelsen er i Danmark indgangsdøren for de fleste patienter med dødelige skader i hjernen.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Det er derfor vigtigt, at man allerede her har fokus på at identificere patienter, som kan være mulige organdonorer, og få de patienter, som har nedsat bevidsthedsniveau, overflyttet til en intensivafdeling, således at der gives tid til at vurdere patienten og sikre omhyggelig vurdering af muligheden for behandling.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Det vil også betyde, at hvis der ikke er mulighed for behandling, så er der tid til at undersøge muligheden for organdonation, inden aktiv behandling stoppes. Derved gives flere patienter muligheden for at donere deres organer efter døden, hvis de ønsker det. Det vil også give tid til de pårørende og ved behov for samtalen om organdonation, så har personalet på intensiv særlig viden om denne samtale og om hele organdonationsforløbet. </a:t>
            </a:r>
            <a:r>
              <a:rPr lang="da-DK" sz="1200" b="1" i="0" u="none" strike="noStrike" kern="1200" baseline="0" dirty="0" smtClean="0">
                <a:solidFill>
                  <a:schemeClr val="tx1"/>
                </a:solidFill>
                <a:latin typeface="+mn-lt"/>
                <a:ea typeface="+mn-ea"/>
                <a:cs typeface="+mn-cs"/>
              </a:rPr>
              <a:t>Det er således ikke personalet i traumecentrene der kommunikerer med de pårørende om muligheden for organdonation eller indhenter samtykke til organdonation.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1" i="0" u="none" strike="noStrike" kern="1200" baseline="0" dirty="0" smtClean="0">
              <a:solidFill>
                <a:schemeClr val="tx1"/>
              </a:solidFill>
              <a:latin typeface="+mn-lt"/>
              <a:ea typeface="+mn-ea"/>
              <a:cs typeface="+mn-cs"/>
            </a:endParaRPr>
          </a:p>
          <a:p>
            <a:r>
              <a:rPr lang="da-DK" sz="1200" b="1" kern="1200" dirty="0" smtClean="0">
                <a:solidFill>
                  <a:schemeClr val="tx1"/>
                </a:solidFill>
                <a:effectLst/>
                <a:latin typeface="+mn-lt"/>
                <a:ea typeface="+mn-ea"/>
                <a:cs typeface="+mn-cs"/>
              </a:rPr>
              <a:t>Samarbejde med andre afdelinger er essentielt </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Det har betydning at der er et godt samarbejde med de involverede specialer omkring patienterne, da patienterne skal overflyttes fra en afdeling til en anden.  </a:t>
            </a:r>
          </a:p>
          <a:p>
            <a:r>
              <a:rPr lang="da-DK" sz="1200" kern="1200" dirty="0" smtClean="0">
                <a:solidFill>
                  <a:schemeClr val="tx1"/>
                </a:solidFill>
                <a:effectLst/>
                <a:latin typeface="+mn-lt"/>
                <a:ea typeface="+mn-ea"/>
                <a:cs typeface="+mn-cs"/>
              </a:rPr>
              <a:t>Når der ikke er neurokirurgiske behandlingsmuligheder for patienten, kan det være svært at holde på at overflytte patienten til en intensivsengeplads og nogle føler, at de således ”spærrer” en plads for en patient, som stadig har overlevelsesmuligheder.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Opleves samarbejdet med de andre involverede specialer og afdelinger som en udfordring, og taler man om samarbejde på en negativ måde, vil det også forstærke følelsen af, at samarbejdet er svært. Det kan betyde, at man næsten har en forventning om, at det er svært at overflytte patienterne eller at neurokirurgerne aldrig kommer ned i afdelingen, inden man overhovedet har forsøgt. Måden vi taler om tingene på, påvirker vores måde at se dem på og dermed også, hvordan vi handler.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Derfor er det vigtigt med gode samarbejdsrelationer med de andre involverede specialer, så der ikke opstår en negativ spiral for samarbejdet. Derfor bør man have fokus på at fordre og facilitere et samarbejde mellem traumecentre,</a:t>
            </a:r>
            <a:r>
              <a:rPr lang="da-DK" sz="1200" kern="1200" baseline="0" dirty="0" smtClean="0">
                <a:solidFill>
                  <a:schemeClr val="tx1"/>
                </a:solidFill>
                <a:effectLst/>
                <a:latin typeface="+mn-lt"/>
                <a:ea typeface="+mn-ea"/>
                <a:cs typeface="+mn-cs"/>
              </a:rPr>
              <a:t> akutmodtagelser</a:t>
            </a:r>
            <a:r>
              <a:rPr lang="da-DK" sz="1200" kern="1200" dirty="0" smtClean="0">
                <a:solidFill>
                  <a:schemeClr val="tx1"/>
                </a:solidFill>
                <a:effectLst/>
                <a:latin typeface="+mn-lt"/>
                <a:ea typeface="+mn-ea"/>
                <a:cs typeface="+mn-cs"/>
              </a:rPr>
              <a:t> og intensiv.</a:t>
            </a:r>
            <a:endParaRPr lang="da-DK" sz="1200" b="1" i="0" dirty="0" smtClean="0"/>
          </a:p>
        </p:txBody>
      </p:sp>
      <p:sp>
        <p:nvSpPr>
          <p:cNvPr id="4" name="Pladsholder til slidenummer 3"/>
          <p:cNvSpPr>
            <a:spLocks noGrp="1"/>
          </p:cNvSpPr>
          <p:nvPr>
            <p:ph type="sldNum" sz="quarter" idx="5"/>
          </p:nvPr>
        </p:nvSpPr>
        <p:spPr/>
        <p:txBody>
          <a:bodyPr/>
          <a:lstStyle/>
          <a:p>
            <a:fld id="{90DCD126-30C1-954D-B268-8EB192EB8BE0}" type="slidenum">
              <a:rPr lang="da-DK" smtClean="0"/>
              <a:t>10</a:t>
            </a:fld>
            <a:endParaRPr lang="da-DK"/>
          </a:p>
        </p:txBody>
      </p:sp>
    </p:spTree>
    <p:extLst>
      <p:ext uri="{BB962C8B-B14F-4D97-AF65-F5344CB8AC3E}">
        <p14:creationId xmlns:p14="http://schemas.microsoft.com/office/powerpoint/2010/main" val="2522528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2472">
              <a:defRPr/>
            </a:pPr>
            <a:r>
              <a:rPr lang="da-DK" dirty="0" smtClean="0"/>
              <a:t>Om</a:t>
            </a:r>
            <a:r>
              <a:rPr lang="da-DK" baseline="0" dirty="0" smtClean="0"/>
              <a:t> organdonation er en mulighed vurderes ALTID i samråd med </a:t>
            </a:r>
            <a:r>
              <a:rPr lang="da-DK" b="1" baseline="0" dirty="0" smtClean="0"/>
              <a:t>transplantationskoordinatorer</a:t>
            </a:r>
            <a:r>
              <a:rPr lang="da-DK" baseline="0" dirty="0" smtClean="0"/>
              <a:t> og organernes egnethed vurderes udelukkende af transplantationslægerne. Det er ikke op til intensiv at vurdere, om patientens aktuelle morbiditet og </a:t>
            </a:r>
            <a:r>
              <a:rPr lang="da-DK" baseline="0" dirty="0" err="1" smtClean="0"/>
              <a:t>co</a:t>
            </a:r>
            <a:r>
              <a:rPr lang="da-DK" baseline="0" dirty="0" smtClean="0"/>
              <a:t>-morbiditet forhindrer, at donation kan ske. </a:t>
            </a:r>
          </a:p>
          <a:p>
            <a:pPr defTabSz="942472">
              <a:defRPr/>
            </a:pPr>
            <a:endParaRPr lang="da-DK" baseline="0" dirty="0" smtClean="0"/>
          </a:p>
          <a:p>
            <a:pPr defTabSz="942472">
              <a:defRPr/>
            </a:pPr>
            <a:r>
              <a:rPr lang="da-DK" baseline="0" dirty="0" smtClean="0"/>
              <a:t>Inden en samtale med pårørende er det vigtigt at have afklaret patientens ønsker om organdonation. Det er udelukkende transplantations kirurgen der kan tilgå de data, og ikke personalet der passer patienten på intensiv. </a:t>
            </a:r>
          </a:p>
          <a:p>
            <a:pPr defTabSz="942472">
              <a:defRPr/>
            </a:pPr>
            <a:r>
              <a:rPr lang="da-DK" baseline="0" dirty="0" smtClean="0"/>
              <a:t>Har patienten ikke tilkendegivet sit ønske er det op til de pårørende. Men samtalen tager udgangspunkt i patientens ønske. </a:t>
            </a:r>
          </a:p>
          <a:p>
            <a:pPr defTabSz="942472">
              <a:defRPr/>
            </a:pPr>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11</a:t>
            </a:fld>
            <a:endParaRPr lang="da-DK" dirty="0"/>
          </a:p>
        </p:txBody>
      </p:sp>
    </p:spTree>
    <p:extLst>
      <p:ext uri="{BB962C8B-B14F-4D97-AF65-F5344CB8AC3E}">
        <p14:creationId xmlns:p14="http://schemas.microsoft.com/office/powerpoint/2010/main" val="397117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Der</a:t>
            </a:r>
            <a:r>
              <a:rPr lang="da-DK" baseline="0" dirty="0" smtClean="0"/>
              <a:t> har tidligere været en opfattelse af, at arbejdet med organdonation, og herunder </a:t>
            </a:r>
            <a:r>
              <a:rPr lang="da-DK" baseline="0" dirty="0" err="1" smtClean="0"/>
              <a:t>donordetektionen</a:t>
            </a:r>
            <a:r>
              <a:rPr lang="da-DK" baseline="0" dirty="0" smtClean="0"/>
              <a:t>, kun fandt sted på landets intensivafdelinger. Det er imidlertid oplagt, at man søger at </a:t>
            </a:r>
            <a:r>
              <a:rPr lang="da-DK" baseline="0" dirty="0" err="1" smtClean="0"/>
              <a:t>identifcere</a:t>
            </a:r>
            <a:r>
              <a:rPr lang="da-DK" baseline="0" dirty="0" smtClean="0"/>
              <a:t> mulige donorer allerede i akutmodtagelsen for dels at give dem den vurdering og eventuelle behandling, som de kan få med henblik på overlevelse og sekundært, såfremt behandling med henblik på overlevelse ikke er muligt, give dem mulighed for at donere deres organer, hvis de kan og vil, Det betyder, at overflytningen er essentiel.  </a:t>
            </a:r>
            <a:endParaRPr lang="da-DK" dirty="0" smtClean="0"/>
          </a:p>
          <a:p>
            <a:endParaRPr lang="da-DK" dirty="0" smtClean="0"/>
          </a:p>
          <a:p>
            <a:endParaRPr lang="da-DK" baseline="0" dirty="0" smtClean="0"/>
          </a:p>
        </p:txBody>
      </p:sp>
      <p:sp>
        <p:nvSpPr>
          <p:cNvPr id="4" name="Pladsholder til diasnummer 3"/>
          <p:cNvSpPr>
            <a:spLocks noGrp="1"/>
          </p:cNvSpPr>
          <p:nvPr>
            <p:ph type="sldNum" sz="quarter" idx="10"/>
          </p:nvPr>
        </p:nvSpPr>
        <p:spPr/>
        <p:txBody>
          <a:bodyPr/>
          <a:lstStyle/>
          <a:p>
            <a:fld id="{90DCD126-30C1-954D-B268-8EB192EB8BE0}" type="slidenum">
              <a:rPr lang="da-DK" smtClean="0"/>
              <a:t>12</a:t>
            </a:fld>
            <a:endParaRPr lang="da-DK"/>
          </a:p>
        </p:txBody>
      </p:sp>
    </p:spTree>
    <p:extLst>
      <p:ext uri="{BB962C8B-B14F-4D97-AF65-F5344CB8AC3E}">
        <p14:creationId xmlns:p14="http://schemas.microsoft.com/office/powerpoint/2010/main" val="89561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Undersøgelser</a:t>
            </a:r>
            <a:r>
              <a:rPr lang="da-DK" baseline="0" dirty="0" smtClean="0"/>
              <a:t> viser, at to ud af tre danskere har taget stilling til, om de vil donere deres organer, når de dør. </a:t>
            </a:r>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Undersøgelser viser også, at størstedelen af danskerne er positive overfor organdonation - antallet af positive varierer mellem 80-92% i de forskellige undersøgelser.</a:t>
            </a:r>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
            </a:r>
            <a:br>
              <a:rPr lang="da-DK" baseline="0" dirty="0" smtClean="0"/>
            </a:br>
            <a:r>
              <a:rPr lang="da-DK" baseline="0" dirty="0" smtClean="0"/>
              <a:t>Ønsket om at donere sine organer kan dog kun blive opfyldt, hvis patienterne overflyttes til en intensivafdeling og er i respiratorbehandling. Overflytning til intensiv vil således være respekt for patientens autonomi. </a:t>
            </a:r>
          </a:p>
          <a:p>
            <a:endParaRPr lang="da-DK" baseline="0" dirty="0" smtClean="0"/>
          </a:p>
          <a:p>
            <a:r>
              <a:rPr lang="da-DK" baseline="0" dirty="0" smtClean="0"/>
              <a:t>Ydermere vil overflytning til intensiv give patienten mulighed for optimal behandling eller for at kunne give patienten de bedste chancer. </a:t>
            </a:r>
          </a:p>
        </p:txBody>
      </p:sp>
      <p:sp>
        <p:nvSpPr>
          <p:cNvPr id="4" name="Pladsholder til slidenummer 3"/>
          <p:cNvSpPr>
            <a:spLocks noGrp="1"/>
          </p:cNvSpPr>
          <p:nvPr>
            <p:ph type="sldNum" sz="quarter" idx="5"/>
          </p:nvPr>
        </p:nvSpPr>
        <p:spPr/>
        <p:txBody>
          <a:bodyPr/>
          <a:lstStyle/>
          <a:p>
            <a:fld id="{90DCD126-30C1-954D-B268-8EB192EB8BE0}" type="slidenum">
              <a:rPr lang="da-DK" smtClean="0"/>
              <a:t>13</a:t>
            </a:fld>
            <a:endParaRPr lang="da-DK"/>
          </a:p>
        </p:txBody>
      </p:sp>
    </p:spTree>
    <p:extLst>
      <p:ext uri="{BB962C8B-B14F-4D97-AF65-F5344CB8AC3E}">
        <p14:creationId xmlns:p14="http://schemas.microsoft.com/office/powerpoint/2010/main" val="403563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smtClean="0">
                <a:solidFill>
                  <a:schemeClr val="tx1"/>
                </a:solidFill>
                <a:effectLst/>
                <a:latin typeface="+mn-lt"/>
                <a:ea typeface="+mn-ea"/>
                <a:cs typeface="+mn-cs"/>
              </a:rPr>
              <a:t>Langt de fleste danskere har taget stilling til organdonation ved enten af registrere sig i Organdonorregistret, udfylde et donorkort eller ved at fortælle sit ønske til familien. Det viser flere holdningsundersøgelser.</a:t>
            </a:r>
          </a:p>
          <a:p>
            <a:r>
              <a:rPr lang="da-DK" dirty="0" smtClean="0"/>
              <a:t>Antal </a:t>
            </a:r>
            <a:r>
              <a:rPr lang="da-DK" dirty="0"/>
              <a:t>registrerede i registret den </a:t>
            </a:r>
            <a:r>
              <a:rPr lang="da-DK" dirty="0" smtClean="0"/>
              <a:t>30. </a:t>
            </a:r>
            <a:r>
              <a:rPr lang="da-DK" dirty="0"/>
              <a:t>juni: </a:t>
            </a:r>
            <a:r>
              <a:rPr lang="da-DK" dirty="0" smtClean="0"/>
              <a:t>1.250.341</a:t>
            </a:r>
            <a:endParaRPr lang="da-DK" dirty="0"/>
          </a:p>
          <a:p>
            <a:r>
              <a:rPr lang="da-DK" dirty="0"/>
              <a:t>= </a:t>
            </a:r>
            <a:r>
              <a:rPr lang="da-DK" dirty="0" smtClean="0"/>
              <a:t>26 </a:t>
            </a:r>
            <a:r>
              <a:rPr lang="da-DK" dirty="0"/>
              <a:t>procent af alle </a:t>
            </a:r>
            <a:r>
              <a:rPr lang="da-DK" dirty="0" smtClean="0"/>
              <a:t>danskere over 15år </a:t>
            </a:r>
            <a:r>
              <a:rPr lang="da-DK" dirty="0"/>
              <a:t>står nu registreret i Organdonorregistret</a:t>
            </a:r>
            <a:r>
              <a:rPr lang="da-DK" dirty="0" smtClean="0"/>
              <a:t>.</a:t>
            </a:r>
          </a:p>
          <a:p>
            <a:endParaRPr lang="da-DK" b="1"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14</a:t>
            </a:fld>
            <a:endParaRPr lang="da-DK" dirty="0"/>
          </a:p>
        </p:txBody>
      </p:sp>
    </p:spTree>
    <p:extLst>
      <p:ext uri="{BB962C8B-B14F-4D97-AF65-F5344CB8AC3E}">
        <p14:creationId xmlns:p14="http://schemas.microsoft.com/office/powerpoint/2010/main" val="349729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Organdonation giver alvorligt syge børn, unge og voksne mennesker en ny chance i livet. De fleste, som får et nyt organ, oplever at få en markant bedre livskvalitet og mulighed for et længere liv.</a:t>
            </a:r>
            <a:r>
              <a:rPr lang="da-DK" baseline="0" dirty="0" smtClean="0"/>
              <a:t> </a:t>
            </a:r>
          </a:p>
          <a:p>
            <a:endParaRPr lang="da-DK" baseline="0" dirty="0" smtClean="0"/>
          </a:p>
          <a:p>
            <a:r>
              <a:rPr lang="da-DK" baseline="0" dirty="0" smtClean="0"/>
              <a:t>En enkelt organdonor kan donere organer til at redde i alt 7 menneskeliv, som kan forbedre modtagerens livskvalitet. </a:t>
            </a:r>
          </a:p>
          <a:p>
            <a:r>
              <a:rPr lang="da-DK" baseline="0" dirty="0" smtClean="0"/>
              <a:t>Derudover kan en donor også på udvalgte hospitaler donere hornhinder, knogler og kar. </a:t>
            </a:r>
          </a:p>
          <a:p>
            <a:r>
              <a:rPr lang="da-DK" baseline="0" dirty="0" smtClean="0"/>
              <a:t>Det er ikke på alle landets sygehuse hvor knogledonation og kar foregår, og man vil på de hospitaler det er muligt, afdække om den potentielle donor er egnet til dette. </a:t>
            </a:r>
          </a:p>
        </p:txBody>
      </p:sp>
      <p:sp>
        <p:nvSpPr>
          <p:cNvPr id="4" name="Pladsholder til slidenummer 3"/>
          <p:cNvSpPr>
            <a:spLocks noGrp="1"/>
          </p:cNvSpPr>
          <p:nvPr>
            <p:ph type="sldNum" sz="quarter" idx="5"/>
          </p:nvPr>
        </p:nvSpPr>
        <p:spPr/>
        <p:txBody>
          <a:bodyPr/>
          <a:lstStyle/>
          <a:p>
            <a:fld id="{90DCD126-30C1-954D-B268-8EB192EB8BE0}" type="slidenum">
              <a:rPr lang="da-DK" smtClean="0"/>
              <a:t>15</a:t>
            </a:fld>
            <a:endParaRPr lang="da-DK"/>
          </a:p>
        </p:txBody>
      </p:sp>
    </p:spTree>
    <p:extLst>
      <p:ext uri="{BB962C8B-B14F-4D97-AF65-F5344CB8AC3E}">
        <p14:creationId xmlns:p14="http://schemas.microsoft.com/office/powerpoint/2010/main" val="341620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I 2020 var der 124 ‘</a:t>
            </a:r>
            <a:r>
              <a:rPr lang="da-DK" dirty="0" err="1" smtClean="0"/>
              <a:t>Actual</a:t>
            </a:r>
            <a:r>
              <a:rPr lang="da-DK" dirty="0" smtClean="0"/>
              <a:t> </a:t>
            </a:r>
            <a:r>
              <a:rPr lang="da-DK" dirty="0" err="1" smtClean="0"/>
              <a:t>deceased</a:t>
            </a:r>
            <a:r>
              <a:rPr lang="da-DK" dirty="0" smtClean="0"/>
              <a:t> donors’.</a:t>
            </a:r>
            <a:r>
              <a:rPr lang="da-DK" baseline="0" dirty="0" smtClean="0"/>
              <a:t> Her var </a:t>
            </a:r>
            <a:r>
              <a:rPr lang="da-DK" sz="1200" kern="1200" dirty="0" smtClean="0">
                <a:solidFill>
                  <a:schemeClr val="tx1"/>
                </a:solidFill>
                <a:effectLst/>
                <a:latin typeface="+mn-lt"/>
                <a:ea typeface="+mn-ea"/>
                <a:cs typeface="+mn-cs"/>
              </a:rPr>
              <a:t>donoroperationen påbegyndt, men i enkelte tilfælde (3</a:t>
            </a:r>
            <a:r>
              <a:rPr lang="da-DK" sz="1200" kern="1200" baseline="0" dirty="0" smtClean="0">
                <a:solidFill>
                  <a:schemeClr val="tx1"/>
                </a:solidFill>
                <a:effectLst/>
                <a:latin typeface="+mn-lt"/>
                <a:ea typeface="+mn-ea"/>
                <a:cs typeface="+mn-cs"/>
              </a:rPr>
              <a:t> i 2020) blev</a:t>
            </a:r>
            <a:r>
              <a:rPr lang="da-DK" sz="1200" kern="1200" dirty="0" smtClean="0">
                <a:solidFill>
                  <a:schemeClr val="tx1"/>
                </a:solidFill>
                <a:effectLst/>
                <a:latin typeface="+mn-lt"/>
                <a:ea typeface="+mn-ea"/>
                <a:cs typeface="+mn-cs"/>
              </a:rPr>
              <a:t> ingen organer blev udtaget til transplantation. Det kan fx skyldes fund af cancer</a:t>
            </a:r>
            <a:r>
              <a:rPr lang="da-DK" sz="1200" kern="1200" baseline="0" dirty="0" smtClean="0">
                <a:solidFill>
                  <a:schemeClr val="tx1"/>
                </a:solidFill>
                <a:effectLst/>
                <a:latin typeface="+mn-lt"/>
                <a:ea typeface="+mn-ea"/>
                <a:cs typeface="+mn-cs"/>
              </a:rPr>
              <a:t> som man ikke har kunnet se på scanninger, blodprøver eller lignende</a:t>
            </a:r>
            <a:r>
              <a:rPr lang="da-DK" sz="1200" kern="1200" dirty="0" smtClean="0">
                <a:solidFill>
                  <a:schemeClr val="tx1"/>
                </a:solidFill>
                <a:effectLst/>
                <a:latin typeface="+mn-lt"/>
                <a:ea typeface="+mn-ea"/>
                <a:cs typeface="+mn-cs"/>
              </a:rPr>
              <a:t>. 121 var "</a:t>
            </a:r>
            <a:r>
              <a:rPr lang="da-DK" sz="1200" kern="1200" dirty="0" err="1" smtClean="0">
                <a:solidFill>
                  <a:schemeClr val="tx1"/>
                </a:solidFill>
                <a:effectLst/>
                <a:latin typeface="+mn-lt"/>
                <a:ea typeface="+mn-ea"/>
                <a:cs typeface="+mn-cs"/>
              </a:rPr>
              <a:t>utilized</a:t>
            </a:r>
            <a:r>
              <a:rPr lang="da-DK" sz="1200" kern="1200" dirty="0" smtClean="0">
                <a:solidFill>
                  <a:schemeClr val="tx1"/>
                </a:solidFill>
                <a:effectLst/>
                <a:latin typeface="+mn-lt"/>
                <a:ea typeface="+mn-ea"/>
                <a:cs typeface="+mn-cs"/>
              </a:rPr>
              <a:t> donors"; som er de donorer, hvorfra mindst ét organ er transplanteret.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endParaRPr lang="da-DK" dirty="0"/>
          </a:p>
        </p:txBody>
      </p:sp>
      <p:sp>
        <p:nvSpPr>
          <p:cNvPr id="4" name="Pladsholder til sidefod 3"/>
          <p:cNvSpPr>
            <a:spLocks noGrp="1"/>
          </p:cNvSpPr>
          <p:nvPr>
            <p:ph type="ftr" sz="quarter" idx="10"/>
          </p:nvPr>
        </p:nvSpPr>
        <p:spPr/>
        <p:txBody>
          <a:bodyPr/>
          <a:lstStyle/>
          <a:p>
            <a:r>
              <a:rPr lang="da-DK"/>
              <a:t>Dansk Center for Organdonation, januar 2019</a:t>
            </a:r>
          </a:p>
        </p:txBody>
      </p:sp>
      <p:sp>
        <p:nvSpPr>
          <p:cNvPr id="5" name="Pladsholder til diasnummer 4"/>
          <p:cNvSpPr>
            <a:spLocks noGrp="1"/>
          </p:cNvSpPr>
          <p:nvPr>
            <p:ph type="sldNum" sz="quarter" idx="11"/>
          </p:nvPr>
        </p:nvSpPr>
        <p:spPr/>
        <p:txBody>
          <a:bodyPr/>
          <a:lstStyle/>
          <a:p>
            <a:fld id="{B8373D52-375E-4004-9E77-7AE2E1C73DF3}" type="slidenum">
              <a:rPr lang="da-DK" smtClean="0"/>
              <a:t>16</a:t>
            </a:fld>
            <a:endParaRPr lang="da-DK"/>
          </a:p>
        </p:txBody>
      </p:sp>
    </p:spTree>
    <p:extLst>
      <p:ext uri="{BB962C8B-B14F-4D97-AF65-F5344CB8AC3E}">
        <p14:creationId xmlns:p14="http://schemas.microsoft.com/office/powerpoint/2010/main" val="325465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dirty="0" smtClean="0">
                <a:solidFill>
                  <a:schemeClr val="tx1"/>
                </a:solidFill>
                <a:effectLst/>
                <a:latin typeface="+mn-lt"/>
                <a:ea typeface="+mn-ea"/>
                <a:cs typeface="+mn-cs"/>
              </a:rPr>
              <a:t>403</a:t>
            </a:r>
            <a:r>
              <a:rPr lang="da-DK" sz="1200" b="0" i="0" kern="1200" dirty="0" smtClean="0">
                <a:solidFill>
                  <a:schemeClr val="tx1"/>
                </a:solidFill>
                <a:effectLst/>
                <a:latin typeface="+mn-lt"/>
                <a:ea typeface="+mn-ea"/>
                <a:cs typeface="+mn-cs"/>
              </a:rPr>
              <a:t> patienter blev transplanteret i 2020 med organer fra danske og udenlandske donorer. </a:t>
            </a:r>
          </a:p>
          <a:p>
            <a:r>
              <a:rPr lang="da-DK" sz="1200" b="0" i="0" kern="1200" dirty="0" smtClean="0">
                <a:solidFill>
                  <a:schemeClr val="tx1"/>
                </a:solidFill>
                <a:effectLst/>
                <a:latin typeface="+mn-lt"/>
                <a:ea typeface="+mn-ea"/>
                <a:cs typeface="+mn-cs"/>
              </a:rPr>
              <a:t>Danmark indgår i et samarbejde med norden om udveksling af organer såfremt der ikke er et match til en dansk modtager af et organ fra en afdød organdonor.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dirty="0" smtClean="0">
                <a:solidFill>
                  <a:schemeClr val="tx1"/>
                </a:solidFill>
                <a:effectLst/>
                <a:latin typeface="+mn-lt"/>
                <a:ea typeface="+mn-ea"/>
                <a:cs typeface="+mn-cs"/>
              </a:rPr>
              <a:t>1 </a:t>
            </a:r>
            <a:r>
              <a:rPr lang="da-DK" sz="1200" b="0" i="0" kern="1200" dirty="0" smtClean="0">
                <a:solidFill>
                  <a:schemeClr val="tx1"/>
                </a:solidFill>
                <a:effectLst/>
                <a:latin typeface="+mn-lt"/>
                <a:ea typeface="+mn-ea"/>
                <a:cs typeface="+mn-cs"/>
              </a:rPr>
              <a:t>dansker fik transplanteret både nyre og lever og </a:t>
            </a:r>
            <a:r>
              <a:rPr lang="da-DK" sz="1200" b="1" i="0" kern="1200" dirty="0" smtClean="0">
                <a:solidFill>
                  <a:schemeClr val="tx1"/>
                </a:solidFill>
                <a:effectLst/>
                <a:latin typeface="+mn-lt"/>
                <a:ea typeface="+mn-ea"/>
                <a:cs typeface="+mn-cs"/>
              </a:rPr>
              <a:t>1</a:t>
            </a:r>
            <a:r>
              <a:rPr lang="da-DK" sz="1200" b="0" i="0" kern="1200" dirty="0" smtClean="0">
                <a:solidFill>
                  <a:schemeClr val="tx1"/>
                </a:solidFill>
                <a:effectLst/>
                <a:latin typeface="+mn-lt"/>
                <a:ea typeface="+mn-ea"/>
                <a:cs typeface="+mn-cs"/>
              </a:rPr>
              <a:t> dansker fik transplanteret både nyre og hjerte i 2020.</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smtClean="0">
                <a:solidFill>
                  <a:schemeClr val="tx1"/>
                </a:solidFill>
                <a:effectLst/>
                <a:latin typeface="+mn-lt"/>
                <a:ea typeface="+mn-ea"/>
                <a:cs typeface="+mn-cs"/>
              </a:rPr>
              <a:t>En lever fra en voksen kan deles i to. Den mindste del går ofte til et barn, mens den anden del kan gå til en voksen. Forældre og har også mulighed for at donere en del af sin lever til sit barn (levende donation). Det har </a:t>
            </a:r>
            <a:r>
              <a:rPr lang="da-DK" sz="1200" b="1" i="0" kern="1200" dirty="0" smtClean="0">
                <a:solidFill>
                  <a:schemeClr val="tx1"/>
                </a:solidFill>
                <a:effectLst/>
                <a:latin typeface="+mn-lt"/>
                <a:ea typeface="+mn-ea"/>
                <a:cs typeface="+mn-cs"/>
              </a:rPr>
              <a:t>3</a:t>
            </a:r>
            <a:r>
              <a:rPr lang="da-DK" sz="1200" b="0" i="0" kern="1200" dirty="0" smtClean="0">
                <a:solidFill>
                  <a:schemeClr val="tx1"/>
                </a:solidFill>
                <a:effectLst/>
                <a:latin typeface="+mn-lt"/>
                <a:ea typeface="+mn-ea"/>
                <a:cs typeface="+mn-cs"/>
              </a:rPr>
              <a:t> forældre gjort i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smtClean="0">
                <a:solidFill>
                  <a:schemeClr val="tx1"/>
                </a:solidFill>
                <a:effectLst/>
                <a:latin typeface="+mn-lt"/>
                <a:ea typeface="+mn-ea"/>
                <a:cs typeface="+mn-cs"/>
              </a:rPr>
              <a:t>I Danmark begyndte vi at transplantere pancreas sammen med en nyre i 2015. Fra 2018 blev det muligt at transplantere en pancreas alene. I 2020 var der ingen donationer af pancreas alene.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17</a:t>
            </a:fld>
            <a:endParaRPr lang="da-DK" dirty="0"/>
          </a:p>
        </p:txBody>
      </p:sp>
    </p:spTree>
    <p:extLst>
      <p:ext uri="{BB962C8B-B14F-4D97-AF65-F5344CB8AC3E}">
        <p14:creationId xmlns:p14="http://schemas.microsoft.com/office/powerpoint/2010/main" val="2654116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39700" y="768350"/>
            <a:ext cx="6819900" cy="3836988"/>
          </a:xfrm>
        </p:spPr>
      </p:sp>
      <p:sp>
        <p:nvSpPr>
          <p:cNvPr id="3" name="Pladsholder til noter 2"/>
          <p:cNvSpPr>
            <a:spLocks noGrp="1"/>
          </p:cNvSpPr>
          <p:nvPr>
            <p:ph type="body" idx="1"/>
          </p:nvPr>
        </p:nvSpPr>
        <p:spPr/>
        <p:txBody>
          <a:bodyPr/>
          <a:lstStyle/>
          <a:p>
            <a:r>
              <a:rPr lang="da-DK" dirty="0" smtClean="0"/>
              <a:t>2020:</a:t>
            </a:r>
          </a:p>
          <a:p>
            <a:r>
              <a:rPr lang="da-DK" dirty="0" smtClean="0"/>
              <a:t>44 % af de afdøde donorer er over 60 år </a:t>
            </a:r>
          </a:p>
          <a:p>
            <a:r>
              <a:rPr lang="da-DK" dirty="0" smtClean="0"/>
              <a:t>22 % er over 70</a:t>
            </a:r>
            <a:r>
              <a:rPr lang="da-DK" baseline="0" dirty="0" smtClean="0"/>
              <a:t> år 1 ud af 5 donorer er over 70 år</a:t>
            </a:r>
            <a:endParaRPr lang="da-DK" dirty="0" smtClean="0"/>
          </a:p>
          <a:p>
            <a:endParaRPr lang="da-DK" dirty="0" smtClean="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30F8-4363-4990-82E2-016AA8A287F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dsholder til sidefod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Dansk Center for Organdonation, januar 2019</a:t>
            </a:r>
          </a:p>
        </p:txBody>
      </p:sp>
    </p:spTree>
    <p:extLst>
      <p:ext uri="{BB962C8B-B14F-4D97-AF65-F5344CB8AC3E}">
        <p14:creationId xmlns:p14="http://schemas.microsoft.com/office/powerpoint/2010/main" val="2333302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Dansk Center for Organdonation har samlet information om indsatsen på: </a:t>
            </a:r>
            <a:r>
              <a:rPr lang="da-DK" dirty="0" smtClean="0">
                <a:hlinkClick r:id="rId3"/>
              </a:rPr>
              <a:t>http://www.organdonation.dk/akutmodtagelser/</a:t>
            </a:r>
            <a:endParaRPr lang="da-DK" dirty="0" smtClean="0"/>
          </a:p>
          <a:p>
            <a:endParaRPr lang="da-DK" baseline="0" dirty="0" smtClean="0"/>
          </a:p>
          <a:p>
            <a:r>
              <a:rPr lang="da-DK" baseline="0" dirty="0" smtClean="0"/>
              <a:t>Læs rapporten </a:t>
            </a:r>
            <a:r>
              <a:rPr lang="da-DK" dirty="0" smtClean="0"/>
              <a:t>om indsatsen</a:t>
            </a:r>
            <a:r>
              <a:rPr lang="da-DK" baseline="0" dirty="0" smtClean="0"/>
              <a:t> her: </a:t>
            </a:r>
            <a:r>
              <a:rPr lang="da-DK" dirty="0" smtClean="0">
                <a:hlinkClick r:id="rId4"/>
              </a:rPr>
              <a:t>https://ipaper.ipapercms.dk/RM/DanskCenterforOrgandonation/rapport-akutmodtagelser-og-traumecenter/#/</a:t>
            </a:r>
            <a:endParaRPr lang="da-DK" dirty="0" smtClean="0"/>
          </a:p>
        </p:txBody>
      </p:sp>
      <p:sp>
        <p:nvSpPr>
          <p:cNvPr id="4" name="Pladsholder til diasnummer 3"/>
          <p:cNvSpPr>
            <a:spLocks noGrp="1"/>
          </p:cNvSpPr>
          <p:nvPr>
            <p:ph type="sldNum" sz="quarter" idx="10"/>
          </p:nvPr>
        </p:nvSpPr>
        <p:spPr/>
        <p:txBody>
          <a:bodyPr/>
          <a:lstStyle/>
          <a:p>
            <a:fld id="{90DCD126-30C1-954D-B268-8EB192EB8BE0}" type="slidenum">
              <a:rPr lang="da-DK" smtClean="0"/>
              <a:t>19</a:t>
            </a:fld>
            <a:endParaRPr lang="da-DK"/>
          </a:p>
        </p:txBody>
      </p:sp>
    </p:spTree>
    <p:extLst>
      <p:ext uri="{BB962C8B-B14F-4D97-AF65-F5344CB8AC3E}">
        <p14:creationId xmlns:p14="http://schemas.microsoft.com/office/powerpoint/2010/main" val="213610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smtClean="0">
                <a:solidFill>
                  <a:schemeClr val="tx1"/>
                </a:solidFill>
                <a:effectLst/>
                <a:latin typeface="+mn-lt"/>
                <a:ea typeface="+mn-ea"/>
                <a:cs typeface="+mn-cs"/>
              </a:rPr>
              <a:t>Dansk Center for Organdonation er det nationale </a:t>
            </a:r>
            <a:r>
              <a:rPr lang="da-DK" sz="1200" b="0" i="0" kern="1200" dirty="0" err="1" smtClean="0">
                <a:solidFill>
                  <a:schemeClr val="tx1"/>
                </a:solidFill>
                <a:effectLst/>
                <a:latin typeface="+mn-lt"/>
                <a:ea typeface="+mn-ea"/>
                <a:cs typeface="+mn-cs"/>
              </a:rPr>
              <a:t>videnscenter</a:t>
            </a:r>
            <a:r>
              <a:rPr lang="da-DK" sz="1200" b="0" i="0" kern="1200" dirty="0" smtClean="0">
                <a:solidFill>
                  <a:schemeClr val="tx1"/>
                </a:solidFill>
                <a:effectLst/>
                <a:latin typeface="+mn-lt"/>
                <a:ea typeface="+mn-ea"/>
                <a:cs typeface="+mn-cs"/>
              </a:rPr>
              <a:t> for organdonation i Danmark.</a:t>
            </a:r>
          </a:p>
          <a:p>
            <a:r>
              <a:rPr lang="da-DK" sz="1200" b="0" i="0" kern="1200" dirty="0" smtClean="0">
                <a:solidFill>
                  <a:schemeClr val="tx1"/>
                </a:solidFill>
                <a:effectLst/>
                <a:latin typeface="+mn-lt"/>
                <a:ea typeface="+mn-ea"/>
                <a:cs typeface="+mn-cs"/>
              </a:rPr>
              <a:t>DCO samarbejder med landets hospitaler om at optimere organdonationsindsatsen i Danmark. Sammen med hospitalerne arbejder DCO på at sikre optimal anvendelse af donorpotentialet, så de patienter, der er mulige donorer, bliver identificeret og får muligheden for at donere. Der uddannes personale og arbejdes målrettet med at afklare organisatoriske arbejdsgange og lignende, som kan være en hindring for, at organdonation bliver gennemført. Når en hindring er identificeret, hjælpes hospitalerne med at iværksætte initiativer.</a:t>
            </a: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Fra år 2017 omfatter samarbejdet landets intensivafdelinger, fælles akutmodtagelser, neurologiske afdelinger og øvrige afdelinger, hvor der er mulighed for at identificere og anvende et donorpotentiale.</a:t>
            </a:r>
          </a:p>
          <a:p>
            <a:endParaRPr lang="da-DK" baseline="0" dirty="0" smtClean="0"/>
          </a:p>
          <a:p>
            <a:r>
              <a:rPr lang="da-DK" sz="1200" b="0" i="0" kern="1200" dirty="0" smtClean="0">
                <a:solidFill>
                  <a:schemeClr val="tx1"/>
                </a:solidFill>
                <a:effectLst/>
                <a:latin typeface="+mn-lt"/>
                <a:ea typeface="+mn-ea"/>
                <a:cs typeface="+mn-cs"/>
              </a:rPr>
              <a:t>Dansk Center for Organdonation bidrager også til det befolkningsrettede oplysningsarbejde i Danmark, hvor vi hjælper flere til at tage stilling til organdonation på et oplyst grundlag.</a:t>
            </a:r>
          </a:p>
          <a:p>
            <a:endParaRPr lang="da-DK" baseline="0" dirty="0" smtClean="0"/>
          </a:p>
          <a:p>
            <a:r>
              <a:rPr lang="da-DK" sz="1200" b="0" i="0" kern="1200" dirty="0" smtClean="0">
                <a:solidFill>
                  <a:schemeClr val="tx1"/>
                </a:solidFill>
                <a:effectLst/>
                <a:latin typeface="+mn-lt"/>
                <a:ea typeface="+mn-ea"/>
                <a:cs typeface="+mn-cs"/>
              </a:rPr>
              <a:t>For at kunne give en relevant og praksisnær faglig støtte til hospitalerne har centret tilknyttet læger og sygeplejersker, som også en del af tiden arbejder på de neurointensive og neurokirurgiske afdelinger samt på transplantationscentrene.</a:t>
            </a:r>
          </a:p>
          <a:p>
            <a:r>
              <a:rPr lang="da-DK" sz="1200" b="0" i="0" kern="1200" dirty="0" smtClean="0">
                <a:solidFill>
                  <a:schemeClr val="tx1"/>
                </a:solidFill>
                <a:effectLst/>
                <a:latin typeface="+mn-lt"/>
                <a:ea typeface="+mn-ea"/>
                <a:cs typeface="+mn-cs"/>
              </a:rPr>
              <a:t>De donationsansvarlige læger i DCO er speciallæger i enten neurokirurgi eller anæstesiologi (intensiv medicin). De donationsansvarlige sygeplejersker har specialuddannelsen i intensiv sygepleje og en bred klinisk erfaring inden for intensivområdet. De har alle udover deres funktion i Centret også en klinisk forankring i enten de neurokirurgiske eller neurointensive afdelinger på universitetshospitalerne.</a:t>
            </a:r>
          </a:p>
          <a:p>
            <a:endParaRPr lang="da-DK" sz="1200" b="0" i="0" kern="1200" baseline="0" dirty="0" smtClean="0">
              <a:solidFill>
                <a:schemeClr val="tx1"/>
              </a:solidFill>
              <a:effectLst/>
              <a:latin typeface="+mn-lt"/>
              <a:ea typeface="+mn-ea"/>
              <a:cs typeface="+mn-cs"/>
            </a:endParaRPr>
          </a:p>
          <a:p>
            <a:r>
              <a:rPr lang="da-DK" sz="1200" b="0" i="0" kern="1200" baseline="0" dirty="0" smtClean="0">
                <a:solidFill>
                  <a:schemeClr val="tx1"/>
                </a:solidFill>
                <a:effectLst/>
                <a:latin typeface="+mn-lt"/>
                <a:ea typeface="+mn-ea"/>
                <a:cs typeface="+mn-cs"/>
              </a:rPr>
              <a:t>Det er altid muligt at kontakte personalet i DCO eller den donationsansvarlige læge eller sygeplejerske i den region man befinder sig i. Kontaktinformation findes på hjemmesiden www.organdonation.dk </a:t>
            </a:r>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a:t>
            </a:fld>
            <a:endParaRPr lang="da-DK" dirty="0"/>
          </a:p>
        </p:txBody>
      </p:sp>
    </p:spTree>
    <p:extLst>
      <p:ext uri="{BB962C8B-B14F-4D97-AF65-F5344CB8AC3E}">
        <p14:creationId xmlns:p14="http://schemas.microsoft.com/office/powerpoint/2010/main" val="2645902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39700" y="768350"/>
            <a:ext cx="6819900" cy="3836988"/>
          </a:xfrm>
        </p:spPr>
      </p:sp>
      <p:sp>
        <p:nvSpPr>
          <p:cNvPr id="3" name="Pladsholder til noter 2"/>
          <p:cNvSpPr>
            <a:spLocks noGrp="1"/>
          </p:cNvSpPr>
          <p:nvPr>
            <p:ph type="body" idx="1"/>
          </p:nvPr>
        </p:nvSpPr>
        <p:spPr/>
        <p:txBody>
          <a:bodyPr/>
          <a:lstStyle/>
          <a:p>
            <a:r>
              <a:rPr lang="da-DK" baseline="0" dirty="0" smtClean="0"/>
              <a:t>DCO </a:t>
            </a:r>
            <a:r>
              <a:rPr lang="da-DK" sz="1200" b="0" i="0" kern="1200" dirty="0" smtClean="0">
                <a:solidFill>
                  <a:schemeClr val="tx1"/>
                </a:solidFill>
                <a:effectLst/>
                <a:latin typeface="+mn-lt"/>
                <a:ea typeface="+mn-ea"/>
                <a:cs typeface="+mn-cs"/>
              </a:rPr>
              <a:t>samarbejder med landets hospitaler om at sikre</a:t>
            </a:r>
            <a:r>
              <a:rPr lang="da-DK" sz="1200" b="0" i="0" kern="1200" baseline="0" dirty="0" smtClean="0">
                <a:solidFill>
                  <a:schemeClr val="tx1"/>
                </a:solidFill>
                <a:effectLst/>
                <a:latin typeface="+mn-lt"/>
                <a:ea typeface="+mn-ea"/>
                <a:cs typeface="+mn-cs"/>
              </a:rPr>
              <a:t> </a:t>
            </a:r>
            <a:r>
              <a:rPr lang="da-DK" sz="1200" b="0" i="0" kern="1200" dirty="0" smtClean="0">
                <a:solidFill>
                  <a:schemeClr val="tx1"/>
                </a:solidFill>
                <a:effectLst/>
                <a:latin typeface="+mn-lt"/>
                <a:ea typeface="+mn-ea"/>
                <a:cs typeface="+mn-cs"/>
              </a:rPr>
              <a:t>at potentielle donorer</a:t>
            </a:r>
            <a:r>
              <a:rPr lang="da-DK" sz="1200" b="0" i="0" kern="1200" baseline="0" dirty="0" smtClean="0">
                <a:solidFill>
                  <a:schemeClr val="tx1"/>
                </a:solidFill>
                <a:effectLst/>
                <a:latin typeface="+mn-lt"/>
                <a:ea typeface="+mn-ea"/>
                <a:cs typeface="+mn-cs"/>
              </a:rPr>
              <a:t> ikke overses</a:t>
            </a:r>
            <a:r>
              <a:rPr lang="da-DK" sz="1200" b="0" i="0" kern="1200" dirty="0" smtClean="0">
                <a:solidFill>
                  <a:schemeClr val="tx1"/>
                </a:solidFill>
                <a:effectLst/>
                <a:latin typeface="+mn-lt"/>
                <a:ea typeface="+mn-ea"/>
                <a:cs typeface="+mn-cs"/>
              </a:rPr>
              <a:t> når de kommer ind på hospitalet,</a:t>
            </a:r>
            <a:r>
              <a:rPr lang="da-DK" sz="1200" b="0" i="0" kern="1200" baseline="0" dirty="0" smtClean="0">
                <a:solidFill>
                  <a:schemeClr val="tx1"/>
                </a:solidFill>
                <a:effectLst/>
                <a:latin typeface="+mn-lt"/>
                <a:ea typeface="+mn-ea"/>
                <a:cs typeface="+mn-cs"/>
              </a:rPr>
              <a:t> så dem der kan og vil donere deres organer får mulighed for det.</a:t>
            </a:r>
          </a:p>
          <a:p>
            <a:r>
              <a:rPr lang="da-DK" sz="1200" b="0" i="0" kern="1200" dirty="0" smtClean="0">
                <a:solidFill>
                  <a:schemeClr val="tx1"/>
                </a:solidFill>
                <a:effectLst/>
                <a:latin typeface="+mn-lt"/>
                <a:ea typeface="+mn-ea"/>
                <a:cs typeface="+mn-cs"/>
              </a:rPr>
              <a:t>Der arbejdes målrettet med at afklare, om der er organisatoriske arbejdsgange og lignende, som kan være en hindring for at en organdonation bliver gennemført. Når en hindring bliver opdaget, hjælper centret med at gøre indsatsen bedre på hospitalet ved at indføre nye initiativer eller arbejdsgange. </a:t>
            </a: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p:txBody>
      </p:sp>
      <p:sp>
        <p:nvSpPr>
          <p:cNvPr id="4" name="Pladsholder til diasnummer 3"/>
          <p:cNvSpPr>
            <a:spLocks noGrp="1"/>
          </p:cNvSpPr>
          <p:nvPr>
            <p:ph type="sldNum" sz="quarter" idx="10"/>
          </p:nvPr>
        </p:nvSpPr>
        <p:spPr/>
        <p:txBody>
          <a:bodyPr/>
          <a:lstStyle/>
          <a:p>
            <a:fld id="{D2B730F8-4363-4990-82E2-016AA8A287FF}" type="slidenum">
              <a:rPr lang="da-DK" smtClean="0"/>
              <a:t>3</a:t>
            </a:fld>
            <a:endParaRPr lang="da-DK"/>
          </a:p>
        </p:txBody>
      </p:sp>
      <p:sp>
        <p:nvSpPr>
          <p:cNvPr id="5" name="Pladsholder til sidefod 4"/>
          <p:cNvSpPr>
            <a:spLocks noGrp="1"/>
          </p:cNvSpPr>
          <p:nvPr>
            <p:ph type="ftr" sz="quarter" idx="11"/>
          </p:nvPr>
        </p:nvSpPr>
        <p:spPr/>
        <p:txBody>
          <a:bodyPr/>
          <a:lstStyle/>
          <a:p>
            <a:r>
              <a:rPr lang="da-DK"/>
              <a:t>Dansk Center for Organdonation, januar 2019</a:t>
            </a:r>
          </a:p>
        </p:txBody>
      </p:sp>
    </p:spTree>
    <p:extLst>
      <p:ext uri="{BB962C8B-B14F-4D97-AF65-F5344CB8AC3E}">
        <p14:creationId xmlns:p14="http://schemas.microsoft.com/office/powerpoint/2010/main" val="428504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Dansk Center for Organdonation har i samarbejde med landets traumecentre og akutmodtagelser, fokus på 10 initiativer som skal gennemføres</a:t>
            </a:r>
            <a:r>
              <a:rPr lang="da-DK" baseline="0" dirty="0" smtClean="0"/>
              <a:t> i akutmodtagelser og traumecentre, for at patienter med dødelige cerebrale skader overflyttes til en intensivafdeling. Formålet er at give dem, som ønsker at donere deres organer, mulighed for det. Den mulighed gives ved, at akutmodtagelserne og Traumecentret overflytter disse patienter til en intensivafdeling, hvor organdonation kan finde sted efter gældende retningslinjer.</a:t>
            </a:r>
          </a:p>
          <a:p>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Initiativerne</a:t>
            </a:r>
            <a:r>
              <a:rPr lang="da-DK" sz="1200" b="0" i="0" kern="1200" baseline="0" dirty="0" smtClean="0">
                <a:solidFill>
                  <a:schemeClr val="tx1"/>
                </a:solidFill>
                <a:effectLst/>
                <a:latin typeface="+mn-lt"/>
                <a:ea typeface="+mn-ea"/>
                <a:cs typeface="+mn-cs"/>
              </a:rPr>
              <a:t> </a:t>
            </a:r>
            <a:r>
              <a:rPr lang="da-DK" sz="1200" b="0" i="0" kern="1200" dirty="0" smtClean="0">
                <a:solidFill>
                  <a:schemeClr val="tx1"/>
                </a:solidFill>
                <a:effectLst/>
                <a:latin typeface="+mn-lt"/>
                <a:ea typeface="+mn-ea"/>
                <a:cs typeface="+mn-cs"/>
              </a:rPr>
              <a:t>er udarbejdet af </a:t>
            </a:r>
            <a:r>
              <a:rPr lang="da-DK" dirty="0" smtClean="0"/>
              <a:t>Dansk Center for Organdonation i samarbejde med en arbejdsgruppe bestående</a:t>
            </a:r>
            <a:r>
              <a:rPr lang="da-DK" baseline="0" dirty="0" smtClean="0"/>
              <a:t> </a:t>
            </a:r>
            <a:r>
              <a:rPr lang="da-DK" sz="1200" b="0" i="0" kern="1200" dirty="0" smtClean="0">
                <a:solidFill>
                  <a:schemeClr val="tx1"/>
                </a:solidFill>
                <a:effectLst/>
                <a:latin typeface="+mn-lt"/>
                <a:ea typeface="+mn-ea"/>
                <a:cs typeface="+mn-cs"/>
              </a:rPr>
              <a:t>af fagfolk fra landets akutmodtagelser, Traumecentret,</a:t>
            </a:r>
            <a:r>
              <a:rPr lang="da-DK" sz="1200" b="0" i="0" kern="1200" baseline="0" dirty="0" smtClean="0">
                <a:solidFill>
                  <a:schemeClr val="tx1"/>
                </a:solidFill>
                <a:effectLst/>
                <a:latin typeface="+mn-lt"/>
                <a:ea typeface="+mn-ea"/>
                <a:cs typeface="+mn-cs"/>
              </a:rPr>
              <a:t> </a:t>
            </a:r>
            <a:r>
              <a:rPr lang="da-DK" sz="1200" b="0" i="0" kern="1200" dirty="0" smtClean="0">
                <a:solidFill>
                  <a:schemeClr val="tx1"/>
                </a:solidFill>
                <a:effectLst/>
                <a:latin typeface="+mn-lt"/>
                <a:ea typeface="+mn-ea"/>
                <a:cs typeface="+mn-cs"/>
              </a:rPr>
              <a:t>neurokirurgiske og neurointensive afdelinger. Læs </a:t>
            </a:r>
            <a:r>
              <a:rPr lang="da-DK" sz="1200" b="0" i="0" kern="1200" baseline="0" dirty="0" smtClean="0">
                <a:solidFill>
                  <a:schemeClr val="tx1"/>
                </a:solidFill>
                <a:effectLst/>
                <a:latin typeface="+mn-lt"/>
                <a:ea typeface="+mn-ea"/>
                <a:cs typeface="+mn-cs"/>
              </a:rPr>
              <a:t>i rapporten: </a:t>
            </a:r>
            <a:r>
              <a:rPr lang="da-DK" dirty="0" smtClean="0">
                <a:hlinkClick r:id="rId3"/>
              </a:rPr>
              <a:t>https://ipaper.ipapercms.dk/RM/DanskCenterforOrgandonation/rapport-akutmodtagelser-og-traumecenter</a:t>
            </a:r>
            <a:r>
              <a:rPr lang="da-DK" dirty="0" smtClean="0"/>
              <a:t> eller find den på hjemmesiden</a:t>
            </a:r>
            <a:r>
              <a:rPr lang="da-DK" baseline="0" dirty="0" smtClean="0"/>
              <a:t> organdonation.dk under fanen akutmodtagelser. </a:t>
            </a:r>
            <a:endParaRPr lang="da-DK" dirty="0" smtClean="0"/>
          </a:p>
          <a:p>
            <a:endParaRPr lang="da-DK" dirty="0" smtClean="0"/>
          </a:p>
          <a:p>
            <a:r>
              <a:rPr lang="da-DK" dirty="0" smtClean="0"/>
              <a:t>Arbejdsgruppen peger på 10 initiativer i akutmodtagelsen, som kan understøtte personalets opmærksomhed på overflytning af patienterne til intensivafdelingen. Initiativerne er anbefalet på baggrund af viden indhentet fra undersøgelser gennemført i forbindelse med projektet samt erfaringer fra en række læger og sygeplejersker. Initiativerne handler om at skabe en organisation i akutmodtagelsen, som sikrer ledelsesforankring, procedurer for fx samarbejdet med øvrige afdelinger om overflytning af disse patienter, vedvarede undervisning af personalet og monitorering af overflytninger. </a:t>
            </a:r>
          </a:p>
          <a:p>
            <a:endParaRPr lang="da-DK" dirty="0" smtClean="0"/>
          </a:p>
          <a:p>
            <a:r>
              <a:rPr lang="da-DK" dirty="0" smtClean="0"/>
              <a:t>Som fundament for indsatsen og de 10 initiativer har Dansk Center for Organdonation indsamlet viden, indsigter og erfaringer fra udvalgte akutmodtagelserne i landet, således indsatsen tager udgangspunkt i den virkelighed og de arbejdsgange, personalet i akutmodtagelserne oplever. Baggrundsundersøgelserne fremgår af rapportens endelige afsnit og omfatter</a:t>
            </a:r>
            <a:r>
              <a:rPr lang="da-DK" baseline="0" dirty="0" smtClean="0"/>
              <a:t> </a:t>
            </a:r>
            <a:r>
              <a:rPr lang="da-DK" dirty="0" smtClean="0"/>
              <a:t>gennemgang af litteratur og udenlandske erfaringer om overflytning af patienter fra akutmodtagelsen til intensiv.</a:t>
            </a:r>
            <a:r>
              <a:rPr lang="da-DK" baseline="0" dirty="0" smtClean="0"/>
              <a:t> G</a:t>
            </a:r>
            <a:r>
              <a:rPr lang="da-DK" dirty="0" smtClean="0"/>
              <a:t>ennemgang af monitorering af dødsfald uden for intensivafdelingerne i 2018 på landets fire universitetshospitaler.</a:t>
            </a:r>
            <a:r>
              <a:rPr lang="da-DK" baseline="0" dirty="0" smtClean="0"/>
              <a:t> </a:t>
            </a:r>
            <a:r>
              <a:rPr lang="da-DK" dirty="0" smtClean="0"/>
              <a:t>Undersøgelse af, hvordan den akutte patient med en potentiel dødelig hjerneskade visiteres fra akutmodtagelsen til andre afdelinger samt de beslutningsprocesser, der er afgørende for patientens visitering til enten stamafdeling eller intensivafdeling.</a:t>
            </a:r>
            <a:r>
              <a:rPr lang="da-DK" baseline="0" dirty="0" smtClean="0"/>
              <a:t> Samt en </a:t>
            </a:r>
            <a:r>
              <a:rPr lang="da-DK" dirty="0" smtClean="0"/>
              <a:t> adfærdsanalyse, som giver indsigt i, hvilke udfordringer og muligheder der er for at implementere indsatsen samt indsigt i, hvordan informationer og viden kan deles med personalet i akutmodtagelserne. </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4</a:t>
            </a:fld>
            <a:endParaRPr lang="da-DK"/>
          </a:p>
        </p:txBody>
      </p:sp>
    </p:spTree>
    <p:extLst>
      <p:ext uri="{BB962C8B-B14F-4D97-AF65-F5344CB8AC3E}">
        <p14:creationId xmlns:p14="http://schemas.microsoft.com/office/powerpoint/2010/main" val="240465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dirty="0" smtClean="0">
                <a:solidFill>
                  <a:schemeClr val="tx1"/>
                </a:solidFill>
                <a:effectLst/>
                <a:latin typeface="+mn-lt"/>
                <a:ea typeface="+mn-ea"/>
                <a:cs typeface="+mn-cs"/>
              </a:rPr>
              <a:t>I Danmark blev den første organtransplantation fra en afdød donor udført i 1960’erne. Her var det kun nyrerne der blev transplanteret, da hjerte og lunger ikke var anvendelige på grund af organernes iltmangel efter donorpatientens hjertestop. Et ønske fra befolkningen fik politikerne i 1980’erne til at undersøge muligheden for at donere organer efter konstatering af hjernedød, men det blev i første omgang afvist. </a:t>
            </a:r>
            <a:r>
              <a:rPr lang="da-DK" dirty="0" smtClean="0"/>
              <a:t>Hjernedødskriteriet blev i 1990 tilføjet til sundhedslovens §</a:t>
            </a:r>
            <a:r>
              <a:rPr lang="da-DK" baseline="0" dirty="0" smtClean="0"/>
              <a:t> 176. En person kan konstateres død efter uoprettelig ophør af åndedræt og hjertevirksomhed eller efter uoprettelig ophør af al hjernefunktion. </a:t>
            </a:r>
          </a:p>
          <a:p>
            <a:r>
              <a:rPr lang="da-DK" baseline="0" dirty="0" smtClean="0"/>
              <a:t>Det gjorde det muligt at donere organer mellem konstateret hjernedød og ophør af åndedræt og hjertevirksomhed. Derfor er donor altid i respirator og indlagt på intensive afsnit.  </a:t>
            </a:r>
          </a:p>
          <a:p>
            <a:r>
              <a:rPr lang="da-DK" sz="1200" b="0" i="0" u="none" strike="noStrike" kern="1200" dirty="0" smtClean="0">
                <a:solidFill>
                  <a:schemeClr val="tx1"/>
                </a:solidFill>
                <a:effectLst/>
                <a:latin typeface="+mn-lt"/>
                <a:ea typeface="+mn-ea"/>
                <a:cs typeface="+mn-cs"/>
              </a:rPr>
              <a:t>Hjernedød opstår på grund af lidelser i hjernen efter cerebral katastrofe, såsom </a:t>
            </a:r>
            <a:r>
              <a:rPr lang="da-DK" sz="1200" b="0" i="0" u="none" strike="noStrike" kern="1200" dirty="0" err="1" smtClean="0">
                <a:solidFill>
                  <a:schemeClr val="tx1"/>
                </a:solidFill>
                <a:effectLst/>
                <a:latin typeface="+mn-lt"/>
                <a:ea typeface="+mn-ea"/>
                <a:cs typeface="+mn-cs"/>
              </a:rPr>
              <a:t>subarachnoidalblødning</a:t>
            </a:r>
            <a:r>
              <a:rPr lang="da-DK" sz="1200" b="0" i="0" u="none" strike="noStrike" kern="1200" dirty="0" smtClean="0">
                <a:solidFill>
                  <a:schemeClr val="tx1"/>
                </a:solidFill>
                <a:effectLst/>
                <a:latin typeface="+mn-lt"/>
                <a:ea typeface="+mn-ea"/>
                <a:cs typeface="+mn-cs"/>
              </a:rPr>
              <a:t>, </a:t>
            </a:r>
            <a:r>
              <a:rPr lang="da-DK" sz="1200" b="0" i="0" u="none" strike="noStrike" kern="1200" dirty="0" err="1" smtClean="0">
                <a:solidFill>
                  <a:schemeClr val="tx1"/>
                </a:solidFill>
                <a:effectLst/>
                <a:latin typeface="+mn-lt"/>
                <a:ea typeface="+mn-ea"/>
                <a:cs typeface="+mn-cs"/>
              </a:rPr>
              <a:t>intracerebralt</a:t>
            </a:r>
            <a:r>
              <a:rPr lang="da-DK" sz="1200" b="0" i="0" u="none" strike="noStrike" kern="1200" dirty="0" smtClean="0">
                <a:solidFill>
                  <a:schemeClr val="tx1"/>
                </a:solidFill>
                <a:effectLst/>
                <a:latin typeface="+mn-lt"/>
                <a:ea typeface="+mn-ea"/>
                <a:cs typeface="+mn-cs"/>
              </a:rPr>
              <a:t> hæmatom, </a:t>
            </a:r>
            <a:r>
              <a:rPr lang="da-DK" sz="1200" b="0" i="0" u="none" strike="noStrike" kern="1200" dirty="0" err="1" smtClean="0">
                <a:solidFill>
                  <a:schemeClr val="tx1"/>
                </a:solidFill>
                <a:effectLst/>
                <a:latin typeface="+mn-lt"/>
                <a:ea typeface="+mn-ea"/>
                <a:cs typeface="+mn-cs"/>
              </a:rPr>
              <a:t>tumorcerebri</a:t>
            </a:r>
            <a:r>
              <a:rPr lang="da-DK" sz="1200" b="0" i="0" u="none" strike="noStrike" kern="1200" dirty="0" smtClean="0">
                <a:solidFill>
                  <a:schemeClr val="tx1"/>
                </a:solidFill>
                <a:effectLst/>
                <a:latin typeface="+mn-lt"/>
                <a:ea typeface="+mn-ea"/>
                <a:cs typeface="+mn-cs"/>
              </a:rPr>
              <a:t> eller iskæmi i hjernen efter hjertestop. Hjernedød vil altid medføre hjertedød, og organernes funktion kan kun opretholdes i en kortere periode. Donorer er altid indlagt på  intensive afdelinger for at imødekomme organernes behandlingskrav. </a:t>
            </a:r>
            <a:endParaRPr lang="da-DK" baseline="0" dirty="0" smtClean="0"/>
          </a:p>
          <a:p>
            <a:endParaRPr lang="da-DK" baseline="0" dirty="0" smtClean="0"/>
          </a:p>
          <a:p>
            <a:r>
              <a:rPr lang="da-DK" dirty="0" smtClean="0"/>
              <a:t>Essensen</a:t>
            </a:r>
            <a:r>
              <a:rPr lang="da-DK" baseline="0" dirty="0" smtClean="0"/>
              <a:t> af dette er, at der skal være en skade i hjernen, som er svær nok til, at det vil kunne medføre, at trykket i hjernen stiger så meget, at blodforsyningen til sidst ikke er mulig. Muligheden for organdonation skal opretholdes hos disse patienter, selvom det i akutmodtagelsen eller traumecentret står klart at patientens liv ikke står til at redde. </a:t>
            </a:r>
          </a:p>
          <a:p>
            <a:endParaRPr lang="da-DK" baseline="0" dirty="0" smtClean="0"/>
          </a:p>
          <a:p>
            <a:endParaRPr lang="da-DK" baseline="0" dirty="0" smtClean="0"/>
          </a:p>
          <a:p>
            <a:r>
              <a:rPr lang="da-DK" baseline="0" dirty="0" smtClean="0"/>
              <a:t> </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5</a:t>
            </a:fld>
            <a:endParaRPr lang="da-DK" dirty="0"/>
          </a:p>
        </p:txBody>
      </p:sp>
    </p:spTree>
    <p:extLst>
      <p:ext uri="{BB962C8B-B14F-4D97-AF65-F5344CB8AC3E}">
        <p14:creationId xmlns:p14="http://schemas.microsoft.com/office/powerpoint/2010/main" val="197107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t>Langt de fleste patienter med en akut svær hjerneskade bliver allerede overflyttet til en intensivafdeling fra traumecentre og akutmodtagelserne, med henblik på behandling efter gældende retningslinjer.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t>Det er dog stadig nogle patienter, som bliver afsluttet i traumecentret, fordi de vurderes til ikke at kunne overleve</a:t>
            </a:r>
            <a:r>
              <a:rPr lang="da-DK" sz="1200" baseline="0" dirty="0" smtClean="0"/>
              <a:t>, </a:t>
            </a:r>
            <a:r>
              <a:rPr lang="da-DK" sz="1200" dirty="0" smtClean="0"/>
              <a:t>eller som flyttes til en sengeafdeling og dermed ikke får mulighed for at donere</a:t>
            </a:r>
            <a:r>
              <a:rPr lang="da-DK" sz="1200" baseline="0" dirty="0" smtClean="0"/>
              <a:t> deres organer, selvom det er deres ønske.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sz="1200" baseline="0" dirty="0" smtClean="0"/>
              <a:t>En adfærdsanalyse foretaget i forbindelse med udarbejdelsen af de 10 initiativer, belyser at personalet har fokus på </a:t>
            </a:r>
            <a:r>
              <a:rPr lang="da-DK" sz="1200" b="1" kern="1200" dirty="0" smtClean="0">
                <a:solidFill>
                  <a:schemeClr val="tx1"/>
                </a:solidFill>
                <a:effectLst/>
                <a:latin typeface="+mn-lt"/>
                <a:ea typeface="+mn-ea"/>
                <a:cs typeface="+mn-cs"/>
              </a:rPr>
              <a:t>Flow fremfor alt: </a:t>
            </a:r>
            <a:r>
              <a:rPr lang="da-DK" sz="1200" kern="1200" dirty="0" smtClean="0">
                <a:solidFill>
                  <a:schemeClr val="tx1"/>
                </a:solidFill>
                <a:effectLst/>
                <a:latin typeface="+mn-lt"/>
                <a:ea typeface="+mn-ea"/>
                <a:cs typeface="+mn-cs"/>
              </a:rPr>
              <a:t>Patienterne er ofte ikke indlagt særligt længe i akutmodtagelserne, og der er stort fokus på flow og overflytning af patienter. Der er i høj grad en oplevelse af, at der er mangel på pladser på intensiv, hvilket er en udfordring for denne indsats.</a:t>
            </a:r>
            <a:endParaRPr lang="da-DK"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t>Det kan fx</a:t>
            </a:r>
            <a:r>
              <a:rPr lang="da-DK" sz="1200" baseline="0" dirty="0" smtClean="0"/>
              <a:t> være patienter </a:t>
            </a:r>
            <a:r>
              <a:rPr lang="da-DK" sz="1200" dirty="0" smtClean="0">
                <a:solidFill>
                  <a:srgbClr val="004567"/>
                </a:solidFill>
              </a:rPr>
              <a:t>med hjerneblødninger, blodpropper i hjernen, eller ældre patienter med traumatiske blødninger, hvor der ingen behandlingsmuligheder er.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Misforståelser om, hvilke patienter man skal overflytte til intensiv, danner barrierer for at handle. Måden at overkomme misforståelser på, er ved at adressere dem direkte og modforklare på en letforståelig måde. Personalet i traumecentre skal derfor have information</a:t>
            </a:r>
            <a:r>
              <a:rPr lang="da-DK" sz="1200" kern="1200" baseline="0" dirty="0" smtClean="0">
                <a:solidFill>
                  <a:schemeClr val="tx1"/>
                </a:solidFill>
                <a:effectLst/>
                <a:latin typeface="+mn-lt"/>
                <a:ea typeface="+mn-ea"/>
                <a:cs typeface="+mn-cs"/>
              </a:rPr>
              <a:t> og viden</a:t>
            </a:r>
            <a:r>
              <a:rPr lang="da-DK" sz="1200" kern="1200" dirty="0" smtClean="0">
                <a:solidFill>
                  <a:schemeClr val="tx1"/>
                </a:solidFill>
                <a:effectLst/>
                <a:latin typeface="+mn-lt"/>
                <a:ea typeface="+mn-ea"/>
                <a:cs typeface="+mn-cs"/>
              </a:rPr>
              <a:t> om hvilke patienter de skal være opmærksomme på.</a:t>
            </a:r>
            <a:endParaRPr lang="da-DK" sz="1200" dirty="0" smtClean="0">
              <a:solidFill>
                <a:srgbClr val="004567"/>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solidFill>
                  <a:srgbClr val="004567"/>
                </a:solidFill>
              </a:rPr>
              <a:t>De</a:t>
            </a:r>
            <a:r>
              <a:rPr lang="da-DK" sz="1200" baseline="0" dirty="0" smtClean="0">
                <a:solidFill>
                  <a:srgbClr val="004567"/>
                </a:solidFill>
              </a:rPr>
              <a:t> patienter, som man skal være opmærksom på at få overflyttet fra akutmodtagelsen til intensiv, skal have nedsat et bevidsthedsniveau. </a:t>
            </a:r>
            <a:endParaRPr lang="da-DK" sz="1200" dirty="0" smtClean="0">
              <a:solidFill>
                <a:srgbClr val="004567"/>
              </a:solidFill>
            </a:endParaRPr>
          </a:p>
        </p:txBody>
      </p:sp>
      <p:sp>
        <p:nvSpPr>
          <p:cNvPr id="4" name="Pladsholder til slidenummer 3"/>
          <p:cNvSpPr>
            <a:spLocks noGrp="1"/>
          </p:cNvSpPr>
          <p:nvPr>
            <p:ph type="sldNum" sz="quarter" idx="5"/>
          </p:nvPr>
        </p:nvSpPr>
        <p:spPr/>
        <p:txBody>
          <a:bodyPr/>
          <a:lstStyle/>
          <a:p>
            <a:fld id="{90DCD126-30C1-954D-B268-8EB192EB8BE0}" type="slidenum">
              <a:rPr lang="da-DK" smtClean="0"/>
              <a:t>6</a:t>
            </a:fld>
            <a:endParaRPr lang="da-DK"/>
          </a:p>
        </p:txBody>
      </p:sp>
    </p:spTree>
    <p:extLst>
      <p:ext uri="{BB962C8B-B14F-4D97-AF65-F5344CB8AC3E}">
        <p14:creationId xmlns:p14="http://schemas.microsoft.com/office/powerpoint/2010/main" val="248780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engelske sundhedsstyrelse har undersøgt verdensreligionernes holdning til organdonation og transplantation, og undersøgelsen viser, at langt de fleste religioner støtter principperne bag både donation og transplantation af organer. Kun den japanske tro "Shinto" er imod organdonation. </a:t>
            </a:r>
            <a:endParaRPr lang="da-DK" dirty="0" smtClean="0"/>
          </a:p>
          <a:p>
            <a:endParaRPr lang="da-DK" dirty="0" smtClean="0"/>
          </a:p>
          <a:p>
            <a:r>
              <a:rPr lang="da-DK" sz="1200" kern="1200" dirty="0" smtClean="0">
                <a:solidFill>
                  <a:schemeClr val="tx1"/>
                </a:solidFill>
                <a:effectLst/>
                <a:latin typeface="+mn-lt"/>
                <a:ea typeface="+mn-ea"/>
                <a:cs typeface="+mn-cs"/>
              </a:rPr>
              <a:t>Misforståelser om, hvilke patienter man skal overflytte til intensiv, danner barrierer for at handle. Dette</a:t>
            </a:r>
            <a:r>
              <a:rPr lang="da-DK" sz="1200" kern="1200" baseline="0" dirty="0" smtClean="0">
                <a:solidFill>
                  <a:schemeClr val="tx1"/>
                </a:solidFill>
                <a:effectLst/>
                <a:latin typeface="+mn-lt"/>
                <a:ea typeface="+mn-ea"/>
                <a:cs typeface="+mn-cs"/>
              </a:rPr>
              <a:t> slide og foregående slide illustrerer at hverken alder, </a:t>
            </a:r>
            <a:r>
              <a:rPr lang="da-DK" sz="1200" kern="1200" baseline="0" dirty="0" err="1" smtClean="0">
                <a:solidFill>
                  <a:schemeClr val="tx1"/>
                </a:solidFill>
                <a:effectLst/>
                <a:latin typeface="+mn-lt"/>
                <a:ea typeface="+mn-ea"/>
                <a:cs typeface="+mn-cs"/>
              </a:rPr>
              <a:t>komorbiditet</a:t>
            </a:r>
            <a:r>
              <a:rPr lang="da-DK" sz="1200" kern="1200" baseline="0" dirty="0" smtClean="0">
                <a:solidFill>
                  <a:schemeClr val="tx1"/>
                </a:solidFill>
                <a:effectLst/>
                <a:latin typeface="+mn-lt"/>
                <a:ea typeface="+mn-ea"/>
                <a:cs typeface="+mn-cs"/>
              </a:rPr>
              <a:t> eller tro er en barriere for organdonation. </a:t>
            </a:r>
            <a:endParaRPr lang="da-DK" dirty="0"/>
          </a:p>
        </p:txBody>
      </p:sp>
      <p:sp>
        <p:nvSpPr>
          <p:cNvPr id="4" name="Pladsholder til slidenummer 3"/>
          <p:cNvSpPr>
            <a:spLocks noGrp="1"/>
          </p:cNvSpPr>
          <p:nvPr>
            <p:ph type="sldNum" sz="quarter" idx="5"/>
          </p:nvPr>
        </p:nvSpPr>
        <p:spPr/>
        <p:txBody>
          <a:bodyPr/>
          <a:lstStyle/>
          <a:p>
            <a:fld id="{6EBA1384-33A2-4218-A31B-3CCF62E8AF8D}" type="slidenum">
              <a:rPr lang="da-DK" smtClean="0"/>
              <a:t>7</a:t>
            </a:fld>
            <a:endParaRPr lang="da-DK"/>
          </a:p>
        </p:txBody>
      </p:sp>
    </p:spTree>
    <p:extLst>
      <p:ext uri="{BB962C8B-B14F-4D97-AF65-F5344CB8AC3E}">
        <p14:creationId xmlns:p14="http://schemas.microsoft.com/office/powerpoint/2010/main" val="451779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42472" rtl="0" eaLnBrk="1" fontAlgn="auto" latinLnBrk="0" hangingPunct="1">
              <a:lnSpc>
                <a:spcPct val="100000"/>
              </a:lnSpc>
              <a:spcBef>
                <a:spcPts val="0"/>
              </a:spcBef>
              <a:spcAft>
                <a:spcPts val="0"/>
              </a:spcAft>
              <a:buClrTx/>
              <a:buSzTx/>
              <a:buFontTx/>
              <a:buNone/>
              <a:tabLst/>
              <a:defRPr/>
            </a:pPr>
            <a:r>
              <a:rPr lang="da-DK" dirty="0" smtClean="0"/>
              <a:t>Om</a:t>
            </a:r>
            <a:r>
              <a:rPr lang="da-DK" baseline="0" dirty="0" smtClean="0"/>
              <a:t> organdonation er en mulighed vurderes ALTID i samråd med </a:t>
            </a:r>
            <a:r>
              <a:rPr lang="da-DK" b="1" baseline="0" dirty="0" smtClean="0"/>
              <a:t>transplantationskoordinatorer og kontakten her til tages først og fremmest på intensiv</a:t>
            </a:r>
            <a:r>
              <a:rPr lang="da-DK" b="0" baseline="0" dirty="0" smtClean="0"/>
              <a:t> når den videre udredning er foretaget og behandlingsmulighederne er udtømte.</a:t>
            </a:r>
            <a:r>
              <a:rPr lang="da-DK" baseline="0" dirty="0" smtClean="0"/>
              <a:t> Organernes egnethed vurderes udelukkende af transplantationslægerne. Det er ikke op til intensiv eller </a:t>
            </a:r>
            <a:r>
              <a:rPr lang="da-DK" baseline="0" dirty="0" smtClean="0"/>
              <a:t>/traumecentre/akutmodtagelser </a:t>
            </a:r>
            <a:r>
              <a:rPr lang="da-DK" baseline="0" dirty="0" smtClean="0"/>
              <a:t>at vurdere, om patientens aktuelle morbiditet og </a:t>
            </a:r>
            <a:r>
              <a:rPr lang="da-DK" baseline="0" dirty="0" err="1" smtClean="0"/>
              <a:t>co</a:t>
            </a:r>
            <a:r>
              <a:rPr lang="da-DK" baseline="0" dirty="0" smtClean="0"/>
              <a:t>-morbiditet forhindrer, at donation kan ske, da området er i konstant udvikling og transplantationslægerne er dem, der er opdateret på såvel eksklusionskriterier samt hvilke muligheder der er, for at optimere organet efter udtagning. Der kan være enkelte undtagelser, </a:t>
            </a:r>
            <a:r>
              <a:rPr lang="da-DK" baseline="0" dirty="0" smtClean="0"/>
              <a:t>eksempelvist i tilfælde med en døende patient, hvor der er sikkerhed for, at behandling </a:t>
            </a:r>
            <a:r>
              <a:rPr lang="da-DK" baseline="0" dirty="0" err="1" smtClean="0"/>
              <a:t>mhp</a:t>
            </a:r>
            <a:r>
              <a:rPr lang="da-DK" baseline="0" dirty="0" smtClean="0"/>
              <a:t>. overlevelse ikke er mulig, patienten er </a:t>
            </a:r>
            <a:r>
              <a:rPr lang="da-DK" baseline="0" dirty="0" err="1" smtClean="0"/>
              <a:t>uintuberet</a:t>
            </a:r>
            <a:r>
              <a:rPr lang="da-DK" baseline="0" dirty="0" smtClean="0"/>
              <a:t> og der </a:t>
            </a:r>
            <a:r>
              <a:rPr lang="da-DK" baseline="0" dirty="0" smtClean="0"/>
              <a:t>fra donorkort er kendskab til, at patienten har nedlagt forbud mod </a:t>
            </a:r>
            <a:r>
              <a:rPr lang="da-DK" baseline="0" dirty="0" smtClean="0"/>
              <a:t>donation.</a:t>
            </a:r>
            <a:endParaRPr lang="da-DK" baseline="0" dirty="0" smtClean="0"/>
          </a:p>
          <a:p>
            <a:pPr defTabSz="942472">
              <a:defRPr/>
            </a:pPr>
            <a:endParaRPr lang="da-DK" baseline="0" dirty="0" smtClean="0"/>
          </a:p>
          <a:p>
            <a:pPr defTabSz="942472">
              <a:defRPr/>
            </a:pPr>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809121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Når en patient overflyttes fra traumecentret til en intensivafdeling, er det nok at informere de pårørende om overflytningen til intensiv uden at nævne muligheden for organdonation. Fx på Aarhus Universitetshospital fortæller personalet i akutmodtagelserne ofte de pårørende følgende:</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"Situationen er meget alvorlig. Patienten bliver flyttet til intensiv, for at kunne gøre alt det man kan for patienten.” </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Ofte er patienten kun kort tid i traumecentret, og nogle gange er de pårørende endnu ikke nået frem til hospitalet, når patienten overflyttes. Det er desuden kun ganske få patienter, som med sikkerhed ville kunne diagnosticeres med en med sikkerhed dødelig hjerneskade på dette stadie i forløbet.  Det hele går meget stærkt, især for de pårørende som blot forsøger at skabe overblik. De pårørende har ikke behov for andet end at vide, hvor patienten er flyttet hen.</a:t>
            </a:r>
          </a:p>
        </p:txBody>
      </p:sp>
      <p:sp>
        <p:nvSpPr>
          <p:cNvPr id="4" name="Pladsholder til slidenummer 3"/>
          <p:cNvSpPr>
            <a:spLocks noGrp="1"/>
          </p:cNvSpPr>
          <p:nvPr>
            <p:ph type="sldNum" sz="quarter" idx="5"/>
          </p:nvPr>
        </p:nvSpPr>
        <p:spPr/>
        <p:txBody>
          <a:bodyPr/>
          <a:lstStyle/>
          <a:p>
            <a:fld id="{90DCD126-30C1-954D-B268-8EB192EB8BE0}" type="slidenum">
              <a:rPr lang="da-DK" smtClean="0"/>
              <a:t>9</a:t>
            </a:fld>
            <a:endParaRPr lang="da-DK"/>
          </a:p>
        </p:txBody>
      </p:sp>
    </p:spTree>
    <p:extLst>
      <p:ext uri="{BB962C8B-B14F-4D97-AF65-F5344CB8AC3E}">
        <p14:creationId xmlns:p14="http://schemas.microsoft.com/office/powerpoint/2010/main" val="4170555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stretch>
            <a:fillRect/>
          </a:stretch>
        </p:blipFill>
        <p:spPr>
          <a:xfrm>
            <a:off x="8388623" y="367081"/>
            <a:ext cx="3373231" cy="800907"/>
          </a:xfrm>
          <a:prstGeom prst="rect">
            <a:avLst/>
          </a:prstGeom>
        </p:spPr>
      </p:pic>
      <p:sp>
        <p:nvSpPr>
          <p:cNvPr id="17" name="Pladsholder til sidefod 4">
            <a:extLst>
              <a:ext uri="{FF2B5EF4-FFF2-40B4-BE49-F238E27FC236}">
                <a16:creationId xmlns:a16="http://schemas.microsoft.com/office/drawing/2014/main" id="{170184DC-3FD1-E549-BD2C-1DE6446F275A}"/>
              </a:ext>
            </a:extLst>
          </p:cNvPr>
          <p:cNvSpPr>
            <a:spLocks noGrp="1"/>
          </p:cNvSpPr>
          <p:nvPr>
            <p:ph type="ftr" sz="quarter" idx="11"/>
          </p:nvPr>
        </p:nvSpPr>
        <p:spPr>
          <a:xfrm>
            <a:off x="830838" y="6382854"/>
            <a:ext cx="3400661" cy="365125"/>
          </a:xfrm>
        </p:spPr>
        <p:txBody>
          <a:bodyPr/>
          <a:lstStyle/>
          <a:p>
            <a:endParaRPr lang="da-DK"/>
          </a:p>
        </p:txBody>
      </p:sp>
      <p:sp>
        <p:nvSpPr>
          <p:cNvPr id="18" name="Pladsholder til slidenummer 5">
            <a:extLst>
              <a:ext uri="{FF2B5EF4-FFF2-40B4-BE49-F238E27FC236}">
                <a16:creationId xmlns:a16="http://schemas.microsoft.com/office/drawing/2014/main" id="{7C9D78CB-2682-3F4F-896A-0A2830058DA2}"/>
              </a:ext>
            </a:extLst>
          </p:cNvPr>
          <p:cNvSpPr>
            <a:spLocks noGrp="1"/>
          </p:cNvSpPr>
          <p:nvPr>
            <p:ph type="sldNum" sz="quarter" idx="12"/>
          </p:nvPr>
        </p:nvSpPr>
        <p:spPr>
          <a:xfrm>
            <a:off x="-2017642" y="6378160"/>
            <a:ext cx="2743200" cy="365125"/>
          </a:xfrm>
        </p:spPr>
        <p:txBody>
          <a:bodyPr/>
          <a:lstStyle/>
          <a:p>
            <a:fld id="{92D33380-CB91-2048-96D7-F55975039CEF}" type="slidenum">
              <a:rPr lang="da-DK" smtClean="0"/>
              <a:t>‹nr.›</a:t>
            </a:fld>
            <a:endParaRPr lang="da-DK"/>
          </a:p>
        </p:txBody>
      </p:sp>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9" name="Billed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0000" t="14090" r="53044" b="12704"/>
          <a:stretch/>
        </p:blipFill>
        <p:spPr>
          <a:xfrm>
            <a:off x="7063502" y="0"/>
            <a:ext cx="5199747" cy="6866545"/>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93909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E53DB64-A5AB-8442-B1AF-E85202CFF445}"/>
              </a:ext>
            </a:extLst>
          </p:cNvPr>
          <p:cNvPicPr>
            <a:picLocks noChangeAspect="1"/>
          </p:cNvPicPr>
          <p:nvPr userDrawn="1"/>
        </p:nvPicPr>
        <p:blipFill>
          <a:blip r:embed="rId2"/>
          <a:stretch>
            <a:fillRect/>
          </a:stretch>
        </p:blipFill>
        <p:spPr>
          <a:xfrm>
            <a:off x="6858344" y="-119269"/>
            <a:ext cx="7083494" cy="7083494"/>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429168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D200052-6A51-A94F-9C5B-E7BFAC22C489}"/>
              </a:ext>
            </a:extLst>
          </p:cNvPr>
          <p:cNvPicPr>
            <a:picLocks noChangeAspect="1"/>
          </p:cNvPicPr>
          <p:nvPr userDrawn="1"/>
        </p:nvPicPr>
        <p:blipFill rotWithShape="1">
          <a:blip r:embed="rId2"/>
          <a:srcRect l="36850" t="11871" b="34348"/>
          <a:stretch/>
        </p:blipFill>
        <p:spPr>
          <a:xfrm>
            <a:off x="-1" y="-66262"/>
            <a:ext cx="5473149" cy="6990522"/>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3909534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pic>
        <p:nvPicPr>
          <p:cNvPr id="7" name="Billede 6"/>
          <p:cNvPicPr>
            <a:picLocks noChangeAspect="1"/>
          </p:cNvPicPr>
          <p:nvPr userDrawn="1"/>
        </p:nvPicPr>
        <p:blipFill rotWithShape="1">
          <a:blip r:embed="rId3">
            <a:extLst>
              <a:ext uri="{28A0092B-C50C-407E-A947-70E740481C1C}">
                <a14:useLocalDpi xmlns:a14="http://schemas.microsoft.com/office/drawing/2010/main" val="0"/>
              </a:ext>
            </a:extLst>
          </a:blip>
          <a:srcRect l="11630" r="35357"/>
          <a:stretch/>
        </p:blipFill>
        <p:spPr>
          <a:xfrm>
            <a:off x="0" y="-9526"/>
            <a:ext cx="5547361" cy="6981825"/>
          </a:xfrm>
          <a:prstGeom prst="rect">
            <a:avLst/>
          </a:prstGeom>
        </p:spPr>
      </p:pic>
    </p:spTree>
    <p:extLst>
      <p:ext uri="{BB962C8B-B14F-4D97-AF65-F5344CB8AC3E}">
        <p14:creationId xmlns:p14="http://schemas.microsoft.com/office/powerpoint/2010/main" val="8849948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yseblå baggrund med dråber">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B8C9A1E-52B7-4187-9204-0CB38647C975}"/>
              </a:ext>
            </a:extLst>
          </p:cNvPr>
          <p:cNvPicPr>
            <a:picLocks noChangeAspect="1"/>
          </p:cNvPicPr>
          <p:nvPr userDrawn="1"/>
        </p:nvPicPr>
        <p:blipFill>
          <a:blip r:embed="rId2"/>
          <a:stretch>
            <a:fillRect/>
          </a:stretch>
        </p:blipFill>
        <p:spPr>
          <a:xfrm>
            <a:off x="-135467" y="0"/>
            <a:ext cx="12462933" cy="7010400"/>
          </a:xfrm>
          <a:prstGeom prst="rect">
            <a:avLst/>
          </a:prstGeom>
        </p:spPr>
      </p:pic>
      <p:pic>
        <p:nvPicPr>
          <p:cNvPr id="7" name="Billede 6">
            <a:extLst>
              <a:ext uri="{FF2B5EF4-FFF2-40B4-BE49-F238E27FC236}">
                <a16:creationId xmlns:a16="http://schemas.microsoft.com/office/drawing/2014/main" id="{8098DD98-0081-4FAA-A4FF-9587F52FF68F}"/>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2070007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3600"/>
            </a:lvl1pPr>
          </a:lstStyle>
          <a:p>
            <a:r>
              <a:rPr lang="da-DK" dirty="0"/>
              <a:t>Klik for at redigere titeltypografi i masteren</a:t>
            </a:r>
          </a:p>
        </p:txBody>
      </p:sp>
      <p:sp>
        <p:nvSpPr>
          <p:cNvPr id="3" name="Pladsholder til indhold 2"/>
          <p:cNvSpPr>
            <a:spLocks noGrp="1"/>
          </p:cNvSpPr>
          <p:nvPr>
            <p:ph idx="1" hasCustomPrompt="1"/>
          </p:nvPr>
        </p:nvSpPr>
        <p:spPr/>
        <p:txBody>
          <a:bodyPr/>
          <a:lstStyle>
            <a:lvl1pP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diasnummer 3"/>
          <p:cNvSpPr>
            <a:spLocks noGrp="1"/>
          </p:cNvSpPr>
          <p:nvPr>
            <p:ph type="sldNum" sz="quarter" idx="4"/>
          </p:nvPr>
        </p:nvSpPr>
        <p:spPr>
          <a:xfrm>
            <a:off x="9168341" y="651067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04D1B-74E8-48F7-84E1-25599EE36F30}" type="slidenum">
              <a:rPr lang="da-DK" smtClean="0"/>
              <a:t>‹nr.›</a:t>
            </a:fld>
            <a:endParaRPr lang="da-DK"/>
          </a:p>
        </p:txBody>
      </p:sp>
    </p:spTree>
    <p:extLst>
      <p:ext uri="{BB962C8B-B14F-4D97-AF65-F5344CB8AC3E}">
        <p14:creationId xmlns:p14="http://schemas.microsoft.com/office/powerpoint/2010/main" val="686434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el og indholdsobjek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1" y="0"/>
            <a:ext cx="548639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9C1AE287-A571-4A3F-B91E-6ACFB9FD106B}"/>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742A980A-4889-4653-BBFD-EE50933ED1D4}"/>
              </a:ext>
            </a:extLst>
          </p:cNvPr>
          <p:cNvSpPr>
            <a:spLocks noGrp="1"/>
          </p:cNvSpPr>
          <p:nvPr>
            <p:ph type="body" sz="quarter" idx="14"/>
          </p:nvPr>
        </p:nvSpPr>
        <p:spPr>
          <a:xfrm>
            <a:off x="6096003" y="3035300"/>
            <a:ext cx="4351318" cy="2835275"/>
          </a:xfrm>
        </p:spPr>
        <p:txBody>
          <a:bodyPr>
            <a:normAutofit/>
          </a:bodyPr>
          <a:lstStyle>
            <a:lvl1pPr>
              <a:spcBef>
                <a:spcPts val="0"/>
              </a:spcBef>
              <a:defRPr sz="1800"/>
            </a:lvl1pPr>
          </a:lstStyle>
          <a:p>
            <a:pPr lvl="0"/>
            <a:r>
              <a:rPr lang="da-DK"/>
              <a:t>Klik for at redigere teksttypografierne i masteren</a:t>
            </a:r>
          </a:p>
        </p:txBody>
      </p:sp>
      <p:sp>
        <p:nvSpPr>
          <p:cNvPr id="2" name="Pladsholder til dato 1">
            <a:extLst>
              <a:ext uri="{FF2B5EF4-FFF2-40B4-BE49-F238E27FC236}">
                <a16:creationId xmlns:a16="http://schemas.microsoft.com/office/drawing/2014/main" id="{906BD22D-3706-48F1-A6CD-863D4C08F93E}"/>
              </a:ext>
            </a:extLst>
          </p:cNvPr>
          <p:cNvSpPr>
            <a:spLocks noGrp="1"/>
          </p:cNvSpPr>
          <p:nvPr>
            <p:ph type="dt" sz="half" idx="15"/>
          </p:nvPr>
        </p:nvSpPr>
        <p:spPr/>
        <p:txBody>
          <a:bodyPr/>
          <a:lstStyle/>
          <a:p>
            <a:endParaRPr lang="da-DK" dirty="0"/>
          </a:p>
        </p:txBody>
      </p:sp>
      <p:sp>
        <p:nvSpPr>
          <p:cNvPr id="3" name="Pladsholder til sidefod 2">
            <a:extLst>
              <a:ext uri="{FF2B5EF4-FFF2-40B4-BE49-F238E27FC236}">
                <a16:creationId xmlns:a16="http://schemas.microsoft.com/office/drawing/2014/main" id="{61666EC3-6BA2-4436-BCDC-D26C4CAB5A30}"/>
              </a:ext>
            </a:extLst>
          </p:cNvPr>
          <p:cNvSpPr>
            <a:spLocks noGrp="1"/>
          </p:cNvSpPr>
          <p:nvPr>
            <p:ph type="ftr" sz="quarter" idx="16"/>
          </p:nvPr>
        </p:nvSpPr>
        <p:spPr/>
        <p:txBody>
          <a:bodyPr/>
          <a:lstStyle/>
          <a:p>
            <a:endParaRPr lang="da-DK"/>
          </a:p>
        </p:txBody>
      </p:sp>
      <p:sp>
        <p:nvSpPr>
          <p:cNvPr id="4" name="Pladsholder til slidenummer 3">
            <a:extLst>
              <a:ext uri="{FF2B5EF4-FFF2-40B4-BE49-F238E27FC236}">
                <a16:creationId xmlns:a16="http://schemas.microsoft.com/office/drawing/2014/main" id="{4896C0CE-D1C0-4CEA-8900-F4DBAA59C9F8}"/>
              </a:ext>
            </a:extLst>
          </p:cNvPr>
          <p:cNvSpPr>
            <a:spLocks noGrp="1"/>
          </p:cNvSpPr>
          <p:nvPr>
            <p:ph type="sldNum" sz="quarter" idx="17"/>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426445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vid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2156091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36F296F-ADA1-454D-893A-0DD75FE1E677}"/>
              </a:ext>
            </a:extLst>
          </p:cNvPr>
          <p:cNvSpPr/>
          <p:nvPr userDrawn="1"/>
        </p:nvSpPr>
        <p:spPr>
          <a:xfrm>
            <a:off x="0" y="-1"/>
            <a:ext cx="12192000" cy="6858001"/>
          </a:xfrm>
          <a:prstGeom prst="rect">
            <a:avLst/>
          </a:prstGeom>
          <a:solidFill>
            <a:srgbClr val="B2C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77D632B2-2356-40CB-A9C4-4BB4E290A080}"/>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2942104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6700043"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7435" y="954811"/>
            <a:ext cx="5257801"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Pladsholder til tekst 3">
            <a:extLst>
              <a:ext uri="{FF2B5EF4-FFF2-40B4-BE49-F238E27FC236}">
                <a16:creationId xmlns:a16="http://schemas.microsoft.com/office/drawing/2014/main" id="{470961E6-DA42-43FF-ABF7-34A9BDA435FE}"/>
              </a:ext>
            </a:extLst>
          </p:cNvPr>
          <p:cNvSpPr>
            <a:spLocks noGrp="1"/>
          </p:cNvSpPr>
          <p:nvPr>
            <p:ph type="body" sz="quarter" idx="15"/>
          </p:nvPr>
        </p:nvSpPr>
        <p:spPr>
          <a:xfrm>
            <a:off x="849024"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1950753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6678613" y="0"/>
            <a:ext cx="5513387"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861795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m side med logo">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8577B82-D7F4-4B3D-87FF-C5F3B076A7E3}"/>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01335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132521" y="0"/>
            <a:ext cx="5618916"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a:blip r:embed="rId2"/>
          <a:stretch>
            <a:fillRect/>
          </a:stretch>
        </p:blipFill>
        <p:spPr>
          <a:xfrm>
            <a:off x="-118532" y="-33866"/>
            <a:ext cx="12462933" cy="7010400"/>
          </a:xfrm>
          <a:prstGeom prst="rect">
            <a:avLst/>
          </a:prstGeom>
        </p:spPr>
      </p:pic>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med grafisk baggrund</a:t>
            </a:r>
          </a:p>
        </p:txBody>
      </p:sp>
      <p:sp>
        <p:nvSpPr>
          <p:cNvPr id="3" name="Pladsholder til sidefod 2">
            <a:extLst>
              <a:ext uri="{FF2B5EF4-FFF2-40B4-BE49-F238E27FC236}">
                <a16:creationId xmlns:a16="http://schemas.microsoft.com/office/drawing/2014/main" id="{3ACBA4A1-C154-D941-A7F8-1D7640BE6453}"/>
              </a:ext>
            </a:extLst>
          </p:cNvPr>
          <p:cNvSpPr>
            <a:spLocks noGrp="1"/>
          </p:cNvSpPr>
          <p:nvPr>
            <p:ph type="ftr" sz="quarter" idx="10"/>
          </p:nvPr>
        </p:nvSpPr>
        <p:spPr/>
        <p:txBody>
          <a:bodyPr/>
          <a:lstStyle/>
          <a:p>
            <a:endParaRPr lang="da-DK" dirty="0"/>
          </a:p>
        </p:txBody>
      </p:sp>
      <p:sp>
        <p:nvSpPr>
          <p:cNvPr id="4" name="Pladsholder til slidenummer 3">
            <a:extLst>
              <a:ext uri="{FF2B5EF4-FFF2-40B4-BE49-F238E27FC236}">
                <a16:creationId xmlns:a16="http://schemas.microsoft.com/office/drawing/2014/main" id="{CDB79238-4932-304B-957F-71C15169D873}"/>
              </a:ext>
            </a:extLst>
          </p:cNvPr>
          <p:cNvSpPr>
            <a:spLocks noGrp="1"/>
          </p:cNvSpPr>
          <p:nvPr>
            <p:ph type="sldNum" sz="quarter" idx="11"/>
          </p:nvPr>
        </p:nvSpPr>
        <p:spPr/>
        <p:txBody>
          <a:bodyPr/>
          <a:lstStyle/>
          <a:p>
            <a:fld id="{92D33380-CB91-2048-96D7-F55975039CEF}" type="slidenum">
              <a:rPr lang="da-DK" smtClean="0"/>
              <a:pPr/>
              <a:t>‹nr.›</a:t>
            </a:fld>
            <a:endParaRPr lang="da-DK" dirty="0"/>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3" name="Pladsholder til tekst 3">
            <a:extLst>
              <a:ext uri="{FF2B5EF4-FFF2-40B4-BE49-F238E27FC236}">
                <a16:creationId xmlns:a16="http://schemas.microsoft.com/office/drawing/2014/main" id="{C56CA4C3-0689-D741-9FC7-F6BA7193B62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4" name="Pladsholder til tekst 3">
            <a:extLst>
              <a:ext uri="{FF2B5EF4-FFF2-40B4-BE49-F238E27FC236}">
                <a16:creationId xmlns:a16="http://schemas.microsoft.com/office/drawing/2014/main" id="{9EFB9B36-EE42-7241-B6A7-47A67DB1660E}"/>
              </a:ext>
            </a:extLst>
          </p:cNvPr>
          <p:cNvSpPr>
            <a:spLocks noGrp="1"/>
          </p:cNvSpPr>
          <p:nvPr>
            <p:ph type="body" sz="quarter" idx="15"/>
          </p:nvPr>
        </p:nvSpPr>
        <p:spPr>
          <a:xfrm>
            <a:off x="6675788" y="305518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3712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uden grafisk baggrund</a:t>
            </a:r>
          </a:p>
        </p:txBody>
      </p:sp>
      <p:sp>
        <p:nvSpPr>
          <p:cNvPr id="3" name="Pladsholder til sidefod 2">
            <a:extLst>
              <a:ext uri="{FF2B5EF4-FFF2-40B4-BE49-F238E27FC236}">
                <a16:creationId xmlns:a16="http://schemas.microsoft.com/office/drawing/2014/main" id="{3ACBA4A1-C154-D941-A7F8-1D7640BE6453}"/>
              </a:ext>
            </a:extLst>
          </p:cNvPr>
          <p:cNvSpPr>
            <a:spLocks noGrp="1"/>
          </p:cNvSpPr>
          <p:nvPr>
            <p:ph type="ftr" sz="quarter" idx="10"/>
          </p:nvPr>
        </p:nvSpPr>
        <p:spPr/>
        <p:txBody>
          <a:bodyPr/>
          <a:lstStyle/>
          <a:p>
            <a:endParaRPr lang="da-DK" dirty="0"/>
          </a:p>
        </p:txBody>
      </p:sp>
      <p:sp>
        <p:nvSpPr>
          <p:cNvPr id="4" name="Pladsholder til slidenummer 3">
            <a:extLst>
              <a:ext uri="{FF2B5EF4-FFF2-40B4-BE49-F238E27FC236}">
                <a16:creationId xmlns:a16="http://schemas.microsoft.com/office/drawing/2014/main" id="{CDB79238-4932-304B-957F-71C15169D873}"/>
              </a:ext>
            </a:extLst>
          </p:cNvPr>
          <p:cNvSpPr>
            <a:spLocks noGrp="1"/>
          </p:cNvSpPr>
          <p:nvPr>
            <p:ph type="sldNum" sz="quarter" idx="11"/>
          </p:nvPr>
        </p:nvSpPr>
        <p:spPr/>
        <p:txBody>
          <a:bodyPr/>
          <a:lstStyle/>
          <a:p>
            <a:fld id="{92D33380-CB91-2048-96D7-F55975039CEF}" type="slidenum">
              <a:rPr lang="da-DK" smtClean="0"/>
              <a:pPr/>
              <a:t>‹nr.›</a:t>
            </a:fld>
            <a:endParaRPr lang="da-DK" dirty="0"/>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9" name="Pladsholder til tekst 3">
            <a:extLst>
              <a:ext uri="{FF2B5EF4-FFF2-40B4-BE49-F238E27FC236}">
                <a16:creationId xmlns:a16="http://schemas.microsoft.com/office/drawing/2014/main" id="{D8409DF4-D9A7-6041-897D-605934196CA1}"/>
              </a:ext>
            </a:extLst>
          </p:cNvPr>
          <p:cNvSpPr>
            <a:spLocks noGrp="1"/>
          </p:cNvSpPr>
          <p:nvPr>
            <p:ph type="body" sz="quarter" idx="14"/>
          </p:nvPr>
        </p:nvSpPr>
        <p:spPr>
          <a:xfrm>
            <a:off x="838201" y="3035300"/>
            <a:ext cx="5257800"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2" name="Pladsholder til tekst 3">
            <a:extLst>
              <a:ext uri="{FF2B5EF4-FFF2-40B4-BE49-F238E27FC236}">
                <a16:creationId xmlns:a16="http://schemas.microsoft.com/office/drawing/2014/main" id="{B9658EB4-15E6-B941-B4F0-889AF104F72E}"/>
              </a:ext>
            </a:extLst>
          </p:cNvPr>
          <p:cNvSpPr>
            <a:spLocks noGrp="1"/>
          </p:cNvSpPr>
          <p:nvPr>
            <p:ph type="body" sz="quarter" idx="15"/>
          </p:nvPr>
        </p:nvSpPr>
        <p:spPr>
          <a:xfrm>
            <a:off x="6662539" y="3055180"/>
            <a:ext cx="5165372"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20384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ladsholder til sidefod 2">
            <a:extLst>
              <a:ext uri="{FF2B5EF4-FFF2-40B4-BE49-F238E27FC236}">
                <a16:creationId xmlns:a16="http://schemas.microsoft.com/office/drawing/2014/main" id="{181512BA-E80A-4C42-9C9C-434E9D8F7A29}"/>
              </a:ext>
            </a:extLst>
          </p:cNvPr>
          <p:cNvSpPr>
            <a:spLocks noGrp="1"/>
          </p:cNvSpPr>
          <p:nvPr>
            <p:ph type="ftr" sz="quarter" idx="11"/>
          </p:nvPr>
        </p:nvSpPr>
        <p:spPr>
          <a:xfrm>
            <a:off x="830839" y="6382854"/>
            <a:ext cx="2623562" cy="360431"/>
          </a:xfrm>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AF99B9C7-0434-8441-B6B0-3F4E80E5C3F7}"/>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sp>
        <p:nvSpPr>
          <p:cNvPr id="5" name="Titel 1">
            <a:extLst>
              <a:ext uri="{FF2B5EF4-FFF2-40B4-BE49-F238E27FC236}">
                <a16:creationId xmlns:a16="http://schemas.microsoft.com/office/drawing/2014/main" id="{08E8A099-FF79-5649-847F-609E9362FB3B}"/>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2 er </a:t>
            </a:r>
            <a:r>
              <a:rPr lang="da-DK" dirty="0" err="1"/>
              <a:t>orange-rød</a:t>
            </a:r>
            <a:r>
              <a:rPr lang="da-DK" dirty="0"/>
              <a:t> med dråber på</a:t>
            </a:r>
          </a:p>
        </p:txBody>
      </p:sp>
      <p:sp>
        <p:nvSpPr>
          <p:cNvPr id="6" name="Undertitel 2">
            <a:extLst>
              <a:ext uri="{FF2B5EF4-FFF2-40B4-BE49-F238E27FC236}">
                <a16:creationId xmlns:a16="http://schemas.microsoft.com/office/drawing/2014/main" id="{F7E004B8-6F19-8244-BE9F-26B45B6BFB1F}"/>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24756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C70C6381-C112-A347-801F-8DCB6485D8D3}"/>
              </a:ext>
            </a:extLst>
          </p:cNvPr>
          <p:cNvPicPr>
            <a:picLocks noChangeAspect="1"/>
          </p:cNvPicPr>
          <p:nvPr userDrawn="1"/>
        </p:nvPicPr>
        <p:blipFill rotWithShape="1">
          <a:blip r:embed="rId2"/>
          <a:srcRect l="33468" r="12610"/>
          <a:stretch/>
        </p:blipFill>
        <p:spPr>
          <a:xfrm>
            <a:off x="6798365" y="-39756"/>
            <a:ext cx="5644188" cy="6983896"/>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21" name="Pladsholder til tekst 3">
            <a:extLst>
              <a:ext uri="{FF2B5EF4-FFF2-40B4-BE49-F238E27FC236}">
                <a16:creationId xmlns:a16="http://schemas.microsoft.com/office/drawing/2014/main" id="{2BE22BA0-BD83-2A46-9806-719059454AE3}"/>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33799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A2FE581-9C7D-4043-B933-0F975DC9496A}"/>
              </a:ext>
            </a:extLst>
          </p:cNvPr>
          <p:cNvPicPr>
            <a:picLocks noChangeAspect="1"/>
          </p:cNvPicPr>
          <p:nvPr userDrawn="1"/>
        </p:nvPicPr>
        <p:blipFill rotWithShape="1">
          <a:blip r:embed="rId2"/>
          <a:srcRect l="24286" t="-192" r="26026" b="192"/>
          <a:stretch/>
        </p:blipFill>
        <p:spPr>
          <a:xfrm flipH="1">
            <a:off x="7036903" y="-26504"/>
            <a:ext cx="5155096" cy="6917479"/>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49630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Formål</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54673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5" name="Pladsholder til sidefod 4">
            <a:extLst>
              <a:ext uri="{FF2B5EF4-FFF2-40B4-BE49-F238E27FC236}">
                <a16:creationId xmlns:a16="http://schemas.microsoft.com/office/drawing/2014/main" id="{815E14A6-4FAA-6E43-A1CE-4F763921B78E}"/>
              </a:ext>
            </a:extLst>
          </p:cNvPr>
          <p:cNvSpPr>
            <a:spLocks noGrp="1"/>
          </p:cNvSpPr>
          <p:nvPr>
            <p:ph type="ftr" sz="quarter" idx="3"/>
          </p:nvPr>
        </p:nvSpPr>
        <p:spPr>
          <a:xfrm>
            <a:off x="830838" y="6382854"/>
            <a:ext cx="3400661" cy="365125"/>
          </a:xfrm>
          <a:prstGeom prst="rect">
            <a:avLst/>
          </a:prstGeom>
        </p:spPr>
        <p:txBody>
          <a:bodyPr vert="horz" lIns="91440" tIns="45720" rIns="91440" bIns="45720" rtlCol="0" anchor="ctr"/>
          <a:lstStyle>
            <a:lvl1pPr algn="l">
              <a:defRPr sz="1200" b="1">
                <a:solidFill>
                  <a:srgbClr val="004567"/>
                </a:solidFill>
              </a:defRPr>
            </a:lvl1pPr>
          </a:lstStyle>
          <a:p>
            <a:endParaRPr lang="da-DK" dirty="0"/>
          </a:p>
        </p:txBody>
      </p:sp>
      <p:sp>
        <p:nvSpPr>
          <p:cNvPr id="6" name="Pladsholder til slidenummer 5">
            <a:extLst>
              <a:ext uri="{FF2B5EF4-FFF2-40B4-BE49-F238E27FC236}">
                <a16:creationId xmlns:a16="http://schemas.microsoft.com/office/drawing/2014/main" id="{37A2BA0F-70C7-3B47-A5E3-B49918BCCF68}"/>
              </a:ext>
            </a:extLst>
          </p:cNvPr>
          <p:cNvSpPr>
            <a:spLocks noGrp="1"/>
          </p:cNvSpPr>
          <p:nvPr>
            <p:ph type="sldNum" sz="quarter" idx="4"/>
          </p:nvPr>
        </p:nvSpPr>
        <p:spPr>
          <a:xfrm>
            <a:off x="-2017642" y="6378160"/>
            <a:ext cx="2743200" cy="365125"/>
          </a:xfrm>
          <a:prstGeom prst="rect">
            <a:avLst/>
          </a:prstGeom>
        </p:spPr>
        <p:txBody>
          <a:bodyPr vert="horz" lIns="91440" tIns="45720" rIns="91440" bIns="45720" rtlCol="0" anchor="ctr"/>
          <a:lstStyle>
            <a:lvl1pPr algn="r">
              <a:defRPr sz="1200">
                <a:solidFill>
                  <a:srgbClr val="004567"/>
                </a:solidFill>
              </a:defRPr>
            </a:lvl1pPr>
          </a:lstStyle>
          <a:p>
            <a:fld id="{92D33380-CB91-2048-96D7-F55975039CEF}" type="slidenum">
              <a:rPr lang="da-DK" smtClean="0"/>
              <a:pPr/>
              <a:t>‹nr.›</a:t>
            </a:fld>
            <a:endParaRPr lang="da-DK" dirty="0"/>
          </a:p>
        </p:txBody>
      </p:sp>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0" r:id="rId4"/>
    <p:sldLayoutId id="2147483662" r:id="rId5"/>
    <p:sldLayoutId id="2147483655" r:id="rId6"/>
    <p:sldLayoutId id="2147483650" r:id="rId7"/>
    <p:sldLayoutId id="2147483664" r:id="rId8"/>
    <p:sldLayoutId id="2147483667" r:id="rId9"/>
    <p:sldLayoutId id="2147483666" r:id="rId10"/>
    <p:sldLayoutId id="2147483668" r:id="rId11"/>
    <p:sldLayoutId id="2147483665" r:id="rId12"/>
    <p:sldLayoutId id="2147483670" r:id="rId13"/>
    <p:sldLayoutId id="2147483671" r:id="rId14"/>
    <p:sldLayoutId id="2147483672" r:id="rId15"/>
    <p:sldLayoutId id="2147483673" r:id="rId16"/>
    <p:sldLayoutId id="2147483675" r:id="rId17"/>
    <p:sldLayoutId id="2147483676" r:id="rId18"/>
    <p:sldLayoutId id="2147483677" r:id="rId19"/>
    <p:sldLayoutId id="2147483678" r:id="rId20"/>
  </p:sldLayoutIdLst>
  <p:hf hdr="0" dt="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60.svg"/><Relationship Id="rId3" Type="http://schemas.openxmlformats.org/officeDocument/2006/relationships/image" Target="../media/image4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4.svg"/><Relationship Id="rId5" Type="http://schemas.openxmlformats.org/officeDocument/2006/relationships/image" Target="../media/image42.png"/><Relationship Id="rId4" Type="http://schemas.openxmlformats.org/officeDocument/2006/relationships/image" Target="../media/image52.sv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40.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svg"/><Relationship Id="rId10" Type="http://schemas.openxmlformats.org/officeDocument/2006/relationships/image" Target="../media/image21.svg"/><Relationship Id="rId4" Type="http://schemas.openxmlformats.org/officeDocument/2006/relationships/image" Target="../media/image13.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3" Type="http://schemas.openxmlformats.org/officeDocument/2006/relationships/image" Target="../media/image242.svg"/><Relationship Id="rId3"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 Id="rId11" Type="http://schemas.openxmlformats.org/officeDocument/2006/relationships/image" Target="../media/image240.svg"/><Relationship Id="rId10" Type="http://schemas.openxmlformats.org/officeDocument/2006/relationships/image" Target="../media/image24.png"/><Relationship Id="rId9" Type="http://schemas.openxmlformats.org/officeDocument/2006/relationships/image" Target="../media/image238.svg"/></Relationships>
</file>

<file path=ppt/slides/_rels/slide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 Id="rId10" Type="http://schemas.openxmlformats.org/officeDocument/2006/relationships/image" Target="../media/image250.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6F457282-047F-404E-9FE0-5D064D00435E}"/>
              </a:ext>
            </a:extLst>
          </p:cNvPr>
          <p:cNvSpPr>
            <a:spLocks noGrp="1"/>
          </p:cNvSpPr>
          <p:nvPr>
            <p:ph type="sldNum" sz="quarter" idx="12"/>
          </p:nvPr>
        </p:nvSpPr>
        <p:spPr/>
        <p:txBody>
          <a:bodyPr/>
          <a:lstStyle/>
          <a:p>
            <a:fld id="{92D33380-CB91-2048-96D7-F55975039CEF}" type="slidenum">
              <a:rPr lang="da-DK" smtClean="0"/>
              <a:t>1</a:t>
            </a:fld>
            <a:endParaRPr lang="da-DK"/>
          </a:p>
        </p:txBody>
      </p:sp>
      <p:sp>
        <p:nvSpPr>
          <p:cNvPr id="6" name="Titel 1">
            <a:extLst>
              <a:ext uri="{FF2B5EF4-FFF2-40B4-BE49-F238E27FC236}">
                <a16:creationId xmlns:a16="http://schemas.microsoft.com/office/drawing/2014/main" id="{8164752A-C314-C342-ABC0-1C2F832113C5}"/>
              </a:ext>
            </a:extLst>
          </p:cNvPr>
          <p:cNvSpPr txBox="1">
            <a:spLocks/>
          </p:cNvSpPr>
          <p:nvPr/>
        </p:nvSpPr>
        <p:spPr>
          <a:xfrm>
            <a:off x="877779" y="2548476"/>
            <a:ext cx="7434469" cy="896919"/>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4800" b="0" kern="1200">
                <a:solidFill>
                  <a:schemeClr val="bg1"/>
                </a:solidFill>
                <a:latin typeface="Georgia" panose="02040502050405020303" pitchFamily="18" charset="0"/>
                <a:ea typeface="+mj-ea"/>
                <a:cs typeface="+mj-cs"/>
              </a:defRPr>
            </a:lvl1pPr>
          </a:lstStyle>
          <a:p>
            <a:r>
              <a:rPr lang="da-DK" dirty="0" smtClean="0">
                <a:solidFill>
                  <a:srgbClr val="FF612C"/>
                </a:solidFill>
              </a:rPr>
              <a:t>Organdonationsdag 2021 (uge 40)</a:t>
            </a:r>
            <a:endParaRPr lang="da-DK" dirty="0">
              <a:solidFill>
                <a:srgbClr val="FF612C"/>
              </a:solidFill>
            </a:endParaRPr>
          </a:p>
        </p:txBody>
      </p:sp>
    </p:spTree>
    <p:extLst>
      <p:ext uri="{BB962C8B-B14F-4D97-AF65-F5344CB8AC3E}">
        <p14:creationId xmlns:p14="http://schemas.microsoft.com/office/powerpoint/2010/main" val="3935564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92935-D98D-B749-962A-034F9236AA0B}"/>
              </a:ext>
            </a:extLst>
          </p:cNvPr>
          <p:cNvSpPr>
            <a:spLocks noGrp="1"/>
          </p:cNvSpPr>
          <p:nvPr>
            <p:ph type="title"/>
          </p:nvPr>
        </p:nvSpPr>
        <p:spPr>
          <a:xfrm>
            <a:off x="838200" y="344577"/>
            <a:ext cx="10512557" cy="1205057"/>
          </a:xfrm>
        </p:spPr>
        <p:txBody>
          <a:bodyPr>
            <a:normAutofit/>
          </a:bodyPr>
          <a:lstStyle/>
          <a:p>
            <a:pPr algn="ctr"/>
            <a:r>
              <a:rPr lang="da-DK" sz="3600" dirty="0"/>
              <a:t>Fra </a:t>
            </a:r>
            <a:r>
              <a:rPr lang="da-DK" sz="3600" dirty="0" smtClean="0"/>
              <a:t>traumecentret til </a:t>
            </a:r>
            <a:r>
              <a:rPr lang="da-DK" sz="3600" dirty="0"/>
              <a:t>intensiv</a:t>
            </a:r>
          </a:p>
        </p:txBody>
      </p:sp>
      <p:sp>
        <p:nvSpPr>
          <p:cNvPr id="7" name="Afrundet rektangel 6"/>
          <p:cNvSpPr/>
          <p:nvPr/>
        </p:nvSpPr>
        <p:spPr>
          <a:xfrm>
            <a:off x="6454213" y="1447453"/>
            <a:ext cx="4896544" cy="648072"/>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Afrundet rektangel 7"/>
          <p:cNvSpPr/>
          <p:nvPr/>
        </p:nvSpPr>
        <p:spPr>
          <a:xfrm>
            <a:off x="899592" y="1447453"/>
            <a:ext cx="4896544" cy="648072"/>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612C"/>
              </a:solidFill>
            </a:endParaRPr>
          </a:p>
        </p:txBody>
      </p:sp>
      <p:sp>
        <p:nvSpPr>
          <p:cNvPr id="9" name="Pladsholder til indhold 2"/>
          <p:cNvSpPr txBox="1">
            <a:spLocks/>
          </p:cNvSpPr>
          <p:nvPr/>
        </p:nvSpPr>
        <p:spPr bwMode="auto">
          <a:xfrm>
            <a:off x="838201" y="3959384"/>
            <a:ext cx="4957935" cy="289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kern="1200">
                <a:solidFill>
                  <a:srgbClr val="5E7D98"/>
                </a:solidFill>
                <a:latin typeface="Arial" charset="0"/>
                <a:ea typeface="+mn-ea"/>
                <a:cs typeface="+mn-cs"/>
              </a:defRPr>
            </a:lvl1pPr>
            <a:lvl2pPr marL="742950" indent="-285750" algn="l" rtl="0" eaLnBrk="0" fontAlgn="base" hangingPunct="0">
              <a:spcBef>
                <a:spcPct val="20000"/>
              </a:spcBef>
              <a:spcAft>
                <a:spcPct val="0"/>
              </a:spcAft>
              <a:buBlip>
                <a:blip r:embed="rId3"/>
              </a:buBlip>
              <a:defRPr sz="2800" kern="1200">
                <a:solidFill>
                  <a:srgbClr val="5B5B5D"/>
                </a:solidFill>
                <a:latin typeface="Arial" charset="0"/>
                <a:ea typeface="+mn-ea"/>
                <a:cs typeface="+mn-cs"/>
              </a:defRPr>
            </a:lvl2pPr>
            <a:lvl3pPr marL="1143000" indent="-228600" algn="l" rtl="0" eaLnBrk="0" fontAlgn="base" hangingPunct="0">
              <a:spcBef>
                <a:spcPct val="20000"/>
              </a:spcBef>
              <a:spcAft>
                <a:spcPct val="0"/>
              </a:spcAft>
              <a:buClr>
                <a:srgbClr val="004567"/>
              </a:buClr>
              <a:buBlip>
                <a:blip r:embed="rId4"/>
              </a:buBlip>
              <a:defRPr sz="2400" kern="1200">
                <a:solidFill>
                  <a:srgbClr val="5B5B5D"/>
                </a:solidFill>
                <a:latin typeface="Arial" charset="0"/>
                <a:ea typeface="+mn-ea"/>
                <a:cs typeface="+mn-cs"/>
              </a:defRPr>
            </a:lvl3pPr>
            <a:lvl4pPr marL="1600200" indent="-228600" algn="l" rtl="0" eaLnBrk="0" fontAlgn="base" hangingPunct="0">
              <a:spcBef>
                <a:spcPct val="20000"/>
              </a:spcBef>
              <a:spcAft>
                <a:spcPct val="0"/>
              </a:spcAft>
              <a:buClr>
                <a:srgbClr val="5E7D98"/>
              </a:buClr>
              <a:buBlip>
                <a:blip r:embed="rId5"/>
              </a:buBlip>
              <a:defRPr sz="2000" kern="1200">
                <a:solidFill>
                  <a:srgbClr val="5B5B5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5B5B5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da-DK" sz="2200" dirty="0" smtClean="0">
                <a:solidFill>
                  <a:srgbClr val="004567"/>
                </a:solidFill>
              </a:rPr>
              <a:t>Tilkalder relevante behandlingsansvarlige specialer</a:t>
            </a:r>
          </a:p>
          <a:p>
            <a:pPr>
              <a:buFont typeface="Arial" panose="020B0604020202020204" pitchFamily="34" charset="0"/>
              <a:buChar char="•"/>
            </a:pPr>
            <a:r>
              <a:rPr lang="da-DK" sz="2200" dirty="0" smtClean="0">
                <a:solidFill>
                  <a:srgbClr val="004567"/>
                </a:solidFill>
              </a:rPr>
              <a:t>Scanner patienten </a:t>
            </a:r>
          </a:p>
          <a:p>
            <a:pPr>
              <a:buFont typeface="Arial" panose="020B0604020202020204" pitchFamily="34" charset="0"/>
              <a:buChar char="•"/>
            </a:pPr>
            <a:r>
              <a:rPr lang="da-DK" sz="2200" b="1" dirty="0" smtClean="0">
                <a:solidFill>
                  <a:srgbClr val="004567"/>
                </a:solidFill>
              </a:rPr>
              <a:t>Overflytter patienten </a:t>
            </a:r>
            <a:r>
              <a:rPr lang="da-DK" sz="2200" dirty="0" smtClean="0">
                <a:solidFill>
                  <a:srgbClr val="004567"/>
                </a:solidFill>
              </a:rPr>
              <a:t>til intensiv med henblik </a:t>
            </a:r>
            <a:br>
              <a:rPr lang="da-DK" sz="2200" dirty="0" smtClean="0">
                <a:solidFill>
                  <a:srgbClr val="004567"/>
                </a:solidFill>
              </a:rPr>
            </a:br>
            <a:r>
              <a:rPr lang="da-DK" sz="2200" dirty="0" smtClean="0">
                <a:solidFill>
                  <a:srgbClr val="004567"/>
                </a:solidFill>
              </a:rPr>
              <a:t>på vurdering af behandlingsniveau og evt. organdonation. </a:t>
            </a:r>
          </a:p>
          <a:p>
            <a:pPr>
              <a:buFont typeface="Arial" panose="020B0604020202020204" pitchFamily="34" charset="0"/>
              <a:buChar char="•"/>
            </a:pPr>
            <a:endParaRPr lang="da-DK" sz="1700" dirty="0" smtClean="0">
              <a:solidFill>
                <a:srgbClr val="004567"/>
              </a:solidFill>
            </a:endParaRPr>
          </a:p>
        </p:txBody>
      </p:sp>
      <p:sp>
        <p:nvSpPr>
          <p:cNvPr id="10" name="Pladsholder til indhold 2"/>
          <p:cNvSpPr txBox="1">
            <a:spLocks/>
          </p:cNvSpPr>
          <p:nvPr/>
        </p:nvSpPr>
        <p:spPr bwMode="auto">
          <a:xfrm>
            <a:off x="6623381" y="3959384"/>
            <a:ext cx="5568619" cy="27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kern="1200">
                <a:solidFill>
                  <a:srgbClr val="5E7D98"/>
                </a:solidFill>
                <a:latin typeface="Arial" charset="0"/>
                <a:ea typeface="+mn-ea"/>
                <a:cs typeface="+mn-cs"/>
              </a:defRPr>
            </a:lvl1pPr>
            <a:lvl2pPr marL="742950" indent="-285750" algn="l" rtl="0" eaLnBrk="0" fontAlgn="base" hangingPunct="0">
              <a:spcBef>
                <a:spcPct val="20000"/>
              </a:spcBef>
              <a:spcAft>
                <a:spcPct val="0"/>
              </a:spcAft>
              <a:buBlip>
                <a:blip r:embed="rId3"/>
              </a:buBlip>
              <a:defRPr sz="2800" kern="1200">
                <a:solidFill>
                  <a:srgbClr val="5B5B5D"/>
                </a:solidFill>
                <a:latin typeface="Arial" charset="0"/>
                <a:ea typeface="+mn-ea"/>
                <a:cs typeface="+mn-cs"/>
              </a:defRPr>
            </a:lvl2pPr>
            <a:lvl3pPr marL="1143000" indent="-228600" algn="l" rtl="0" eaLnBrk="0" fontAlgn="base" hangingPunct="0">
              <a:spcBef>
                <a:spcPct val="20000"/>
              </a:spcBef>
              <a:spcAft>
                <a:spcPct val="0"/>
              </a:spcAft>
              <a:buClr>
                <a:srgbClr val="004567"/>
              </a:buClr>
              <a:buBlip>
                <a:blip r:embed="rId4"/>
              </a:buBlip>
              <a:defRPr sz="2400" kern="1200">
                <a:solidFill>
                  <a:srgbClr val="5B5B5D"/>
                </a:solidFill>
                <a:latin typeface="Arial" charset="0"/>
                <a:ea typeface="+mn-ea"/>
                <a:cs typeface="+mn-cs"/>
              </a:defRPr>
            </a:lvl3pPr>
            <a:lvl4pPr marL="1600200" indent="-228600" algn="l" rtl="0" eaLnBrk="0" fontAlgn="base" hangingPunct="0">
              <a:spcBef>
                <a:spcPct val="20000"/>
              </a:spcBef>
              <a:spcAft>
                <a:spcPct val="0"/>
              </a:spcAft>
              <a:buClr>
                <a:srgbClr val="5E7D98"/>
              </a:buClr>
              <a:buBlip>
                <a:blip r:embed="rId5"/>
              </a:buBlip>
              <a:defRPr sz="2000" kern="1200">
                <a:solidFill>
                  <a:srgbClr val="5B5B5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5B5B5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da-DK" sz="2200" dirty="0" smtClean="0">
                <a:solidFill>
                  <a:srgbClr val="004567"/>
                </a:solidFill>
              </a:rPr>
              <a:t>Modtager patienten og </a:t>
            </a:r>
            <a:r>
              <a:rPr lang="da-DK" sz="2200" b="1" dirty="0" smtClean="0">
                <a:solidFill>
                  <a:srgbClr val="004567"/>
                </a:solidFill>
              </a:rPr>
              <a:t>vurderer </a:t>
            </a:r>
            <a:br>
              <a:rPr lang="da-DK" sz="2200" b="1" dirty="0" smtClean="0">
                <a:solidFill>
                  <a:srgbClr val="004567"/>
                </a:solidFill>
              </a:rPr>
            </a:br>
            <a:r>
              <a:rPr lang="da-DK" sz="2200" b="1" dirty="0" smtClean="0">
                <a:solidFill>
                  <a:srgbClr val="004567"/>
                </a:solidFill>
              </a:rPr>
              <a:t>om videre behandling er udsigtsløs</a:t>
            </a:r>
            <a:r>
              <a:rPr lang="da-DK" sz="2200" dirty="0" smtClean="0">
                <a:solidFill>
                  <a:srgbClr val="004567"/>
                </a:solidFill>
              </a:rPr>
              <a:t>,</a:t>
            </a:r>
          </a:p>
          <a:p>
            <a:pPr>
              <a:buFont typeface="Arial" panose="020B0604020202020204" pitchFamily="34" charset="0"/>
              <a:buChar char="•"/>
            </a:pPr>
            <a:r>
              <a:rPr lang="da-DK" sz="2200" dirty="0" smtClean="0">
                <a:solidFill>
                  <a:srgbClr val="004567"/>
                </a:solidFill>
              </a:rPr>
              <a:t>Er videre behandling udsigtsløs: </a:t>
            </a:r>
          </a:p>
          <a:p>
            <a:pPr lvl="1">
              <a:buFont typeface="Arial" panose="020B0604020202020204" pitchFamily="34" charset="0"/>
              <a:buChar char="•"/>
            </a:pPr>
            <a:r>
              <a:rPr lang="da-DK" sz="2200" dirty="0" smtClean="0">
                <a:solidFill>
                  <a:srgbClr val="004567"/>
                </a:solidFill>
              </a:rPr>
              <a:t>Følger National Guideline for Organdonation, </a:t>
            </a:r>
          </a:p>
          <a:p>
            <a:pPr lvl="1">
              <a:buFont typeface="Arial" panose="020B0604020202020204" pitchFamily="34" charset="0"/>
              <a:buChar char="•"/>
            </a:pPr>
            <a:r>
              <a:rPr lang="da-DK" sz="2200" b="1" dirty="0" smtClean="0">
                <a:solidFill>
                  <a:srgbClr val="004567"/>
                </a:solidFill>
              </a:rPr>
              <a:t>Tager samtalen med de pårørende om risikoen for </a:t>
            </a:r>
            <a:br>
              <a:rPr lang="da-DK" sz="2200" b="1" dirty="0" smtClean="0">
                <a:solidFill>
                  <a:srgbClr val="004567"/>
                </a:solidFill>
              </a:rPr>
            </a:br>
            <a:r>
              <a:rPr lang="da-DK" sz="2200" b="1" dirty="0" smtClean="0">
                <a:solidFill>
                  <a:srgbClr val="004567"/>
                </a:solidFill>
              </a:rPr>
              <a:t>hjernedød og evt. organdonation</a:t>
            </a:r>
            <a:r>
              <a:rPr lang="da-DK" sz="2200" b="1" dirty="0">
                <a:solidFill>
                  <a:srgbClr val="004567"/>
                </a:solidFill>
              </a:rPr>
              <a:t>.</a:t>
            </a:r>
            <a:endParaRPr lang="da-DK" sz="2200" b="1" dirty="0" smtClean="0">
              <a:solidFill>
                <a:srgbClr val="004567"/>
              </a:solidFill>
            </a:endParaRPr>
          </a:p>
        </p:txBody>
      </p:sp>
      <p:sp>
        <p:nvSpPr>
          <p:cNvPr id="11" name="Rektangel 10"/>
          <p:cNvSpPr/>
          <p:nvPr/>
        </p:nvSpPr>
        <p:spPr>
          <a:xfrm>
            <a:off x="814239" y="1588527"/>
            <a:ext cx="4896544" cy="400110"/>
          </a:xfrm>
          <a:prstGeom prst="rect">
            <a:avLst/>
          </a:prstGeom>
        </p:spPr>
        <p:txBody>
          <a:bodyPr wrap="square">
            <a:spAutoFit/>
          </a:bodyPr>
          <a:lstStyle/>
          <a:p>
            <a:pPr algn="ctr" eaLnBrk="0" fontAlgn="base" hangingPunct="0">
              <a:spcBef>
                <a:spcPct val="20000"/>
              </a:spcBef>
              <a:spcAft>
                <a:spcPct val="0"/>
              </a:spcAft>
            </a:pPr>
            <a:r>
              <a:rPr lang="da-DK" sz="2000" b="1" dirty="0" smtClean="0">
                <a:solidFill>
                  <a:schemeClr val="bg1"/>
                </a:solidFill>
                <a:latin typeface="Arial" charset="0"/>
              </a:rPr>
              <a:t>Akutmodtagelse</a:t>
            </a:r>
            <a:endParaRPr lang="da-DK" sz="2000" dirty="0">
              <a:solidFill>
                <a:schemeClr val="bg1"/>
              </a:solidFill>
              <a:latin typeface="Arial" charset="0"/>
            </a:endParaRPr>
          </a:p>
        </p:txBody>
      </p:sp>
      <p:sp>
        <p:nvSpPr>
          <p:cNvPr id="12" name="Rektangel 11"/>
          <p:cNvSpPr/>
          <p:nvPr/>
        </p:nvSpPr>
        <p:spPr>
          <a:xfrm>
            <a:off x="6454213" y="1571434"/>
            <a:ext cx="4896544" cy="400110"/>
          </a:xfrm>
          <a:prstGeom prst="rect">
            <a:avLst/>
          </a:prstGeom>
        </p:spPr>
        <p:txBody>
          <a:bodyPr wrap="square">
            <a:spAutoFit/>
          </a:bodyPr>
          <a:lstStyle/>
          <a:p>
            <a:pPr algn="ctr" eaLnBrk="0" fontAlgn="base" hangingPunct="0">
              <a:spcBef>
                <a:spcPct val="20000"/>
              </a:spcBef>
              <a:spcAft>
                <a:spcPct val="0"/>
              </a:spcAft>
            </a:pPr>
            <a:r>
              <a:rPr lang="da-DK" sz="2000" b="1" dirty="0" smtClean="0">
                <a:solidFill>
                  <a:schemeClr val="bg1"/>
                </a:solidFill>
                <a:latin typeface="Arial" charset="0"/>
              </a:rPr>
              <a:t>Intensiv</a:t>
            </a:r>
            <a:endParaRPr lang="da-DK" sz="2000" dirty="0">
              <a:solidFill>
                <a:schemeClr val="bg1"/>
              </a:solidFill>
              <a:latin typeface="Arial" charset="0"/>
            </a:endParaRPr>
          </a:p>
        </p:txBody>
      </p:sp>
      <p:pic>
        <p:nvPicPr>
          <p:cNvPr id="13" name="Billed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992" y="2221677"/>
            <a:ext cx="1356196" cy="1356196"/>
          </a:xfrm>
          <a:prstGeom prst="rect">
            <a:avLst/>
          </a:prstGeom>
        </p:spPr>
      </p:pic>
      <p:pic>
        <p:nvPicPr>
          <p:cNvPr id="14" name="Billed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65296" y="2242948"/>
            <a:ext cx="1274378" cy="1356196"/>
          </a:xfrm>
          <a:prstGeom prst="rect">
            <a:avLst/>
          </a:prstGeom>
        </p:spPr>
      </p:pic>
      <p:pic>
        <p:nvPicPr>
          <p:cNvPr id="15" name="Billed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5788" y="2277614"/>
            <a:ext cx="1625833" cy="1625833"/>
          </a:xfrm>
          <a:prstGeom prst="rect">
            <a:avLst/>
          </a:prstGeom>
        </p:spPr>
      </p:pic>
      <p:pic>
        <p:nvPicPr>
          <p:cNvPr id="16" name="Billed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6887" y="2563219"/>
            <a:ext cx="635182" cy="635182"/>
          </a:xfrm>
          <a:prstGeom prst="rect">
            <a:avLst/>
          </a:prstGeom>
        </p:spPr>
      </p:pic>
    </p:spTree>
    <p:extLst>
      <p:ext uri="{BB962C8B-B14F-4D97-AF65-F5344CB8AC3E}">
        <p14:creationId xmlns:p14="http://schemas.microsoft.com/office/powerpoint/2010/main" val="243958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0.00053 4.07407E-6 L 0.40139 4.07407E-6 " pathEditMode="relative" rAng="0" ptsTypes="AA">
                                      <p:cBhvr>
                                        <p:cTn id="18" dur="2000" fill="hold"/>
                                        <p:tgtEl>
                                          <p:spTgt spid="15"/>
                                        </p:tgtEl>
                                        <p:attrNameLst>
                                          <p:attrName>ppt_x</p:attrName>
                                          <p:attrName>ppt_y</p:attrName>
                                        </p:attrNameLst>
                                      </p:cBhvr>
                                      <p:rCtr x="20035" y="0"/>
                                    </p:animMotion>
                                  </p:childTnLst>
                                </p:cTn>
                              </p:par>
                              <p:par>
                                <p:cTn id="19" presetID="42" presetClass="path" presetSubtype="0" accel="50000" decel="50000" fill="hold" nodeType="withEffect">
                                  <p:stCondLst>
                                    <p:cond delay="0"/>
                                  </p:stCondLst>
                                  <p:childTnLst>
                                    <p:animMotion origin="layout" path="M -3.35329E-6 -2.12766E-6 L 0.40862 -2.12766E-6 " pathEditMode="relative" rAng="0" ptsTypes="AA">
                                      <p:cBhvr>
                                        <p:cTn id="20" dur="2000" fill="hold"/>
                                        <p:tgtEl>
                                          <p:spTgt spid="16"/>
                                        </p:tgtEl>
                                        <p:attrNameLst>
                                          <p:attrName>ppt_x</p:attrName>
                                          <p:attrName>ppt_y</p:attrName>
                                        </p:attrNameLst>
                                      </p:cBhvr>
                                      <p:rCtr x="20424" y="0"/>
                                    </p:animMotion>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62C0DE57-E23F-44B4-88FC-35F66F9A7B9B}"/>
              </a:ext>
            </a:extLst>
          </p:cNvPr>
          <p:cNvSpPr txBox="1">
            <a:spLocks/>
          </p:cNvSpPr>
          <p:nvPr/>
        </p:nvSpPr>
        <p:spPr>
          <a:xfrm>
            <a:off x="10040239" y="4183424"/>
            <a:ext cx="459480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2">
              <a:lnSpc>
                <a:spcPct val="80000"/>
              </a:lnSpc>
            </a:pPr>
            <a:endParaRPr lang="da-DK" dirty="0"/>
          </a:p>
        </p:txBody>
      </p:sp>
      <p:grpSp>
        <p:nvGrpSpPr>
          <p:cNvPr id="8" name="Gruppe 7">
            <a:extLst>
              <a:ext uri="{FF2B5EF4-FFF2-40B4-BE49-F238E27FC236}">
                <a16:creationId xmlns:a16="http://schemas.microsoft.com/office/drawing/2014/main" id="{1736D1D3-CC97-48AC-AD41-D5721359D372}"/>
              </a:ext>
            </a:extLst>
          </p:cNvPr>
          <p:cNvGrpSpPr/>
          <p:nvPr/>
        </p:nvGrpSpPr>
        <p:grpSpPr>
          <a:xfrm>
            <a:off x="7779555" y="2024295"/>
            <a:ext cx="3710165" cy="4319503"/>
            <a:chOff x="7759387" y="1874304"/>
            <a:chExt cx="3710165" cy="4319503"/>
          </a:xfrm>
        </p:grpSpPr>
        <p:sp>
          <p:nvSpPr>
            <p:cNvPr id="35" name="Tekstfelt 34">
              <a:extLst>
                <a:ext uri="{FF2B5EF4-FFF2-40B4-BE49-F238E27FC236}">
                  <a16:creationId xmlns:a16="http://schemas.microsoft.com/office/drawing/2014/main" id="{984DFEBC-B262-4A2F-92F8-4648E3EF8097}"/>
                </a:ext>
              </a:extLst>
            </p:cNvPr>
            <p:cNvSpPr txBox="1"/>
            <p:nvPr/>
          </p:nvSpPr>
          <p:spPr>
            <a:xfrm>
              <a:off x="7759387" y="3910105"/>
              <a:ext cx="3710165" cy="2283702"/>
            </a:xfrm>
            <a:prstGeom prst="rect">
              <a:avLst/>
            </a:prstGeom>
            <a:noFill/>
          </p:spPr>
          <p:txBody>
            <a:bodyPr wrap="square">
              <a:spAutoFit/>
            </a:bodyPr>
            <a:lstStyle/>
            <a:p>
              <a:pPr marL="57150" indent="0">
                <a:lnSpc>
                  <a:spcPct val="100000"/>
                </a:lnSpc>
              </a:pPr>
              <a:endParaRPr lang="da-DK" sz="2000" dirty="0">
                <a:solidFill>
                  <a:schemeClr val="bg1"/>
                </a:solidFill>
                <a:latin typeface="Arial" panose="020B0604020202020204" pitchFamily="34" charset="0"/>
                <a:cs typeface="Arial" panose="020B0604020202020204" pitchFamily="34" charset="0"/>
              </a:endParaRPr>
            </a:p>
            <a:p>
              <a:pPr marL="457200" lvl="1" indent="0">
                <a:lnSpc>
                  <a:spcPct val="100000"/>
                </a:lnSpc>
                <a:buNone/>
              </a:pPr>
              <a:r>
                <a:rPr lang="da-DK" sz="2200" dirty="0">
                  <a:solidFill>
                    <a:srgbClr val="004567"/>
                  </a:solidFill>
                  <a:latin typeface="Arial" panose="020B0604020202020204" pitchFamily="34" charset="0"/>
                  <a:cs typeface="Arial" panose="020B0604020202020204" pitchFamily="34" charset="0"/>
                </a:rPr>
                <a:t>Ønsker de pårørende </a:t>
              </a:r>
            </a:p>
            <a:p>
              <a:pPr marL="457200" lvl="1" indent="0">
                <a:lnSpc>
                  <a:spcPct val="100000"/>
                </a:lnSpc>
                <a:buNone/>
              </a:pPr>
              <a:r>
                <a:rPr lang="da-DK" sz="2200" dirty="0">
                  <a:solidFill>
                    <a:srgbClr val="004567"/>
                  </a:solidFill>
                  <a:latin typeface="Arial" panose="020B0604020202020204" pitchFamily="34" charset="0"/>
                  <a:cs typeface="Arial" panose="020B0604020202020204" pitchFamily="34" charset="0"/>
                </a:rPr>
                <a:t>at patienten skal være donor?</a:t>
              </a:r>
            </a:p>
            <a:p>
              <a:pPr marL="914400" lvl="2" indent="0">
                <a:lnSpc>
                  <a:spcPct val="80000"/>
                </a:lnSpc>
                <a:buNone/>
              </a:pPr>
              <a:endParaRPr lang="da-DK" sz="2800" dirty="0">
                <a:solidFill>
                  <a:schemeClr val="bg1"/>
                </a:solidFill>
              </a:endParaRPr>
            </a:p>
            <a:p>
              <a:pPr marL="914400" lvl="2" indent="0">
                <a:lnSpc>
                  <a:spcPct val="80000"/>
                </a:lnSpc>
                <a:buNone/>
              </a:pPr>
              <a:endParaRPr lang="da-DK" sz="2000" dirty="0">
                <a:solidFill>
                  <a:schemeClr val="bg1"/>
                </a:solidFill>
              </a:endParaRP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grpSp>
          <p:nvGrpSpPr>
            <p:cNvPr id="4" name="Gruppe 3">
              <a:extLst>
                <a:ext uri="{FF2B5EF4-FFF2-40B4-BE49-F238E27FC236}">
                  <a16:creationId xmlns:a16="http://schemas.microsoft.com/office/drawing/2014/main" id="{5A64260C-9CF8-487A-BCFF-228047845F6F}"/>
                </a:ext>
              </a:extLst>
            </p:cNvPr>
            <p:cNvGrpSpPr/>
            <p:nvPr/>
          </p:nvGrpSpPr>
          <p:grpSpPr>
            <a:xfrm>
              <a:off x="8575251" y="1874304"/>
              <a:ext cx="1949824" cy="1949824"/>
              <a:chOff x="8575251" y="1874304"/>
              <a:chExt cx="1949824" cy="1949824"/>
            </a:xfrm>
          </p:grpSpPr>
          <p:sp>
            <p:nvSpPr>
              <p:cNvPr id="21" name="Ellipse 20">
                <a:extLst>
                  <a:ext uri="{FF2B5EF4-FFF2-40B4-BE49-F238E27FC236}">
                    <a16:creationId xmlns:a16="http://schemas.microsoft.com/office/drawing/2014/main" id="{6D46950A-FE4B-412D-86D8-A82EBF308B43}"/>
                  </a:ext>
                </a:extLst>
              </p:cNvPr>
              <p:cNvSpPr/>
              <p:nvPr/>
            </p:nvSpPr>
            <p:spPr>
              <a:xfrm>
                <a:off x="8575251" y="1874304"/>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09DE1D1C-2B13-4A49-812A-7F3C82D806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81538" y="2404440"/>
                <a:ext cx="737250" cy="830376"/>
              </a:xfrm>
              <a:prstGeom prst="rect">
                <a:avLst/>
              </a:prstGeom>
            </p:spPr>
          </p:pic>
        </p:grpSp>
      </p:grpSp>
      <p:grpSp>
        <p:nvGrpSpPr>
          <p:cNvPr id="6" name="Gruppe 5">
            <a:extLst>
              <a:ext uri="{FF2B5EF4-FFF2-40B4-BE49-F238E27FC236}">
                <a16:creationId xmlns:a16="http://schemas.microsoft.com/office/drawing/2014/main" id="{15AFFDB5-CBA8-496F-8F53-19393FDE4776}"/>
              </a:ext>
            </a:extLst>
          </p:cNvPr>
          <p:cNvGrpSpPr/>
          <p:nvPr/>
        </p:nvGrpSpPr>
        <p:grpSpPr>
          <a:xfrm>
            <a:off x="970302" y="2024295"/>
            <a:ext cx="3517919" cy="3107404"/>
            <a:chOff x="948836" y="1867881"/>
            <a:chExt cx="3517919" cy="3107403"/>
          </a:xfrm>
        </p:grpSpPr>
        <p:sp>
          <p:nvSpPr>
            <p:cNvPr id="26" name="Tekstfelt 25">
              <a:extLst>
                <a:ext uri="{FF2B5EF4-FFF2-40B4-BE49-F238E27FC236}">
                  <a16:creationId xmlns:a16="http://schemas.microsoft.com/office/drawing/2014/main" id="{34D516A0-6907-4E1F-8EDB-3F464C7C0C34}"/>
                </a:ext>
              </a:extLst>
            </p:cNvPr>
            <p:cNvSpPr txBox="1"/>
            <p:nvPr/>
          </p:nvSpPr>
          <p:spPr>
            <a:xfrm>
              <a:off x="948836" y="3836511"/>
              <a:ext cx="3517919" cy="1138773"/>
            </a:xfrm>
            <a:prstGeom prst="rect">
              <a:avLst/>
            </a:prstGeom>
            <a:noFill/>
          </p:spPr>
          <p:txBody>
            <a:bodyPr wrap="square">
              <a:spAutoFit/>
            </a:bodyPr>
            <a:lstStyle/>
            <a:p>
              <a:pPr marL="57150" indent="0">
                <a:lnSpc>
                  <a:spcPct val="100000"/>
                </a:lnSpc>
              </a:pPr>
              <a:endParaRPr lang="da-DK" sz="2400" dirty="0">
                <a:solidFill>
                  <a:srgbClr val="004567"/>
                </a:solidFill>
                <a:latin typeface="Arial" panose="020B0604020202020204" pitchFamily="34" charset="0"/>
                <a:cs typeface="Arial" panose="020B0604020202020204" pitchFamily="34" charset="0"/>
              </a:endParaRPr>
            </a:p>
            <a:p>
              <a:pPr lvl="1">
                <a:lnSpc>
                  <a:spcPct val="100000"/>
                </a:lnSpc>
              </a:pPr>
              <a:r>
                <a:rPr lang="da-DK" sz="2200" dirty="0">
                  <a:solidFill>
                    <a:srgbClr val="004567"/>
                  </a:solidFill>
                  <a:latin typeface="Arial" panose="020B0604020202020204" pitchFamily="34" charset="0"/>
                  <a:cs typeface="Arial" panose="020B0604020202020204" pitchFamily="34" charset="0"/>
                </a:rPr>
                <a:t>Er organerne egnet </a:t>
              </a:r>
            </a:p>
            <a:p>
              <a:pPr lvl="1">
                <a:lnSpc>
                  <a:spcPct val="100000"/>
                </a:lnSpc>
              </a:pPr>
              <a:r>
                <a:rPr lang="da-DK" sz="2200" dirty="0">
                  <a:solidFill>
                    <a:srgbClr val="004567"/>
                  </a:solidFill>
                  <a:latin typeface="Arial" panose="020B0604020202020204" pitchFamily="34" charset="0"/>
                  <a:cs typeface="Arial" panose="020B0604020202020204" pitchFamily="34" charset="0"/>
                </a:rPr>
                <a:t>til transplantation?</a:t>
              </a:r>
            </a:p>
          </p:txBody>
        </p:sp>
        <p:grpSp>
          <p:nvGrpSpPr>
            <p:cNvPr id="2" name="Gruppe 1">
              <a:extLst>
                <a:ext uri="{FF2B5EF4-FFF2-40B4-BE49-F238E27FC236}">
                  <a16:creationId xmlns:a16="http://schemas.microsoft.com/office/drawing/2014/main" id="{73D08E26-4CFC-4C0B-889C-F851CE8FB7F3}"/>
                </a:ext>
              </a:extLst>
            </p:cNvPr>
            <p:cNvGrpSpPr/>
            <p:nvPr/>
          </p:nvGrpSpPr>
          <p:grpSpPr>
            <a:xfrm>
              <a:off x="1610269" y="1867881"/>
              <a:ext cx="1949824" cy="1949824"/>
              <a:chOff x="1610269" y="1867881"/>
              <a:chExt cx="1949824" cy="1949824"/>
            </a:xfrm>
          </p:grpSpPr>
          <p:sp>
            <p:nvSpPr>
              <p:cNvPr id="22" name="Ellipse 21">
                <a:extLst>
                  <a:ext uri="{FF2B5EF4-FFF2-40B4-BE49-F238E27FC236}">
                    <a16:creationId xmlns:a16="http://schemas.microsoft.com/office/drawing/2014/main" id="{5897911F-B1E3-469E-A030-05418CA54B5B}"/>
                  </a:ext>
                </a:extLst>
              </p:cNvPr>
              <p:cNvSpPr/>
              <p:nvPr/>
            </p:nvSpPr>
            <p:spPr>
              <a:xfrm>
                <a:off x="1610269"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Grafik 22">
                <a:extLst>
                  <a:ext uri="{FF2B5EF4-FFF2-40B4-BE49-F238E27FC236}">
                    <a16:creationId xmlns:a16="http://schemas.microsoft.com/office/drawing/2014/main" id="{0BFBFC7B-ECD7-4678-92C4-24C8FCBB457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86947" y="2586411"/>
                <a:ext cx="1614423" cy="594266"/>
              </a:xfrm>
              <a:prstGeom prst="rect">
                <a:avLst/>
              </a:prstGeom>
            </p:spPr>
          </p:pic>
        </p:grpSp>
      </p:grpSp>
      <p:sp>
        <p:nvSpPr>
          <p:cNvPr id="24" name="Titel 1">
            <a:extLst>
              <a:ext uri="{FF2B5EF4-FFF2-40B4-BE49-F238E27FC236}">
                <a16:creationId xmlns:a16="http://schemas.microsoft.com/office/drawing/2014/main" id="{EA81E837-13CF-447D-AD7F-D5FED459921F}"/>
              </a:ext>
            </a:extLst>
          </p:cNvPr>
          <p:cNvSpPr txBox="1">
            <a:spLocks/>
          </p:cNvSpPr>
          <p:nvPr/>
        </p:nvSpPr>
        <p:spPr>
          <a:xfrm>
            <a:off x="835553" y="166869"/>
            <a:ext cx="1025578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pPr algn="ctr"/>
            <a:r>
              <a:rPr lang="da-DK" sz="3600" b="1" dirty="0" smtClean="0"/>
              <a:t>Donordetektion foregår således når patienten er på intensiv</a:t>
            </a:r>
            <a:endParaRPr lang="da-DK" sz="3600" b="1" dirty="0">
              <a:solidFill>
                <a:srgbClr val="004567"/>
              </a:solidFill>
            </a:endParaRPr>
          </a:p>
        </p:txBody>
      </p:sp>
      <p:grpSp>
        <p:nvGrpSpPr>
          <p:cNvPr id="16" name="Gruppe 15">
            <a:extLst>
              <a:ext uri="{FF2B5EF4-FFF2-40B4-BE49-F238E27FC236}">
                <a16:creationId xmlns:a16="http://schemas.microsoft.com/office/drawing/2014/main" id="{703A89C2-C874-4301-A442-F0E847D0A53B}"/>
              </a:ext>
            </a:extLst>
          </p:cNvPr>
          <p:cNvGrpSpPr/>
          <p:nvPr/>
        </p:nvGrpSpPr>
        <p:grpSpPr>
          <a:xfrm>
            <a:off x="4598186" y="1981793"/>
            <a:ext cx="3071404" cy="3432520"/>
            <a:chOff x="4609584" y="1981793"/>
            <a:chExt cx="3071404" cy="3432520"/>
          </a:xfrm>
        </p:grpSpPr>
        <p:grpSp>
          <p:nvGrpSpPr>
            <p:cNvPr id="7" name="Gruppe 6">
              <a:extLst>
                <a:ext uri="{FF2B5EF4-FFF2-40B4-BE49-F238E27FC236}">
                  <a16:creationId xmlns:a16="http://schemas.microsoft.com/office/drawing/2014/main" id="{57982BFC-B2C4-41CC-B520-FB3EBAC36000}"/>
                </a:ext>
              </a:extLst>
            </p:cNvPr>
            <p:cNvGrpSpPr/>
            <p:nvPr/>
          </p:nvGrpSpPr>
          <p:grpSpPr>
            <a:xfrm>
              <a:off x="4609584" y="1981793"/>
              <a:ext cx="3071404" cy="3432520"/>
              <a:chOff x="4522570" y="1867881"/>
              <a:chExt cx="3071404" cy="3432520"/>
            </a:xfrm>
          </p:grpSpPr>
          <p:sp>
            <p:nvSpPr>
              <p:cNvPr id="32" name="Tekstfelt 31">
                <a:extLst>
                  <a:ext uri="{FF2B5EF4-FFF2-40B4-BE49-F238E27FC236}">
                    <a16:creationId xmlns:a16="http://schemas.microsoft.com/office/drawing/2014/main" id="{37CB93BB-6CB1-4657-A7E9-5584761D4D71}"/>
                  </a:ext>
                </a:extLst>
              </p:cNvPr>
              <p:cNvSpPr txBox="1"/>
              <p:nvPr/>
            </p:nvSpPr>
            <p:spPr>
              <a:xfrm>
                <a:off x="4522570" y="3946184"/>
                <a:ext cx="3071404" cy="1354217"/>
              </a:xfrm>
              <a:prstGeom prst="rect">
                <a:avLst/>
              </a:prstGeom>
              <a:noFill/>
            </p:spPr>
            <p:txBody>
              <a:bodyPr wrap="square">
                <a:spAutoFit/>
              </a:bodyPr>
              <a:lstStyle/>
              <a:p>
                <a:pPr marL="57150" indent="0">
                  <a:lnSpc>
                    <a:spcPct val="100000"/>
                  </a:lnSpc>
                </a:pPr>
                <a:endParaRPr lang="da-DK" sz="2000" dirty="0">
                  <a:solidFill>
                    <a:srgbClr val="004567"/>
                  </a:solidFill>
                  <a:latin typeface="Arial" panose="020B0604020202020204" pitchFamily="34" charset="0"/>
                  <a:cs typeface="Arial" panose="020B0604020202020204" pitchFamily="34" charset="0"/>
                </a:endParaRPr>
              </a:p>
              <a:p>
                <a:pPr lvl="1"/>
                <a:r>
                  <a:rPr lang="da-DK" sz="2200" dirty="0">
                    <a:solidFill>
                      <a:srgbClr val="004567"/>
                    </a:solidFill>
                    <a:latin typeface="Arial" panose="020B0604020202020204" pitchFamily="34" charset="0"/>
                    <a:cs typeface="Arial" panose="020B0604020202020204" pitchFamily="34" charset="0"/>
                  </a:rPr>
                  <a:t>Ønsker patienten </a:t>
                </a:r>
              </a:p>
              <a:p>
                <a:pPr lvl="1"/>
                <a:r>
                  <a:rPr lang="da-DK" sz="2200" dirty="0">
                    <a:solidFill>
                      <a:srgbClr val="004567"/>
                    </a:solidFill>
                    <a:latin typeface="Arial" panose="020B0604020202020204" pitchFamily="34" charset="0"/>
                    <a:cs typeface="Arial" panose="020B0604020202020204" pitchFamily="34" charset="0"/>
                  </a:rPr>
                  <a:t>at være donor?</a:t>
                </a: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7D97725A-F7A6-4D29-AA5B-DA1094634E7B}"/>
                  </a:ext>
                </a:extLst>
              </p:cNvPr>
              <p:cNvSpPr/>
              <p:nvPr/>
            </p:nvSpPr>
            <p:spPr>
              <a:xfrm>
                <a:off x="5020047"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6FFAAC57-9945-4A14-84A9-25C6B712BE91}"/>
                </a:ext>
              </a:extLst>
            </p:cNvPr>
            <p:cNvGrpSpPr/>
            <p:nvPr/>
          </p:nvGrpSpPr>
          <p:grpSpPr>
            <a:xfrm>
              <a:off x="5632924" y="2617773"/>
              <a:ext cx="1252180" cy="762867"/>
              <a:chOff x="5581508" y="2617773"/>
              <a:chExt cx="1252180" cy="762867"/>
            </a:xfrm>
          </p:grpSpPr>
          <p:pic>
            <p:nvPicPr>
              <p:cNvPr id="13" name="Grafik 12">
                <a:extLst>
                  <a:ext uri="{FF2B5EF4-FFF2-40B4-BE49-F238E27FC236}">
                    <a16:creationId xmlns:a16="http://schemas.microsoft.com/office/drawing/2014/main" id="{14DC14C5-207A-4B01-98E7-96A8195254B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581508" y="2617773"/>
                <a:ext cx="1028983" cy="762867"/>
              </a:xfrm>
              <a:prstGeom prst="rect">
                <a:avLst/>
              </a:prstGeom>
            </p:spPr>
          </p:pic>
          <p:sp>
            <p:nvSpPr>
              <p:cNvPr id="14" name="Tekstfelt 13">
                <a:extLst>
                  <a:ext uri="{FF2B5EF4-FFF2-40B4-BE49-F238E27FC236}">
                    <a16:creationId xmlns:a16="http://schemas.microsoft.com/office/drawing/2014/main" id="{6629D560-F277-405B-AC21-6540ACE9F450}"/>
                  </a:ext>
                </a:extLst>
              </p:cNvPr>
              <p:cNvSpPr txBox="1"/>
              <p:nvPr/>
            </p:nvSpPr>
            <p:spPr>
              <a:xfrm>
                <a:off x="5654279" y="2692651"/>
                <a:ext cx="1179409" cy="261610"/>
              </a:xfrm>
              <a:prstGeom prst="rect">
                <a:avLst/>
              </a:prstGeom>
              <a:noFill/>
            </p:spPr>
            <p:txBody>
              <a:bodyPr wrap="square" rtlCol="0">
                <a:spAutoFit/>
              </a:bodyPr>
              <a:lstStyle/>
              <a:p>
                <a:r>
                  <a:rPr lang="da-DK" sz="1100" b="1" dirty="0">
                    <a:solidFill>
                      <a:srgbClr val="B4CFD7"/>
                    </a:solidFill>
                  </a:rPr>
                  <a:t>DONOR</a:t>
                </a:r>
              </a:p>
            </p:txBody>
          </p:sp>
        </p:grpSp>
      </p:grpSp>
      <p:sp>
        <p:nvSpPr>
          <p:cNvPr id="3" name="Tekstfelt 2"/>
          <p:cNvSpPr txBox="1"/>
          <p:nvPr/>
        </p:nvSpPr>
        <p:spPr>
          <a:xfrm>
            <a:off x="615875" y="5557439"/>
            <a:ext cx="10493576" cy="830997"/>
          </a:xfrm>
          <a:prstGeom prst="rect">
            <a:avLst/>
          </a:prstGeom>
          <a:noFill/>
        </p:spPr>
        <p:txBody>
          <a:bodyPr wrap="square" rtlCol="0">
            <a:spAutoFit/>
          </a:bodyPr>
          <a:lstStyle/>
          <a:p>
            <a:pPr algn="ctr"/>
            <a:r>
              <a:rPr lang="da-DK" sz="2400" b="1" dirty="0"/>
              <a:t>F</a:t>
            </a:r>
            <a:r>
              <a:rPr lang="da-DK" sz="2400" b="1" dirty="0" smtClean="0"/>
              <a:t>or at muligheden for donordetektion kan gennemføres, skal patienterne flyttes fra akutmodtagelsen til intensiv</a:t>
            </a:r>
            <a:endParaRPr lang="da-DK" sz="2400" b="1" dirty="0"/>
          </a:p>
        </p:txBody>
      </p:sp>
    </p:spTree>
    <p:extLst>
      <p:ext uri="{BB962C8B-B14F-4D97-AF65-F5344CB8AC3E}">
        <p14:creationId xmlns:p14="http://schemas.microsoft.com/office/powerpoint/2010/main" val="1676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p:cNvPicPr>
            <a:picLocks noChangeAspect="1"/>
          </p:cNvPicPr>
          <p:nvPr/>
        </p:nvPicPr>
        <p:blipFill rotWithShape="1">
          <a:blip r:embed="rId3">
            <a:extLst>
              <a:ext uri="{28A0092B-C50C-407E-A947-70E740481C1C}">
                <a14:useLocalDpi xmlns:a14="http://schemas.microsoft.com/office/drawing/2010/main" val="0"/>
              </a:ext>
            </a:extLst>
          </a:blip>
          <a:srcRect l="22318" r="21440"/>
          <a:stretch/>
        </p:blipFill>
        <p:spPr>
          <a:xfrm>
            <a:off x="6460177" y="-11236"/>
            <a:ext cx="5795147" cy="6869236"/>
          </a:xfrm>
          <a:prstGeom prst="rect">
            <a:avLst/>
          </a:prstGeom>
        </p:spPr>
      </p:pic>
      <p:sp>
        <p:nvSpPr>
          <p:cNvPr id="2" name="Titel 1">
            <a:extLst>
              <a:ext uri="{FF2B5EF4-FFF2-40B4-BE49-F238E27FC236}">
                <a16:creationId xmlns:a16="http://schemas.microsoft.com/office/drawing/2014/main" id="{00F503D0-07D1-C347-B4E5-E85F588F3763}"/>
              </a:ext>
            </a:extLst>
          </p:cNvPr>
          <p:cNvSpPr>
            <a:spLocks noGrp="1"/>
          </p:cNvSpPr>
          <p:nvPr>
            <p:ph type="title"/>
          </p:nvPr>
        </p:nvSpPr>
        <p:spPr>
          <a:xfrm>
            <a:off x="766949" y="367457"/>
            <a:ext cx="5469835" cy="1603931"/>
          </a:xfrm>
        </p:spPr>
        <p:txBody>
          <a:bodyPr>
            <a:normAutofit fontScale="90000"/>
          </a:bodyPr>
          <a:lstStyle/>
          <a:p>
            <a:pPr algn="ctr"/>
            <a:r>
              <a:rPr lang="da-DK" sz="3600" dirty="0"/>
              <a:t>Organdonation er en fælles </a:t>
            </a:r>
            <a:r>
              <a:rPr lang="da-DK" sz="3600" dirty="0" smtClean="0">
                <a:solidFill>
                  <a:srgbClr val="004567"/>
                </a:solidFill>
              </a:rPr>
              <a:t>hospitalsopgave, og starter ikke først på intensiv</a:t>
            </a:r>
            <a:endParaRPr lang="da-DK" sz="3600" dirty="0">
              <a:solidFill>
                <a:srgbClr val="004567"/>
              </a:solidFill>
            </a:endParaRPr>
          </a:p>
        </p:txBody>
      </p:sp>
      <p:sp>
        <p:nvSpPr>
          <p:cNvPr id="13" name="Rektangel 12"/>
          <p:cNvSpPr/>
          <p:nvPr/>
        </p:nvSpPr>
        <p:spPr>
          <a:xfrm>
            <a:off x="731325" y="4082819"/>
            <a:ext cx="5158836" cy="1785104"/>
          </a:xfrm>
          <a:prstGeom prst="rect">
            <a:avLst/>
          </a:prstGeom>
        </p:spPr>
        <p:txBody>
          <a:bodyPr wrap="square">
            <a:spAutoFit/>
          </a:bodyPr>
          <a:lstStyle/>
          <a:p>
            <a:pPr marL="285750" indent="-285750">
              <a:buFont typeface="Arial" panose="020B0604020202020204" pitchFamily="34" charset="0"/>
              <a:buChar char="•"/>
            </a:pPr>
            <a:r>
              <a:rPr lang="da-DK" sz="2200" b="1" dirty="0" smtClean="0">
                <a:solidFill>
                  <a:srgbClr val="004567"/>
                </a:solidFill>
                <a:latin typeface="Arial" panose="020B0604020202020204" pitchFamily="34" charset="0"/>
                <a:cs typeface="Arial" panose="020B0604020202020204" pitchFamily="34" charset="0"/>
              </a:rPr>
              <a:t> </a:t>
            </a:r>
            <a:r>
              <a:rPr lang="da-DK" sz="2200" b="1" dirty="0" smtClean="0">
                <a:solidFill>
                  <a:srgbClr val="FF612C"/>
                </a:solidFill>
                <a:latin typeface="Arial" panose="020B0604020202020204" pitchFamily="34" charset="0"/>
                <a:cs typeface="Arial" panose="020B0604020202020204" pitchFamily="34" charset="0"/>
              </a:rPr>
              <a:t>Organdonation </a:t>
            </a:r>
            <a:r>
              <a:rPr lang="da-DK" sz="2200" dirty="0" smtClean="0">
                <a:solidFill>
                  <a:srgbClr val="004567"/>
                </a:solidFill>
                <a:latin typeface="Arial" panose="020B0604020202020204" pitchFamily="34" charset="0"/>
                <a:cs typeface="Arial" panose="020B0604020202020204" pitchFamily="34" charset="0"/>
              </a:rPr>
              <a:t>er </a:t>
            </a:r>
            <a:r>
              <a:rPr lang="da-DK" sz="2200" dirty="0">
                <a:solidFill>
                  <a:srgbClr val="004567"/>
                </a:solidFill>
                <a:latin typeface="Arial" panose="020B0604020202020204" pitchFamily="34" charset="0"/>
                <a:cs typeface="Arial" panose="020B0604020202020204" pitchFamily="34" charset="0"/>
              </a:rPr>
              <a:t>kun </a:t>
            </a:r>
            <a:r>
              <a:rPr lang="da-DK" sz="2200" dirty="0" smtClean="0">
                <a:solidFill>
                  <a:srgbClr val="004567"/>
                </a:solidFill>
                <a:latin typeface="Arial" panose="020B0604020202020204" pitchFamily="34" charset="0"/>
                <a:cs typeface="Arial" panose="020B0604020202020204" pitchFamily="34" charset="0"/>
              </a:rPr>
              <a:t>en mulighed, hvis patienter</a:t>
            </a:r>
            <a:r>
              <a:rPr lang="da-DK" sz="2200" dirty="0">
                <a:solidFill>
                  <a:srgbClr val="004567"/>
                </a:solidFill>
                <a:latin typeface="Arial" panose="020B0604020202020204" pitchFamily="34" charset="0"/>
                <a:cs typeface="Arial" panose="020B0604020202020204" pitchFamily="34" charset="0"/>
              </a:rPr>
              <a:t>, </a:t>
            </a:r>
            <a:r>
              <a:rPr lang="da-DK" sz="2200" dirty="0" smtClean="0">
                <a:solidFill>
                  <a:srgbClr val="004567"/>
                </a:solidFill>
                <a:latin typeface="Arial" panose="020B0604020202020204" pitchFamily="34" charset="0"/>
                <a:cs typeface="Arial" panose="020B0604020202020204" pitchFamily="34" charset="0"/>
              </a:rPr>
              <a:t>som risikerer at dø </a:t>
            </a:r>
            <a:r>
              <a:rPr lang="da-DK" sz="2200" dirty="0">
                <a:solidFill>
                  <a:srgbClr val="004567"/>
                </a:solidFill>
                <a:latin typeface="Arial" panose="020B0604020202020204" pitchFamily="34" charset="0"/>
                <a:cs typeface="Arial" panose="020B0604020202020204" pitchFamily="34" charset="0"/>
              </a:rPr>
              <a:t>af </a:t>
            </a:r>
            <a:r>
              <a:rPr lang="da-DK" sz="2200" dirty="0" smtClean="0">
                <a:solidFill>
                  <a:srgbClr val="004567"/>
                </a:solidFill>
                <a:latin typeface="Arial" panose="020B0604020202020204" pitchFamily="34" charset="0"/>
                <a:cs typeface="Arial" panose="020B0604020202020204" pitchFamily="34" charset="0"/>
              </a:rPr>
              <a:t>deres cerebrale skader</a:t>
            </a:r>
            <a:r>
              <a:rPr lang="da-DK" sz="2200" dirty="0">
                <a:solidFill>
                  <a:srgbClr val="004567"/>
                </a:solidFill>
                <a:latin typeface="Arial" panose="020B0604020202020204" pitchFamily="34" charset="0"/>
                <a:cs typeface="Arial" panose="020B0604020202020204" pitchFamily="34" charset="0"/>
              </a:rPr>
              <a:t>, </a:t>
            </a:r>
            <a:r>
              <a:rPr lang="da-DK" sz="2200" dirty="0" smtClean="0">
                <a:solidFill>
                  <a:srgbClr val="004567"/>
                </a:solidFill>
                <a:latin typeface="Arial" panose="020B0604020202020204" pitchFamily="34" charset="0"/>
                <a:cs typeface="Arial" panose="020B0604020202020204" pitchFamily="34" charset="0"/>
              </a:rPr>
              <a:t>er overflyttet til en intensivafdeling og er i respiratorbehandling</a:t>
            </a:r>
            <a:r>
              <a:rPr lang="da-DK" sz="2200" dirty="0">
                <a:solidFill>
                  <a:srgbClr val="004567"/>
                </a:solidFill>
                <a:latin typeface="Arial" panose="020B0604020202020204" pitchFamily="34" charset="0"/>
                <a:cs typeface="Arial" panose="020B0604020202020204" pitchFamily="34" charset="0"/>
              </a:rPr>
              <a:t>.</a:t>
            </a:r>
          </a:p>
        </p:txBody>
      </p:sp>
      <p:sp>
        <p:nvSpPr>
          <p:cNvPr id="24"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731326" y="2074613"/>
            <a:ext cx="5506150" cy="1295101"/>
          </a:xfrm>
        </p:spPr>
        <p:txBody>
          <a:bodyPr>
            <a:noAutofit/>
          </a:bodyPr>
          <a:lstStyle>
            <a:lvl1pPr>
              <a:spcBef>
                <a:spcPts val="0"/>
              </a:spcBef>
              <a:defRPr sz="1800"/>
            </a:lvl1pPr>
          </a:lstStyle>
          <a:p>
            <a:pPr marL="0" indent="0">
              <a:buNone/>
            </a:pPr>
            <a:r>
              <a:rPr lang="da-DK" sz="2200" b="1" i="1" dirty="0" smtClean="0"/>
              <a:t>DCOs nationale målsætning: </a:t>
            </a:r>
          </a:p>
          <a:p>
            <a:pPr marL="0" indent="0">
              <a:buNone/>
            </a:pPr>
            <a:endParaRPr lang="da-DK" sz="2200" b="1" i="1" dirty="0" smtClean="0"/>
          </a:p>
          <a:p>
            <a:r>
              <a:rPr lang="da-DK" sz="2200" dirty="0" smtClean="0">
                <a:latin typeface="Arial" panose="020B0604020202020204" pitchFamily="34" charset="0"/>
                <a:cs typeface="Arial" panose="020B0604020202020204" pitchFamily="34" charset="0"/>
              </a:rPr>
              <a:t> Alle</a:t>
            </a:r>
            <a:r>
              <a:rPr lang="da-DK" sz="2200" dirty="0">
                <a:latin typeface="Arial" panose="020B0604020202020204" pitchFamily="34" charset="0"/>
                <a:cs typeface="Arial" panose="020B0604020202020204" pitchFamily="34" charset="0"/>
              </a:rPr>
              <a:t>, </a:t>
            </a:r>
            <a:r>
              <a:rPr lang="da-DK" sz="2200" dirty="0" smtClean="0">
                <a:latin typeface="Arial" panose="020B0604020202020204" pitchFamily="34" charset="0"/>
                <a:cs typeface="Arial" panose="020B0604020202020204" pitchFamily="34" charset="0"/>
              </a:rPr>
              <a:t>som </a:t>
            </a:r>
            <a:r>
              <a:rPr lang="da-DK" sz="2200" b="1" dirty="0">
                <a:solidFill>
                  <a:srgbClr val="FF612C"/>
                </a:solidFill>
                <a:latin typeface="Arial" panose="020B0604020202020204" pitchFamily="34" charset="0"/>
                <a:cs typeface="Arial" panose="020B0604020202020204" pitchFamily="34" charset="0"/>
              </a:rPr>
              <a:t>vil</a:t>
            </a:r>
            <a:r>
              <a:rPr lang="da-DK" sz="2200" b="1" dirty="0">
                <a:solidFill>
                  <a:srgbClr val="FF0000"/>
                </a:solidFill>
                <a:latin typeface="Arial" panose="020B0604020202020204" pitchFamily="34" charset="0"/>
                <a:cs typeface="Arial" panose="020B0604020202020204" pitchFamily="34" charset="0"/>
              </a:rPr>
              <a:t> </a:t>
            </a:r>
            <a:r>
              <a:rPr lang="da-DK" sz="2200" dirty="0">
                <a:latin typeface="Arial" panose="020B0604020202020204" pitchFamily="34" charset="0"/>
                <a:cs typeface="Arial" panose="020B0604020202020204" pitchFamily="34" charset="0"/>
              </a:rPr>
              <a:t>og </a:t>
            </a:r>
            <a:r>
              <a:rPr lang="da-DK" sz="2200" b="1" dirty="0">
                <a:solidFill>
                  <a:srgbClr val="FF612C"/>
                </a:solidFill>
                <a:latin typeface="Arial" panose="020B0604020202020204" pitchFamily="34" charset="0"/>
                <a:cs typeface="Arial" panose="020B0604020202020204" pitchFamily="34" charset="0"/>
              </a:rPr>
              <a:t>kan </a:t>
            </a:r>
            <a:r>
              <a:rPr lang="da-DK" sz="2200" dirty="0">
                <a:latin typeface="Arial" panose="020B0604020202020204" pitchFamily="34" charset="0"/>
                <a:cs typeface="Arial" panose="020B0604020202020204" pitchFamily="34" charset="0"/>
              </a:rPr>
              <a:t>donere </a:t>
            </a:r>
            <a:r>
              <a:rPr lang="da-DK" sz="2200" dirty="0" smtClean="0">
                <a:latin typeface="Arial" panose="020B0604020202020204" pitchFamily="34" charset="0"/>
                <a:cs typeface="Arial" panose="020B0604020202020204" pitchFamily="34" charset="0"/>
              </a:rPr>
              <a:t>deres </a:t>
            </a:r>
            <a:r>
              <a:rPr lang="da-DK" sz="2200" dirty="0">
                <a:latin typeface="Arial" panose="020B0604020202020204" pitchFamily="34" charset="0"/>
                <a:cs typeface="Arial" panose="020B0604020202020204" pitchFamily="34" charset="0"/>
              </a:rPr>
              <a:t>organer, </a:t>
            </a:r>
            <a:r>
              <a:rPr lang="da-DK" sz="2200" dirty="0" smtClean="0">
                <a:latin typeface="Arial" panose="020B0604020202020204" pitchFamily="34" charset="0"/>
                <a:cs typeface="Arial" panose="020B0604020202020204" pitchFamily="34" charset="0"/>
              </a:rPr>
              <a:t>når de </a:t>
            </a:r>
            <a:r>
              <a:rPr lang="da-DK" sz="2200" dirty="0">
                <a:latin typeface="Arial" panose="020B0604020202020204" pitchFamily="34" charset="0"/>
                <a:cs typeface="Arial" panose="020B0604020202020204" pitchFamily="34" charset="0"/>
              </a:rPr>
              <a:t>dør </a:t>
            </a:r>
            <a:r>
              <a:rPr lang="da-DK" sz="2200" dirty="0" smtClean="0">
                <a:latin typeface="Arial" panose="020B0604020202020204" pitchFamily="34" charset="0"/>
                <a:cs typeface="Arial" panose="020B0604020202020204" pitchFamily="34" charset="0"/>
              </a:rPr>
              <a:t>på </a:t>
            </a:r>
            <a:r>
              <a:rPr lang="da-DK" sz="2200" dirty="0">
                <a:latin typeface="Arial" panose="020B0604020202020204" pitchFamily="34" charset="0"/>
                <a:cs typeface="Arial" panose="020B0604020202020204" pitchFamily="34" charset="0"/>
              </a:rPr>
              <a:t>hospitalet, skal have </a:t>
            </a:r>
            <a:r>
              <a:rPr lang="da-DK" sz="2200" dirty="0" smtClean="0">
                <a:latin typeface="Arial" panose="020B0604020202020204" pitchFamily="34" charset="0"/>
                <a:cs typeface="Arial" panose="020B0604020202020204" pitchFamily="34" charset="0"/>
              </a:rPr>
              <a:t>mulighed for </a:t>
            </a:r>
            <a:r>
              <a:rPr lang="da-DK" sz="2200" dirty="0">
                <a:latin typeface="Arial" panose="020B0604020202020204" pitchFamily="34" charset="0"/>
                <a:cs typeface="Arial" panose="020B0604020202020204" pitchFamily="34" charset="0"/>
              </a:rPr>
              <a:t>det</a:t>
            </a:r>
            <a:r>
              <a:rPr lang="da-DK" sz="2200" dirty="0" smtClean="0">
                <a:latin typeface="Arial" panose="020B0604020202020204" pitchFamily="34" charset="0"/>
                <a:cs typeface="Arial" panose="020B0604020202020204" pitchFamily="34" charset="0"/>
              </a:rPr>
              <a:t>.</a:t>
            </a:r>
          </a:p>
          <a:p>
            <a:endParaRPr lang="da-DK" dirty="0" smtClean="0">
              <a:latin typeface="Arial" panose="020B0604020202020204" pitchFamily="34" charset="0"/>
              <a:cs typeface="Arial" panose="020B0604020202020204" pitchFamily="34" charset="0"/>
            </a:endParaRPr>
          </a:p>
        </p:txBody>
      </p:sp>
      <p:pic>
        <p:nvPicPr>
          <p:cNvPr id="27" name="Billede 26">
            <a:extLst>
              <a:ext uri="{FF2B5EF4-FFF2-40B4-BE49-F238E27FC236}">
                <a16:creationId xmlns:a16="http://schemas.microsoft.com/office/drawing/2014/main" id="{47DE7F14-7EA8-B94D-A3CD-7D66C6D6D8C9}"/>
              </a:ext>
            </a:extLst>
          </p:cNvPr>
          <p:cNvPicPr>
            <a:picLocks noChangeAspect="1"/>
          </p:cNvPicPr>
          <p:nvPr/>
        </p:nvPicPr>
        <p:blipFill>
          <a:blip r:embed="rId4"/>
          <a:stretch>
            <a:fillRect/>
          </a:stretch>
        </p:blipFill>
        <p:spPr>
          <a:xfrm>
            <a:off x="11504433" y="242035"/>
            <a:ext cx="501602" cy="501602"/>
          </a:xfrm>
          <a:prstGeom prst="rect">
            <a:avLst/>
          </a:prstGeom>
        </p:spPr>
      </p:pic>
    </p:spTree>
    <p:extLst>
      <p:ext uri="{BB962C8B-B14F-4D97-AF65-F5344CB8AC3E}">
        <p14:creationId xmlns:p14="http://schemas.microsoft.com/office/powerpoint/2010/main" val="31826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ktangel 45"/>
          <p:cNvSpPr/>
          <p:nvPr/>
        </p:nvSpPr>
        <p:spPr>
          <a:xfrm>
            <a:off x="6685745" y="-5217"/>
            <a:ext cx="5513387" cy="6858000"/>
          </a:xfrm>
          <a:prstGeom prst="rect">
            <a:avLst/>
          </a:prstGeom>
          <a:solidFill>
            <a:srgbClr val="F0C9C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27A92935-D98D-B749-962A-034F9236AA0B}"/>
              </a:ext>
            </a:extLst>
          </p:cNvPr>
          <p:cNvSpPr>
            <a:spLocks noGrp="1"/>
          </p:cNvSpPr>
          <p:nvPr>
            <p:ph type="title"/>
          </p:nvPr>
        </p:nvSpPr>
        <p:spPr>
          <a:xfrm>
            <a:off x="838199" y="619653"/>
            <a:ext cx="5469835" cy="1603931"/>
          </a:xfrm>
        </p:spPr>
        <p:txBody>
          <a:bodyPr>
            <a:normAutofit fontScale="90000"/>
          </a:bodyPr>
          <a:lstStyle/>
          <a:p>
            <a:pPr algn="ctr"/>
            <a:r>
              <a:rPr lang="da-DK" sz="3400" dirty="0" smtClean="0"/>
              <a:t>Overflytning fra traumecenter </a:t>
            </a:r>
            <a:r>
              <a:rPr lang="da-DK" sz="3400" dirty="0"/>
              <a:t>til intensiv opretholder </a:t>
            </a:r>
            <a:r>
              <a:rPr lang="da-DK" sz="3400" dirty="0" smtClean="0"/>
              <a:t>muligheden </a:t>
            </a:r>
            <a:br>
              <a:rPr lang="da-DK" sz="3400" dirty="0" smtClean="0"/>
            </a:br>
            <a:r>
              <a:rPr lang="da-DK" sz="3400" dirty="0" smtClean="0"/>
              <a:t>for </a:t>
            </a:r>
            <a:r>
              <a:rPr lang="da-DK" sz="3400" dirty="0">
                <a:solidFill>
                  <a:srgbClr val="004567"/>
                </a:solidFill>
              </a:rPr>
              <a:t>organdonation</a:t>
            </a:r>
          </a:p>
        </p:txBody>
      </p:sp>
      <p:sp>
        <p:nvSpPr>
          <p:cNvPr id="13" name="Pladsholder til indhold 2"/>
          <p:cNvSpPr txBox="1">
            <a:spLocks/>
          </p:cNvSpPr>
          <p:nvPr/>
        </p:nvSpPr>
        <p:spPr>
          <a:xfrm>
            <a:off x="901930" y="2607627"/>
            <a:ext cx="5190113" cy="385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200" b="1" dirty="0" smtClean="0">
                <a:solidFill>
                  <a:srgbClr val="004567"/>
                </a:solidFill>
              </a:rPr>
              <a:t>Overflyt til intensiv fordi:</a:t>
            </a:r>
            <a:endParaRPr lang="da-DK" sz="500" b="1" dirty="0" smtClean="0">
              <a:solidFill>
                <a:srgbClr val="004567"/>
              </a:solidFill>
            </a:endParaRPr>
          </a:p>
        </p:txBody>
      </p:sp>
      <p:sp>
        <p:nvSpPr>
          <p:cNvPr id="34" name="Pladsholder til indhold 2"/>
          <p:cNvSpPr txBox="1">
            <a:spLocks/>
          </p:cNvSpPr>
          <p:nvPr/>
        </p:nvSpPr>
        <p:spPr bwMode="auto">
          <a:xfrm>
            <a:off x="7432278" y="754783"/>
            <a:ext cx="3540535"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4000" b="1" dirty="0" smtClean="0">
                <a:solidFill>
                  <a:srgbClr val="004567"/>
                </a:solidFill>
                <a:latin typeface="Georgia" panose="02040502050405020303" pitchFamily="18" charset="0"/>
              </a:rPr>
              <a:t>2</a:t>
            </a:r>
            <a:r>
              <a:rPr lang="da-DK" sz="2200" dirty="0" smtClean="0">
                <a:solidFill>
                  <a:srgbClr val="004567"/>
                </a:solidFill>
              </a:rPr>
              <a:t> </a:t>
            </a:r>
            <a:r>
              <a:rPr lang="da-DK" sz="2000" dirty="0" smtClean="0">
                <a:solidFill>
                  <a:srgbClr val="004567"/>
                </a:solidFill>
              </a:rPr>
              <a:t>ud af</a:t>
            </a:r>
            <a:r>
              <a:rPr lang="da-DK" sz="2000" b="1" dirty="0">
                <a:solidFill>
                  <a:srgbClr val="004567"/>
                </a:solidFill>
                <a:latin typeface="Georgia" panose="02040502050405020303" pitchFamily="18" charset="0"/>
              </a:rPr>
              <a:t> </a:t>
            </a:r>
            <a:r>
              <a:rPr lang="da-DK" sz="2200" dirty="0">
                <a:solidFill>
                  <a:srgbClr val="004567"/>
                </a:solidFill>
              </a:rPr>
              <a:t/>
            </a:r>
            <a:br>
              <a:rPr lang="da-DK" sz="2200" dirty="0">
                <a:solidFill>
                  <a:srgbClr val="004567"/>
                </a:solidFill>
              </a:rPr>
            </a:br>
            <a:r>
              <a:rPr lang="da-DK" sz="2200" dirty="0" smtClean="0">
                <a:solidFill>
                  <a:srgbClr val="004567"/>
                </a:solidFill>
              </a:rPr>
              <a:t>     </a:t>
            </a:r>
            <a:r>
              <a:rPr lang="da-DK" sz="2000" dirty="0" smtClean="0">
                <a:solidFill>
                  <a:srgbClr val="004567"/>
                </a:solidFill>
              </a:rPr>
              <a:t>danskere har taget  </a:t>
            </a:r>
            <a:br>
              <a:rPr lang="da-DK" sz="2000" dirty="0" smtClean="0">
                <a:solidFill>
                  <a:srgbClr val="004567"/>
                </a:solidFill>
              </a:rPr>
            </a:br>
            <a:r>
              <a:rPr lang="da-DK" sz="2000" dirty="0" smtClean="0">
                <a:solidFill>
                  <a:srgbClr val="004567"/>
                </a:solidFill>
              </a:rPr>
              <a:t>       stilling til organdonation</a:t>
            </a:r>
          </a:p>
        </p:txBody>
      </p:sp>
      <p:sp>
        <p:nvSpPr>
          <p:cNvPr id="35" name="Pladsholder til indhold 2"/>
          <p:cNvSpPr txBox="1">
            <a:spLocks/>
          </p:cNvSpPr>
          <p:nvPr/>
        </p:nvSpPr>
        <p:spPr bwMode="auto">
          <a:xfrm>
            <a:off x="7596727" y="4084079"/>
            <a:ext cx="3264396"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2000" dirty="0" smtClean="0">
                <a:solidFill>
                  <a:srgbClr val="004567"/>
                </a:solidFill>
                <a:latin typeface="+mn-lt"/>
              </a:rPr>
              <a:t>ud af</a:t>
            </a:r>
            <a:r>
              <a:rPr lang="da-DK" dirty="0" smtClean="0">
                <a:solidFill>
                  <a:srgbClr val="004567"/>
                </a:solidFill>
                <a:latin typeface="Arial Black" panose="020B0A04020102020204" pitchFamily="34" charset="0"/>
              </a:rPr>
              <a:t/>
            </a:r>
            <a:br>
              <a:rPr lang="da-DK" dirty="0" smtClean="0">
                <a:solidFill>
                  <a:srgbClr val="004567"/>
                </a:solidFill>
                <a:latin typeface="Arial Black" panose="020B0A04020102020204" pitchFamily="34" charset="0"/>
              </a:rPr>
            </a:br>
            <a:r>
              <a:rPr lang="da-DK" sz="2000" dirty="0" smtClean="0">
                <a:solidFill>
                  <a:srgbClr val="004567"/>
                </a:solidFill>
                <a:latin typeface="Arial" panose="020B0604020202020204" pitchFamily="34" charset="0"/>
                <a:cs typeface="Arial" panose="020B0604020202020204" pitchFamily="34" charset="0"/>
              </a:rPr>
              <a:t>   danskere er positive</a:t>
            </a:r>
            <a:br>
              <a:rPr lang="da-DK" sz="2000" dirty="0" smtClean="0">
                <a:solidFill>
                  <a:srgbClr val="004567"/>
                </a:solidFill>
                <a:latin typeface="Arial" panose="020B0604020202020204" pitchFamily="34" charset="0"/>
                <a:cs typeface="Arial" panose="020B0604020202020204" pitchFamily="34" charset="0"/>
              </a:rPr>
            </a:br>
            <a:r>
              <a:rPr lang="da-DK" sz="2000" dirty="0" smtClean="0">
                <a:solidFill>
                  <a:srgbClr val="004567"/>
                </a:solidFill>
                <a:latin typeface="Arial" panose="020B0604020202020204" pitchFamily="34" charset="0"/>
                <a:cs typeface="Arial" panose="020B0604020202020204" pitchFamily="34" charset="0"/>
              </a:rPr>
              <a:t>   overfor organdonation</a:t>
            </a:r>
            <a:endParaRPr lang="da-DK" sz="2000" dirty="0" smtClean="0">
              <a:solidFill>
                <a:srgbClr val="004567"/>
              </a:solidFill>
            </a:endParaRPr>
          </a:p>
        </p:txBody>
      </p:sp>
      <p:sp>
        <p:nvSpPr>
          <p:cNvPr id="37" name="Rektangel 36"/>
          <p:cNvSpPr/>
          <p:nvPr/>
        </p:nvSpPr>
        <p:spPr>
          <a:xfrm>
            <a:off x="8800306" y="5662473"/>
            <a:ext cx="216103" cy="462338"/>
          </a:xfrm>
          <a:prstGeom prst="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8" name="Lige forbindelse 37"/>
          <p:cNvCxnSpPr/>
          <p:nvPr/>
        </p:nvCxnSpPr>
        <p:spPr>
          <a:xfrm>
            <a:off x="7742712" y="3689930"/>
            <a:ext cx="3325091" cy="0"/>
          </a:xfrm>
          <a:prstGeom prst="line">
            <a:avLst/>
          </a:prstGeom>
          <a:ln w="12700">
            <a:solidFill>
              <a:srgbClr val="004567"/>
            </a:solidFill>
          </a:ln>
        </p:spPr>
        <p:style>
          <a:lnRef idx="1">
            <a:schemeClr val="accent1"/>
          </a:lnRef>
          <a:fillRef idx="0">
            <a:schemeClr val="accent1"/>
          </a:fillRef>
          <a:effectRef idx="0">
            <a:schemeClr val="accent1"/>
          </a:effectRef>
          <a:fontRef idx="minor">
            <a:schemeClr val="tx1"/>
          </a:fontRef>
        </p:style>
      </p:cxnSp>
      <p:pic>
        <p:nvPicPr>
          <p:cNvPr id="39" name="Billed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322" y="4951326"/>
            <a:ext cx="1208544" cy="1208544"/>
          </a:xfrm>
          <a:prstGeom prst="rect">
            <a:avLst/>
          </a:prstGeom>
        </p:spPr>
      </p:pic>
      <p:pic>
        <p:nvPicPr>
          <p:cNvPr id="40" name="Billed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327" y="5720655"/>
            <a:ext cx="635182" cy="635182"/>
          </a:xfrm>
          <a:prstGeom prst="rect">
            <a:avLst/>
          </a:prstGeom>
        </p:spPr>
      </p:pic>
      <p:sp>
        <p:nvSpPr>
          <p:cNvPr id="42" name="Pladsholder til indhold 2"/>
          <p:cNvSpPr txBox="1">
            <a:spLocks/>
          </p:cNvSpPr>
          <p:nvPr/>
        </p:nvSpPr>
        <p:spPr>
          <a:xfrm>
            <a:off x="1056905" y="3289104"/>
            <a:ext cx="4631377" cy="1589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200" dirty="0" smtClean="0">
                <a:solidFill>
                  <a:srgbClr val="004567"/>
                </a:solidFill>
              </a:rPr>
              <a:t>det giver patienten mulighed for </a:t>
            </a:r>
            <a:r>
              <a:rPr lang="da-DK" sz="2200" b="1" dirty="0" smtClean="0">
                <a:solidFill>
                  <a:srgbClr val="FF612C"/>
                </a:solidFill>
              </a:rPr>
              <a:t>optimal behandling</a:t>
            </a:r>
            <a:endParaRPr lang="da-DK" sz="2200" dirty="0" smtClean="0">
              <a:solidFill>
                <a:srgbClr val="004567"/>
              </a:solidFill>
            </a:endParaRPr>
          </a:p>
          <a:p>
            <a:pPr marL="457200" indent="-457200"/>
            <a:r>
              <a:rPr lang="da-DK" sz="2200" dirty="0" smtClean="0">
                <a:solidFill>
                  <a:srgbClr val="004567"/>
                </a:solidFill>
              </a:rPr>
              <a:t>det opretholder muligheden for </a:t>
            </a:r>
            <a:br>
              <a:rPr lang="da-DK" sz="2200" dirty="0" smtClean="0">
                <a:solidFill>
                  <a:srgbClr val="004567"/>
                </a:solidFill>
              </a:rPr>
            </a:br>
            <a:r>
              <a:rPr lang="da-DK" sz="2200" dirty="0" smtClean="0">
                <a:solidFill>
                  <a:srgbClr val="004567"/>
                </a:solidFill>
              </a:rPr>
              <a:t>at efterkomme </a:t>
            </a:r>
            <a:r>
              <a:rPr lang="da-DK" sz="2200" b="1" dirty="0" smtClean="0">
                <a:solidFill>
                  <a:srgbClr val="FF612C"/>
                </a:solidFill>
              </a:rPr>
              <a:t>patientens eget ønske om organdonation</a:t>
            </a:r>
            <a:r>
              <a:rPr lang="da-DK" sz="2200" b="1" dirty="0" smtClean="0">
                <a:solidFill>
                  <a:srgbClr val="004567"/>
                </a:solidFill>
              </a:rPr>
              <a:t>.</a:t>
            </a:r>
          </a:p>
        </p:txBody>
      </p:sp>
      <p:pic>
        <p:nvPicPr>
          <p:cNvPr id="47" name="Billede 46">
            <a:extLst>
              <a:ext uri="{FF2B5EF4-FFF2-40B4-BE49-F238E27FC236}">
                <a16:creationId xmlns:a16="http://schemas.microsoft.com/office/drawing/2014/main" id="{47DE7F14-7EA8-B94D-A3CD-7D66C6D6D8C9}"/>
              </a:ext>
            </a:extLst>
          </p:cNvPr>
          <p:cNvPicPr>
            <a:picLocks noChangeAspect="1"/>
          </p:cNvPicPr>
          <p:nvPr/>
        </p:nvPicPr>
        <p:blipFill>
          <a:blip r:embed="rId5"/>
          <a:stretch>
            <a:fillRect/>
          </a:stretch>
        </p:blipFill>
        <p:spPr>
          <a:xfrm>
            <a:off x="11326308" y="360785"/>
            <a:ext cx="501602" cy="501602"/>
          </a:xfrm>
          <a:prstGeom prst="rect">
            <a:avLst/>
          </a:prstGeom>
        </p:spPr>
      </p:pic>
      <p:sp>
        <p:nvSpPr>
          <p:cNvPr id="48" name="Pladsholder til indhold 2"/>
          <p:cNvSpPr txBox="1">
            <a:spLocks/>
          </p:cNvSpPr>
          <p:nvPr/>
        </p:nvSpPr>
        <p:spPr bwMode="auto">
          <a:xfrm>
            <a:off x="9702899" y="755486"/>
            <a:ext cx="490119"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3600" b="1" dirty="0" smtClean="0">
                <a:solidFill>
                  <a:srgbClr val="004567"/>
                </a:solidFill>
                <a:latin typeface="Georgia" panose="02040502050405020303" pitchFamily="18" charset="0"/>
              </a:rPr>
              <a:t>3</a:t>
            </a:r>
            <a:endParaRPr lang="da-DK" sz="2000" dirty="0" smtClean="0">
              <a:solidFill>
                <a:srgbClr val="004567"/>
              </a:solidFill>
            </a:endParaRPr>
          </a:p>
        </p:txBody>
      </p:sp>
      <p:sp>
        <p:nvSpPr>
          <p:cNvPr id="49" name="Pladsholder til indhold 2"/>
          <p:cNvSpPr txBox="1">
            <a:spLocks/>
          </p:cNvSpPr>
          <p:nvPr/>
        </p:nvSpPr>
        <p:spPr bwMode="auto">
          <a:xfrm>
            <a:off x="8366676" y="3852203"/>
            <a:ext cx="619918"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3400" b="1" dirty="0" smtClean="0">
                <a:solidFill>
                  <a:srgbClr val="004567"/>
                </a:solidFill>
                <a:latin typeface="Georgia" panose="02040502050405020303" pitchFamily="18" charset="0"/>
              </a:rPr>
              <a:t>9</a:t>
            </a:r>
            <a:endParaRPr lang="da-DK" sz="3400" dirty="0" smtClean="0">
              <a:solidFill>
                <a:srgbClr val="004567"/>
              </a:solidFill>
            </a:endParaRPr>
          </a:p>
        </p:txBody>
      </p:sp>
      <p:sp>
        <p:nvSpPr>
          <p:cNvPr id="50" name="Pladsholder til indhold 2"/>
          <p:cNvSpPr txBox="1">
            <a:spLocks/>
          </p:cNvSpPr>
          <p:nvPr/>
        </p:nvSpPr>
        <p:spPr bwMode="auto">
          <a:xfrm>
            <a:off x="9418482" y="3858778"/>
            <a:ext cx="1035101"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3800" b="1" dirty="0" smtClean="0">
                <a:solidFill>
                  <a:srgbClr val="004567"/>
                </a:solidFill>
                <a:latin typeface="Georgia" panose="02040502050405020303" pitchFamily="18" charset="0"/>
              </a:rPr>
              <a:t>10</a:t>
            </a:r>
            <a:endParaRPr lang="da-DK" sz="3800" dirty="0" smtClean="0">
              <a:solidFill>
                <a:srgbClr val="004567"/>
              </a:solidFill>
            </a:endParaRPr>
          </a:p>
        </p:txBody>
      </p:sp>
      <p:pic>
        <p:nvPicPr>
          <p:cNvPr id="53" name="Billede 52"/>
          <p:cNvPicPr>
            <a:picLocks noChangeAspect="1"/>
          </p:cNvPicPr>
          <p:nvPr/>
        </p:nvPicPr>
        <p:blipFill rotWithShape="1">
          <a:blip r:embed="rId6">
            <a:extLst>
              <a:ext uri="{28A0092B-C50C-407E-A947-70E740481C1C}">
                <a14:useLocalDpi xmlns:a14="http://schemas.microsoft.com/office/drawing/2010/main" val="0"/>
              </a:ext>
            </a:extLst>
          </a:blip>
          <a:srcRect l="24039" t="11124" b="16652"/>
          <a:stretch/>
        </p:blipFill>
        <p:spPr>
          <a:xfrm>
            <a:off x="9117821" y="5200581"/>
            <a:ext cx="770711" cy="1002393"/>
          </a:xfrm>
          <a:prstGeom prst="rect">
            <a:avLst/>
          </a:prstGeom>
        </p:spPr>
      </p:pic>
      <p:grpSp>
        <p:nvGrpSpPr>
          <p:cNvPr id="19" name="Gruppe 18"/>
          <p:cNvGrpSpPr/>
          <p:nvPr/>
        </p:nvGrpSpPr>
        <p:grpSpPr>
          <a:xfrm>
            <a:off x="8635312" y="2186132"/>
            <a:ext cx="1665870" cy="1339149"/>
            <a:chOff x="4651375" y="1758950"/>
            <a:chExt cx="2757488" cy="2135188"/>
          </a:xfrm>
        </p:grpSpPr>
        <p:grpSp>
          <p:nvGrpSpPr>
            <p:cNvPr id="20" name="Group 4"/>
            <p:cNvGrpSpPr>
              <a:grpSpLocks noChangeAspect="1"/>
            </p:cNvGrpSpPr>
            <p:nvPr/>
          </p:nvGrpSpPr>
          <p:grpSpPr bwMode="auto">
            <a:xfrm>
              <a:off x="4651375" y="1758950"/>
              <a:ext cx="923925" cy="2135188"/>
              <a:chOff x="2930" y="1108"/>
              <a:chExt cx="582" cy="1345"/>
            </a:xfrm>
          </p:grpSpPr>
          <p:sp>
            <p:nvSpPr>
              <p:cNvPr id="45" name="AutoShape 3"/>
              <p:cNvSpPr>
                <a:spLocks noChangeAspect="1" noTextEdit="1"/>
              </p:cNvSpPr>
              <p:nvPr/>
            </p:nvSpPr>
            <p:spPr bwMode="auto">
              <a:xfrm>
                <a:off x="2930" y="1108"/>
                <a:ext cx="582" cy="1345"/>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1" name="Freeform 5"/>
              <p:cNvSpPr>
                <a:spLocks/>
              </p:cNvSpPr>
              <p:nvPr/>
            </p:nvSpPr>
            <p:spPr bwMode="auto">
              <a:xfrm>
                <a:off x="3072" y="1124"/>
                <a:ext cx="249" cy="248"/>
              </a:xfrm>
              <a:custGeom>
                <a:avLst/>
                <a:gdLst>
                  <a:gd name="T0" fmla="*/ 264 w 264"/>
                  <a:gd name="T1" fmla="*/ 132 h 264"/>
                  <a:gd name="T2" fmla="*/ 264 w 264"/>
                  <a:gd name="T3" fmla="*/ 132 h 264"/>
                  <a:gd name="T4" fmla="*/ 132 w 264"/>
                  <a:gd name="T5" fmla="*/ 264 h 264"/>
                  <a:gd name="T6" fmla="*/ 0 w 264"/>
                  <a:gd name="T7" fmla="*/ 132 h 264"/>
                  <a:gd name="T8" fmla="*/ 132 w 264"/>
                  <a:gd name="T9" fmla="*/ 0 h 264"/>
                  <a:gd name="T10" fmla="*/ 264 w 264"/>
                  <a:gd name="T11" fmla="*/ 132 h 264"/>
                  <a:gd name="T12" fmla="*/ 264 w 264"/>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264" h="264">
                    <a:moveTo>
                      <a:pt x="264" y="132"/>
                    </a:moveTo>
                    <a:lnTo>
                      <a:pt x="264" y="132"/>
                    </a:lnTo>
                    <a:cubicBezTo>
                      <a:pt x="264" y="205"/>
                      <a:pt x="205" y="264"/>
                      <a:pt x="132" y="264"/>
                    </a:cubicBezTo>
                    <a:cubicBezTo>
                      <a:pt x="59" y="264"/>
                      <a:pt x="0" y="205"/>
                      <a:pt x="0" y="132"/>
                    </a:cubicBezTo>
                    <a:cubicBezTo>
                      <a:pt x="0" y="59"/>
                      <a:pt x="59" y="0"/>
                      <a:pt x="132" y="0"/>
                    </a:cubicBezTo>
                    <a:cubicBezTo>
                      <a:pt x="205" y="0"/>
                      <a:pt x="264" y="59"/>
                      <a:pt x="264" y="132"/>
                    </a:cubicBezTo>
                    <a:lnTo>
                      <a:pt x="264" y="132"/>
                    </a:lnTo>
                    <a:close/>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4" name="Freeform 6"/>
              <p:cNvSpPr>
                <a:spLocks/>
              </p:cNvSpPr>
              <p:nvPr/>
            </p:nvSpPr>
            <p:spPr bwMode="auto">
              <a:xfrm>
                <a:off x="2955" y="1449"/>
                <a:ext cx="242" cy="536"/>
              </a:xfrm>
              <a:custGeom>
                <a:avLst/>
                <a:gdLst>
                  <a:gd name="T0" fmla="*/ 79 w 257"/>
                  <a:gd name="T1" fmla="*/ 569 h 569"/>
                  <a:gd name="T2" fmla="*/ 79 w 257"/>
                  <a:gd name="T3" fmla="*/ 569 h 569"/>
                  <a:gd name="T4" fmla="*/ 45 w 257"/>
                  <a:gd name="T5" fmla="*/ 528 h 569"/>
                  <a:gd name="T6" fmla="*/ 0 w 257"/>
                  <a:gd name="T7" fmla="*/ 401 h 569"/>
                  <a:gd name="T8" fmla="*/ 0 w 257"/>
                  <a:gd name="T9" fmla="*/ 207 h 569"/>
                  <a:gd name="T10" fmla="*/ 61 w 257"/>
                  <a:gd name="T11" fmla="*/ 63 h 569"/>
                  <a:gd name="T12" fmla="*/ 66 w 257"/>
                  <a:gd name="T13" fmla="*/ 57 h 569"/>
                  <a:gd name="T14" fmla="*/ 207 w 257"/>
                  <a:gd name="T15" fmla="*/ 0 h 569"/>
                  <a:gd name="T16" fmla="*/ 257 w 257"/>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569">
                    <a:moveTo>
                      <a:pt x="79" y="569"/>
                    </a:moveTo>
                    <a:lnTo>
                      <a:pt x="79" y="569"/>
                    </a:lnTo>
                    <a:lnTo>
                      <a:pt x="45" y="528"/>
                    </a:lnTo>
                    <a:cubicBezTo>
                      <a:pt x="16" y="492"/>
                      <a:pt x="0" y="447"/>
                      <a:pt x="0" y="401"/>
                    </a:cubicBezTo>
                    <a:lnTo>
                      <a:pt x="0" y="207"/>
                    </a:lnTo>
                    <a:cubicBezTo>
                      <a:pt x="0" y="153"/>
                      <a:pt x="22" y="101"/>
                      <a:pt x="61" y="63"/>
                    </a:cubicBezTo>
                    <a:lnTo>
                      <a:pt x="66" y="57"/>
                    </a:lnTo>
                    <a:cubicBezTo>
                      <a:pt x="104" y="21"/>
                      <a:pt x="155" y="0"/>
                      <a:pt x="207" y="0"/>
                    </a:cubicBezTo>
                    <a:lnTo>
                      <a:pt x="257" y="0"/>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5" name="Freeform 7"/>
              <p:cNvSpPr>
                <a:spLocks/>
              </p:cNvSpPr>
              <p:nvPr/>
            </p:nvSpPr>
            <p:spPr bwMode="auto">
              <a:xfrm>
                <a:off x="3072" y="1791"/>
                <a:ext cx="4" cy="637"/>
              </a:xfrm>
              <a:custGeom>
                <a:avLst/>
                <a:gdLst>
                  <a:gd name="T0" fmla="*/ 0 w 4"/>
                  <a:gd name="T1" fmla="*/ 0 h 677"/>
                  <a:gd name="T2" fmla="*/ 0 w 4"/>
                  <a:gd name="T3" fmla="*/ 0 h 677"/>
                  <a:gd name="T4" fmla="*/ 4 w 4"/>
                  <a:gd name="T5" fmla="*/ 677 h 677"/>
                </a:gdLst>
                <a:ahLst/>
                <a:cxnLst>
                  <a:cxn ang="0">
                    <a:pos x="T0" y="T1"/>
                  </a:cxn>
                  <a:cxn ang="0">
                    <a:pos x="T2" y="T3"/>
                  </a:cxn>
                  <a:cxn ang="0">
                    <a:pos x="T4" y="T5"/>
                  </a:cxn>
                </a:cxnLst>
                <a:rect l="0" t="0" r="r" b="b"/>
                <a:pathLst>
                  <a:path w="4" h="677">
                    <a:moveTo>
                      <a:pt x="0" y="0"/>
                    </a:moveTo>
                    <a:lnTo>
                      <a:pt x="0" y="0"/>
                    </a:lnTo>
                    <a:lnTo>
                      <a:pt x="4" y="677"/>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6" name="Freeform 8"/>
              <p:cNvSpPr>
                <a:spLocks/>
              </p:cNvSpPr>
              <p:nvPr/>
            </p:nvSpPr>
            <p:spPr bwMode="auto">
              <a:xfrm>
                <a:off x="3200" y="1449"/>
                <a:ext cx="242" cy="536"/>
              </a:xfrm>
              <a:custGeom>
                <a:avLst/>
                <a:gdLst>
                  <a:gd name="T0" fmla="*/ 179 w 257"/>
                  <a:gd name="T1" fmla="*/ 569 h 569"/>
                  <a:gd name="T2" fmla="*/ 179 w 257"/>
                  <a:gd name="T3" fmla="*/ 569 h 569"/>
                  <a:gd name="T4" fmla="*/ 212 w 257"/>
                  <a:gd name="T5" fmla="*/ 528 h 569"/>
                  <a:gd name="T6" fmla="*/ 257 w 257"/>
                  <a:gd name="T7" fmla="*/ 401 h 569"/>
                  <a:gd name="T8" fmla="*/ 257 w 257"/>
                  <a:gd name="T9" fmla="*/ 207 h 569"/>
                  <a:gd name="T10" fmla="*/ 196 w 257"/>
                  <a:gd name="T11" fmla="*/ 63 h 569"/>
                  <a:gd name="T12" fmla="*/ 191 w 257"/>
                  <a:gd name="T13" fmla="*/ 57 h 569"/>
                  <a:gd name="T14" fmla="*/ 50 w 257"/>
                  <a:gd name="T15" fmla="*/ 0 h 569"/>
                  <a:gd name="T16" fmla="*/ 0 w 257"/>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569">
                    <a:moveTo>
                      <a:pt x="179" y="569"/>
                    </a:moveTo>
                    <a:lnTo>
                      <a:pt x="179" y="569"/>
                    </a:lnTo>
                    <a:lnTo>
                      <a:pt x="212" y="528"/>
                    </a:lnTo>
                    <a:cubicBezTo>
                      <a:pt x="241" y="492"/>
                      <a:pt x="257" y="447"/>
                      <a:pt x="257" y="401"/>
                    </a:cubicBezTo>
                    <a:lnTo>
                      <a:pt x="257" y="207"/>
                    </a:lnTo>
                    <a:cubicBezTo>
                      <a:pt x="257" y="153"/>
                      <a:pt x="235" y="101"/>
                      <a:pt x="196" y="63"/>
                    </a:cubicBezTo>
                    <a:lnTo>
                      <a:pt x="191" y="57"/>
                    </a:lnTo>
                    <a:cubicBezTo>
                      <a:pt x="153" y="21"/>
                      <a:pt x="103" y="0"/>
                      <a:pt x="50" y="0"/>
                    </a:cubicBezTo>
                    <a:lnTo>
                      <a:pt x="0" y="0"/>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7" name="Freeform 9"/>
              <p:cNvSpPr>
                <a:spLocks/>
              </p:cNvSpPr>
              <p:nvPr/>
            </p:nvSpPr>
            <p:spPr bwMode="auto">
              <a:xfrm>
                <a:off x="3321" y="1791"/>
                <a:ext cx="4" cy="637"/>
              </a:xfrm>
              <a:custGeom>
                <a:avLst/>
                <a:gdLst>
                  <a:gd name="T0" fmla="*/ 4 w 4"/>
                  <a:gd name="T1" fmla="*/ 0 h 677"/>
                  <a:gd name="T2" fmla="*/ 4 w 4"/>
                  <a:gd name="T3" fmla="*/ 0 h 677"/>
                  <a:gd name="T4" fmla="*/ 0 w 4"/>
                  <a:gd name="T5" fmla="*/ 677 h 677"/>
                </a:gdLst>
                <a:ahLst/>
                <a:cxnLst>
                  <a:cxn ang="0">
                    <a:pos x="T0" y="T1"/>
                  </a:cxn>
                  <a:cxn ang="0">
                    <a:pos x="T2" y="T3"/>
                  </a:cxn>
                  <a:cxn ang="0">
                    <a:pos x="T4" y="T5"/>
                  </a:cxn>
                </a:cxnLst>
                <a:rect l="0" t="0" r="r" b="b"/>
                <a:pathLst>
                  <a:path w="4" h="677">
                    <a:moveTo>
                      <a:pt x="4" y="0"/>
                    </a:moveTo>
                    <a:lnTo>
                      <a:pt x="4" y="0"/>
                    </a:lnTo>
                    <a:lnTo>
                      <a:pt x="0" y="677"/>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8" name="Freeform 10"/>
              <p:cNvSpPr>
                <a:spLocks/>
              </p:cNvSpPr>
              <p:nvPr/>
            </p:nvSpPr>
            <p:spPr bwMode="auto">
              <a:xfrm>
                <a:off x="3200" y="2109"/>
                <a:ext cx="0" cy="319"/>
              </a:xfrm>
              <a:custGeom>
                <a:avLst/>
                <a:gdLst>
                  <a:gd name="T0" fmla="*/ 0 h 339"/>
                  <a:gd name="T1" fmla="*/ 0 h 339"/>
                  <a:gd name="T2" fmla="*/ 339 h 339"/>
                </a:gdLst>
                <a:ahLst/>
                <a:cxnLst>
                  <a:cxn ang="0">
                    <a:pos x="0" y="T0"/>
                  </a:cxn>
                  <a:cxn ang="0">
                    <a:pos x="0" y="T1"/>
                  </a:cxn>
                  <a:cxn ang="0">
                    <a:pos x="0" y="T2"/>
                  </a:cxn>
                </a:cxnLst>
                <a:rect l="0" t="0" r="r" b="b"/>
                <a:pathLst>
                  <a:path h="339">
                    <a:moveTo>
                      <a:pt x="0" y="0"/>
                    </a:moveTo>
                    <a:lnTo>
                      <a:pt x="0" y="0"/>
                    </a:lnTo>
                    <a:lnTo>
                      <a:pt x="0" y="339"/>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grpSp>
          <p:nvGrpSpPr>
            <p:cNvPr id="21" name="Group 15"/>
            <p:cNvGrpSpPr>
              <a:grpSpLocks noChangeAspect="1"/>
            </p:cNvGrpSpPr>
            <p:nvPr/>
          </p:nvGrpSpPr>
          <p:grpSpPr bwMode="auto">
            <a:xfrm>
              <a:off x="5572125" y="1758950"/>
              <a:ext cx="923925" cy="2135188"/>
              <a:chOff x="3510" y="1108"/>
              <a:chExt cx="582" cy="1345"/>
            </a:xfrm>
          </p:grpSpPr>
          <p:sp>
            <p:nvSpPr>
              <p:cNvPr id="30" name="AutoShape 14"/>
              <p:cNvSpPr>
                <a:spLocks noChangeAspect="1" noChangeArrowheads="1" noTextEdit="1"/>
              </p:cNvSpPr>
              <p:nvPr/>
            </p:nvSpPr>
            <p:spPr bwMode="auto">
              <a:xfrm>
                <a:off x="3510" y="1108"/>
                <a:ext cx="582"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6"/>
              <p:cNvSpPr>
                <a:spLocks/>
              </p:cNvSpPr>
              <p:nvPr/>
            </p:nvSpPr>
            <p:spPr bwMode="auto">
              <a:xfrm>
                <a:off x="3652" y="1124"/>
                <a:ext cx="249" cy="248"/>
              </a:xfrm>
              <a:custGeom>
                <a:avLst/>
                <a:gdLst>
                  <a:gd name="T0" fmla="*/ 264 w 264"/>
                  <a:gd name="T1" fmla="*/ 132 h 264"/>
                  <a:gd name="T2" fmla="*/ 264 w 264"/>
                  <a:gd name="T3" fmla="*/ 132 h 264"/>
                  <a:gd name="T4" fmla="*/ 132 w 264"/>
                  <a:gd name="T5" fmla="*/ 264 h 264"/>
                  <a:gd name="T6" fmla="*/ 0 w 264"/>
                  <a:gd name="T7" fmla="*/ 132 h 264"/>
                  <a:gd name="T8" fmla="*/ 132 w 264"/>
                  <a:gd name="T9" fmla="*/ 0 h 264"/>
                  <a:gd name="T10" fmla="*/ 264 w 264"/>
                  <a:gd name="T11" fmla="*/ 132 h 264"/>
                  <a:gd name="T12" fmla="*/ 264 w 264"/>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264" h="264">
                    <a:moveTo>
                      <a:pt x="264" y="132"/>
                    </a:moveTo>
                    <a:lnTo>
                      <a:pt x="264" y="132"/>
                    </a:lnTo>
                    <a:cubicBezTo>
                      <a:pt x="264" y="205"/>
                      <a:pt x="205" y="264"/>
                      <a:pt x="132" y="264"/>
                    </a:cubicBezTo>
                    <a:cubicBezTo>
                      <a:pt x="59" y="264"/>
                      <a:pt x="0" y="205"/>
                      <a:pt x="0" y="132"/>
                    </a:cubicBezTo>
                    <a:cubicBezTo>
                      <a:pt x="0" y="59"/>
                      <a:pt x="59" y="0"/>
                      <a:pt x="132" y="0"/>
                    </a:cubicBezTo>
                    <a:cubicBezTo>
                      <a:pt x="205" y="0"/>
                      <a:pt x="264" y="59"/>
                      <a:pt x="264" y="132"/>
                    </a:cubicBezTo>
                    <a:lnTo>
                      <a:pt x="264" y="132"/>
                    </a:lnTo>
                    <a:close/>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33" name="Freeform 17"/>
              <p:cNvSpPr>
                <a:spLocks/>
              </p:cNvSpPr>
              <p:nvPr/>
            </p:nvSpPr>
            <p:spPr bwMode="auto">
              <a:xfrm>
                <a:off x="3535" y="1449"/>
                <a:ext cx="242" cy="536"/>
              </a:xfrm>
              <a:custGeom>
                <a:avLst/>
                <a:gdLst>
                  <a:gd name="T0" fmla="*/ 79 w 257"/>
                  <a:gd name="T1" fmla="*/ 569 h 569"/>
                  <a:gd name="T2" fmla="*/ 79 w 257"/>
                  <a:gd name="T3" fmla="*/ 569 h 569"/>
                  <a:gd name="T4" fmla="*/ 45 w 257"/>
                  <a:gd name="T5" fmla="*/ 528 h 569"/>
                  <a:gd name="T6" fmla="*/ 0 w 257"/>
                  <a:gd name="T7" fmla="*/ 401 h 569"/>
                  <a:gd name="T8" fmla="*/ 0 w 257"/>
                  <a:gd name="T9" fmla="*/ 207 h 569"/>
                  <a:gd name="T10" fmla="*/ 61 w 257"/>
                  <a:gd name="T11" fmla="*/ 63 h 569"/>
                  <a:gd name="T12" fmla="*/ 66 w 257"/>
                  <a:gd name="T13" fmla="*/ 57 h 569"/>
                  <a:gd name="T14" fmla="*/ 207 w 257"/>
                  <a:gd name="T15" fmla="*/ 0 h 569"/>
                  <a:gd name="T16" fmla="*/ 257 w 257"/>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569">
                    <a:moveTo>
                      <a:pt x="79" y="569"/>
                    </a:moveTo>
                    <a:lnTo>
                      <a:pt x="79" y="569"/>
                    </a:lnTo>
                    <a:lnTo>
                      <a:pt x="45" y="528"/>
                    </a:lnTo>
                    <a:cubicBezTo>
                      <a:pt x="16" y="492"/>
                      <a:pt x="0" y="447"/>
                      <a:pt x="0" y="401"/>
                    </a:cubicBezTo>
                    <a:lnTo>
                      <a:pt x="0" y="207"/>
                    </a:lnTo>
                    <a:cubicBezTo>
                      <a:pt x="0" y="153"/>
                      <a:pt x="22" y="101"/>
                      <a:pt x="61" y="63"/>
                    </a:cubicBezTo>
                    <a:lnTo>
                      <a:pt x="66" y="57"/>
                    </a:lnTo>
                    <a:cubicBezTo>
                      <a:pt x="104" y="21"/>
                      <a:pt x="155" y="0"/>
                      <a:pt x="207" y="0"/>
                    </a:cubicBezTo>
                    <a:lnTo>
                      <a:pt x="257" y="0"/>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36" name="Freeform 18"/>
              <p:cNvSpPr>
                <a:spLocks/>
              </p:cNvSpPr>
              <p:nvPr/>
            </p:nvSpPr>
            <p:spPr bwMode="auto">
              <a:xfrm>
                <a:off x="3652" y="1791"/>
                <a:ext cx="4" cy="637"/>
              </a:xfrm>
              <a:custGeom>
                <a:avLst/>
                <a:gdLst>
                  <a:gd name="T0" fmla="*/ 0 w 4"/>
                  <a:gd name="T1" fmla="*/ 0 h 677"/>
                  <a:gd name="T2" fmla="*/ 0 w 4"/>
                  <a:gd name="T3" fmla="*/ 0 h 677"/>
                  <a:gd name="T4" fmla="*/ 4 w 4"/>
                  <a:gd name="T5" fmla="*/ 677 h 677"/>
                </a:gdLst>
                <a:ahLst/>
                <a:cxnLst>
                  <a:cxn ang="0">
                    <a:pos x="T0" y="T1"/>
                  </a:cxn>
                  <a:cxn ang="0">
                    <a:pos x="T2" y="T3"/>
                  </a:cxn>
                  <a:cxn ang="0">
                    <a:pos x="T4" y="T5"/>
                  </a:cxn>
                </a:cxnLst>
                <a:rect l="0" t="0" r="r" b="b"/>
                <a:pathLst>
                  <a:path w="4" h="677">
                    <a:moveTo>
                      <a:pt x="0" y="0"/>
                    </a:moveTo>
                    <a:lnTo>
                      <a:pt x="0" y="0"/>
                    </a:lnTo>
                    <a:lnTo>
                      <a:pt x="4" y="677"/>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1" name="Freeform 19"/>
              <p:cNvSpPr>
                <a:spLocks/>
              </p:cNvSpPr>
              <p:nvPr/>
            </p:nvSpPr>
            <p:spPr bwMode="auto">
              <a:xfrm>
                <a:off x="3780" y="1449"/>
                <a:ext cx="242" cy="536"/>
              </a:xfrm>
              <a:custGeom>
                <a:avLst/>
                <a:gdLst>
                  <a:gd name="T0" fmla="*/ 179 w 257"/>
                  <a:gd name="T1" fmla="*/ 569 h 569"/>
                  <a:gd name="T2" fmla="*/ 179 w 257"/>
                  <a:gd name="T3" fmla="*/ 569 h 569"/>
                  <a:gd name="T4" fmla="*/ 212 w 257"/>
                  <a:gd name="T5" fmla="*/ 528 h 569"/>
                  <a:gd name="T6" fmla="*/ 257 w 257"/>
                  <a:gd name="T7" fmla="*/ 401 h 569"/>
                  <a:gd name="T8" fmla="*/ 257 w 257"/>
                  <a:gd name="T9" fmla="*/ 207 h 569"/>
                  <a:gd name="T10" fmla="*/ 196 w 257"/>
                  <a:gd name="T11" fmla="*/ 63 h 569"/>
                  <a:gd name="T12" fmla="*/ 191 w 257"/>
                  <a:gd name="T13" fmla="*/ 57 h 569"/>
                  <a:gd name="T14" fmla="*/ 50 w 257"/>
                  <a:gd name="T15" fmla="*/ 0 h 569"/>
                  <a:gd name="T16" fmla="*/ 0 w 257"/>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569">
                    <a:moveTo>
                      <a:pt x="179" y="569"/>
                    </a:moveTo>
                    <a:lnTo>
                      <a:pt x="179" y="569"/>
                    </a:lnTo>
                    <a:lnTo>
                      <a:pt x="212" y="528"/>
                    </a:lnTo>
                    <a:cubicBezTo>
                      <a:pt x="241" y="492"/>
                      <a:pt x="257" y="447"/>
                      <a:pt x="257" y="401"/>
                    </a:cubicBezTo>
                    <a:lnTo>
                      <a:pt x="257" y="207"/>
                    </a:lnTo>
                    <a:cubicBezTo>
                      <a:pt x="257" y="153"/>
                      <a:pt x="235" y="101"/>
                      <a:pt x="196" y="63"/>
                    </a:cubicBezTo>
                    <a:lnTo>
                      <a:pt x="191" y="57"/>
                    </a:lnTo>
                    <a:cubicBezTo>
                      <a:pt x="153" y="21"/>
                      <a:pt x="103" y="0"/>
                      <a:pt x="50" y="0"/>
                    </a:cubicBezTo>
                    <a:lnTo>
                      <a:pt x="0" y="0"/>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p:nvSpPr>
            <p:spPr bwMode="auto">
              <a:xfrm>
                <a:off x="3901" y="1791"/>
                <a:ext cx="4" cy="637"/>
              </a:xfrm>
              <a:custGeom>
                <a:avLst/>
                <a:gdLst>
                  <a:gd name="T0" fmla="*/ 4 w 4"/>
                  <a:gd name="T1" fmla="*/ 0 h 677"/>
                  <a:gd name="T2" fmla="*/ 4 w 4"/>
                  <a:gd name="T3" fmla="*/ 0 h 677"/>
                  <a:gd name="T4" fmla="*/ 0 w 4"/>
                  <a:gd name="T5" fmla="*/ 677 h 677"/>
                </a:gdLst>
                <a:ahLst/>
                <a:cxnLst>
                  <a:cxn ang="0">
                    <a:pos x="T0" y="T1"/>
                  </a:cxn>
                  <a:cxn ang="0">
                    <a:pos x="T2" y="T3"/>
                  </a:cxn>
                  <a:cxn ang="0">
                    <a:pos x="T4" y="T5"/>
                  </a:cxn>
                </a:cxnLst>
                <a:rect l="0" t="0" r="r" b="b"/>
                <a:pathLst>
                  <a:path w="4" h="677">
                    <a:moveTo>
                      <a:pt x="4" y="0"/>
                    </a:moveTo>
                    <a:lnTo>
                      <a:pt x="4" y="0"/>
                    </a:lnTo>
                    <a:lnTo>
                      <a:pt x="0" y="677"/>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p:nvSpPr>
            <p:spPr bwMode="auto">
              <a:xfrm>
                <a:off x="3780" y="2109"/>
                <a:ext cx="0" cy="319"/>
              </a:xfrm>
              <a:custGeom>
                <a:avLst/>
                <a:gdLst>
                  <a:gd name="T0" fmla="*/ 0 h 339"/>
                  <a:gd name="T1" fmla="*/ 0 h 339"/>
                  <a:gd name="T2" fmla="*/ 339 h 339"/>
                </a:gdLst>
                <a:ahLst/>
                <a:cxnLst>
                  <a:cxn ang="0">
                    <a:pos x="0" y="T0"/>
                  </a:cxn>
                  <a:cxn ang="0">
                    <a:pos x="0" y="T1"/>
                  </a:cxn>
                  <a:cxn ang="0">
                    <a:pos x="0" y="T2"/>
                  </a:cxn>
                </a:cxnLst>
                <a:rect l="0" t="0" r="r" b="b"/>
                <a:pathLst>
                  <a:path h="339">
                    <a:moveTo>
                      <a:pt x="0" y="0"/>
                    </a:moveTo>
                    <a:lnTo>
                      <a:pt x="0" y="0"/>
                    </a:lnTo>
                    <a:lnTo>
                      <a:pt x="0" y="339"/>
                    </a:lnTo>
                  </a:path>
                </a:pathLst>
              </a:custGeom>
              <a:noFill/>
              <a:ln w="79375" cap="rnd">
                <a:solidFill>
                  <a:srgbClr val="1B436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grpSp>
          <p:nvGrpSpPr>
            <p:cNvPr id="22" name="Group 26"/>
            <p:cNvGrpSpPr>
              <a:grpSpLocks noChangeAspect="1"/>
            </p:cNvGrpSpPr>
            <p:nvPr/>
          </p:nvGrpSpPr>
          <p:grpSpPr bwMode="auto">
            <a:xfrm>
              <a:off x="6483350" y="1758950"/>
              <a:ext cx="925513" cy="2135188"/>
              <a:chOff x="4084" y="1108"/>
              <a:chExt cx="583" cy="1345"/>
            </a:xfrm>
          </p:grpSpPr>
          <p:sp>
            <p:nvSpPr>
              <p:cNvPr id="23" name="AutoShape 25"/>
              <p:cNvSpPr>
                <a:spLocks noChangeAspect="1" noChangeArrowheads="1" noTextEdit="1"/>
              </p:cNvSpPr>
              <p:nvPr/>
            </p:nvSpPr>
            <p:spPr bwMode="auto">
              <a:xfrm>
                <a:off x="4084" y="1108"/>
                <a:ext cx="583"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27"/>
              <p:cNvSpPr>
                <a:spLocks/>
              </p:cNvSpPr>
              <p:nvPr/>
            </p:nvSpPr>
            <p:spPr bwMode="auto">
              <a:xfrm>
                <a:off x="4227" y="1124"/>
                <a:ext cx="249" cy="248"/>
              </a:xfrm>
              <a:custGeom>
                <a:avLst/>
                <a:gdLst>
                  <a:gd name="T0" fmla="*/ 264 w 264"/>
                  <a:gd name="T1" fmla="*/ 132 h 264"/>
                  <a:gd name="T2" fmla="*/ 264 w 264"/>
                  <a:gd name="T3" fmla="*/ 132 h 264"/>
                  <a:gd name="T4" fmla="*/ 132 w 264"/>
                  <a:gd name="T5" fmla="*/ 264 h 264"/>
                  <a:gd name="T6" fmla="*/ 0 w 264"/>
                  <a:gd name="T7" fmla="*/ 132 h 264"/>
                  <a:gd name="T8" fmla="*/ 132 w 264"/>
                  <a:gd name="T9" fmla="*/ 0 h 264"/>
                  <a:gd name="T10" fmla="*/ 264 w 264"/>
                  <a:gd name="T11" fmla="*/ 132 h 264"/>
                  <a:gd name="T12" fmla="*/ 264 w 264"/>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264" h="264">
                    <a:moveTo>
                      <a:pt x="264" y="132"/>
                    </a:moveTo>
                    <a:lnTo>
                      <a:pt x="264" y="132"/>
                    </a:lnTo>
                    <a:cubicBezTo>
                      <a:pt x="264" y="205"/>
                      <a:pt x="205" y="264"/>
                      <a:pt x="132" y="264"/>
                    </a:cubicBezTo>
                    <a:cubicBezTo>
                      <a:pt x="59" y="264"/>
                      <a:pt x="0" y="205"/>
                      <a:pt x="0" y="132"/>
                    </a:cubicBezTo>
                    <a:cubicBezTo>
                      <a:pt x="0" y="59"/>
                      <a:pt x="59" y="0"/>
                      <a:pt x="132" y="0"/>
                    </a:cubicBezTo>
                    <a:cubicBezTo>
                      <a:pt x="205" y="0"/>
                      <a:pt x="264" y="59"/>
                      <a:pt x="264" y="132"/>
                    </a:cubicBezTo>
                    <a:lnTo>
                      <a:pt x="264" y="132"/>
                    </a:lnTo>
                    <a:close/>
                  </a:path>
                </a:pathLst>
              </a:custGeom>
              <a:noFill/>
              <a:ln w="79375" cap="rnd">
                <a:solidFill>
                  <a:srgbClr val="B2CED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5" name="Freeform 28"/>
              <p:cNvSpPr>
                <a:spLocks/>
              </p:cNvSpPr>
              <p:nvPr/>
            </p:nvSpPr>
            <p:spPr bwMode="auto">
              <a:xfrm>
                <a:off x="4109" y="1449"/>
                <a:ext cx="242" cy="536"/>
              </a:xfrm>
              <a:custGeom>
                <a:avLst/>
                <a:gdLst>
                  <a:gd name="T0" fmla="*/ 79 w 257"/>
                  <a:gd name="T1" fmla="*/ 569 h 569"/>
                  <a:gd name="T2" fmla="*/ 79 w 257"/>
                  <a:gd name="T3" fmla="*/ 569 h 569"/>
                  <a:gd name="T4" fmla="*/ 45 w 257"/>
                  <a:gd name="T5" fmla="*/ 528 h 569"/>
                  <a:gd name="T6" fmla="*/ 0 w 257"/>
                  <a:gd name="T7" fmla="*/ 401 h 569"/>
                  <a:gd name="T8" fmla="*/ 0 w 257"/>
                  <a:gd name="T9" fmla="*/ 207 h 569"/>
                  <a:gd name="T10" fmla="*/ 61 w 257"/>
                  <a:gd name="T11" fmla="*/ 63 h 569"/>
                  <a:gd name="T12" fmla="*/ 66 w 257"/>
                  <a:gd name="T13" fmla="*/ 57 h 569"/>
                  <a:gd name="T14" fmla="*/ 207 w 257"/>
                  <a:gd name="T15" fmla="*/ 0 h 569"/>
                  <a:gd name="T16" fmla="*/ 257 w 257"/>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569">
                    <a:moveTo>
                      <a:pt x="79" y="569"/>
                    </a:moveTo>
                    <a:lnTo>
                      <a:pt x="79" y="569"/>
                    </a:lnTo>
                    <a:lnTo>
                      <a:pt x="45" y="528"/>
                    </a:lnTo>
                    <a:cubicBezTo>
                      <a:pt x="16" y="492"/>
                      <a:pt x="0" y="447"/>
                      <a:pt x="0" y="401"/>
                    </a:cubicBezTo>
                    <a:lnTo>
                      <a:pt x="0" y="207"/>
                    </a:lnTo>
                    <a:cubicBezTo>
                      <a:pt x="0" y="153"/>
                      <a:pt x="22" y="101"/>
                      <a:pt x="61" y="63"/>
                    </a:cubicBezTo>
                    <a:lnTo>
                      <a:pt x="66" y="57"/>
                    </a:lnTo>
                    <a:cubicBezTo>
                      <a:pt x="104" y="21"/>
                      <a:pt x="155" y="0"/>
                      <a:pt x="207" y="0"/>
                    </a:cubicBezTo>
                    <a:lnTo>
                      <a:pt x="257" y="0"/>
                    </a:lnTo>
                  </a:path>
                </a:pathLst>
              </a:custGeom>
              <a:noFill/>
              <a:ln w="79375" cap="rnd">
                <a:solidFill>
                  <a:srgbClr val="B2CED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6" name="Freeform 29"/>
              <p:cNvSpPr>
                <a:spLocks/>
              </p:cNvSpPr>
              <p:nvPr/>
            </p:nvSpPr>
            <p:spPr bwMode="auto">
              <a:xfrm>
                <a:off x="4227" y="1791"/>
                <a:ext cx="3" cy="637"/>
              </a:xfrm>
              <a:custGeom>
                <a:avLst/>
                <a:gdLst>
                  <a:gd name="T0" fmla="*/ 0 w 4"/>
                  <a:gd name="T1" fmla="*/ 0 h 677"/>
                  <a:gd name="T2" fmla="*/ 0 w 4"/>
                  <a:gd name="T3" fmla="*/ 0 h 677"/>
                  <a:gd name="T4" fmla="*/ 4 w 4"/>
                  <a:gd name="T5" fmla="*/ 677 h 677"/>
                </a:gdLst>
                <a:ahLst/>
                <a:cxnLst>
                  <a:cxn ang="0">
                    <a:pos x="T0" y="T1"/>
                  </a:cxn>
                  <a:cxn ang="0">
                    <a:pos x="T2" y="T3"/>
                  </a:cxn>
                  <a:cxn ang="0">
                    <a:pos x="T4" y="T5"/>
                  </a:cxn>
                </a:cxnLst>
                <a:rect l="0" t="0" r="r" b="b"/>
                <a:pathLst>
                  <a:path w="4" h="677">
                    <a:moveTo>
                      <a:pt x="0" y="0"/>
                    </a:moveTo>
                    <a:lnTo>
                      <a:pt x="0" y="0"/>
                    </a:lnTo>
                    <a:lnTo>
                      <a:pt x="4" y="677"/>
                    </a:lnTo>
                  </a:path>
                </a:pathLst>
              </a:custGeom>
              <a:noFill/>
              <a:ln w="79375" cap="rnd">
                <a:solidFill>
                  <a:srgbClr val="B2CED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7" name="Freeform 30"/>
              <p:cNvSpPr>
                <a:spLocks/>
              </p:cNvSpPr>
              <p:nvPr/>
            </p:nvSpPr>
            <p:spPr bwMode="auto">
              <a:xfrm>
                <a:off x="4355" y="1449"/>
                <a:ext cx="242" cy="536"/>
              </a:xfrm>
              <a:custGeom>
                <a:avLst/>
                <a:gdLst>
                  <a:gd name="T0" fmla="*/ 179 w 257"/>
                  <a:gd name="T1" fmla="*/ 569 h 569"/>
                  <a:gd name="T2" fmla="*/ 179 w 257"/>
                  <a:gd name="T3" fmla="*/ 569 h 569"/>
                  <a:gd name="T4" fmla="*/ 212 w 257"/>
                  <a:gd name="T5" fmla="*/ 528 h 569"/>
                  <a:gd name="T6" fmla="*/ 257 w 257"/>
                  <a:gd name="T7" fmla="*/ 401 h 569"/>
                  <a:gd name="T8" fmla="*/ 257 w 257"/>
                  <a:gd name="T9" fmla="*/ 207 h 569"/>
                  <a:gd name="T10" fmla="*/ 196 w 257"/>
                  <a:gd name="T11" fmla="*/ 63 h 569"/>
                  <a:gd name="T12" fmla="*/ 191 w 257"/>
                  <a:gd name="T13" fmla="*/ 57 h 569"/>
                  <a:gd name="T14" fmla="*/ 50 w 257"/>
                  <a:gd name="T15" fmla="*/ 0 h 569"/>
                  <a:gd name="T16" fmla="*/ 0 w 257"/>
                  <a:gd name="T1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569">
                    <a:moveTo>
                      <a:pt x="179" y="569"/>
                    </a:moveTo>
                    <a:lnTo>
                      <a:pt x="179" y="569"/>
                    </a:lnTo>
                    <a:lnTo>
                      <a:pt x="212" y="528"/>
                    </a:lnTo>
                    <a:cubicBezTo>
                      <a:pt x="241" y="492"/>
                      <a:pt x="257" y="447"/>
                      <a:pt x="257" y="401"/>
                    </a:cubicBezTo>
                    <a:lnTo>
                      <a:pt x="257" y="207"/>
                    </a:lnTo>
                    <a:cubicBezTo>
                      <a:pt x="257" y="153"/>
                      <a:pt x="235" y="101"/>
                      <a:pt x="196" y="63"/>
                    </a:cubicBezTo>
                    <a:lnTo>
                      <a:pt x="191" y="57"/>
                    </a:lnTo>
                    <a:cubicBezTo>
                      <a:pt x="153" y="21"/>
                      <a:pt x="103" y="0"/>
                      <a:pt x="50" y="0"/>
                    </a:cubicBezTo>
                    <a:lnTo>
                      <a:pt x="0" y="0"/>
                    </a:lnTo>
                  </a:path>
                </a:pathLst>
              </a:custGeom>
              <a:noFill/>
              <a:ln w="79375" cap="rnd">
                <a:solidFill>
                  <a:srgbClr val="B2CED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8" name="Freeform 31"/>
              <p:cNvSpPr>
                <a:spLocks/>
              </p:cNvSpPr>
              <p:nvPr/>
            </p:nvSpPr>
            <p:spPr bwMode="auto">
              <a:xfrm>
                <a:off x="4476" y="1791"/>
                <a:ext cx="3" cy="637"/>
              </a:xfrm>
              <a:custGeom>
                <a:avLst/>
                <a:gdLst>
                  <a:gd name="T0" fmla="*/ 4 w 4"/>
                  <a:gd name="T1" fmla="*/ 0 h 677"/>
                  <a:gd name="T2" fmla="*/ 4 w 4"/>
                  <a:gd name="T3" fmla="*/ 0 h 677"/>
                  <a:gd name="T4" fmla="*/ 0 w 4"/>
                  <a:gd name="T5" fmla="*/ 677 h 677"/>
                </a:gdLst>
                <a:ahLst/>
                <a:cxnLst>
                  <a:cxn ang="0">
                    <a:pos x="T0" y="T1"/>
                  </a:cxn>
                  <a:cxn ang="0">
                    <a:pos x="T2" y="T3"/>
                  </a:cxn>
                  <a:cxn ang="0">
                    <a:pos x="T4" y="T5"/>
                  </a:cxn>
                </a:cxnLst>
                <a:rect l="0" t="0" r="r" b="b"/>
                <a:pathLst>
                  <a:path w="4" h="677">
                    <a:moveTo>
                      <a:pt x="4" y="0"/>
                    </a:moveTo>
                    <a:lnTo>
                      <a:pt x="4" y="0"/>
                    </a:lnTo>
                    <a:lnTo>
                      <a:pt x="0" y="677"/>
                    </a:lnTo>
                  </a:path>
                </a:pathLst>
              </a:custGeom>
              <a:noFill/>
              <a:ln w="79375" cap="rnd">
                <a:solidFill>
                  <a:srgbClr val="B2CED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9" name="Freeform 32"/>
              <p:cNvSpPr>
                <a:spLocks/>
              </p:cNvSpPr>
              <p:nvPr/>
            </p:nvSpPr>
            <p:spPr bwMode="auto">
              <a:xfrm>
                <a:off x="4355" y="2109"/>
                <a:ext cx="0" cy="319"/>
              </a:xfrm>
              <a:custGeom>
                <a:avLst/>
                <a:gdLst>
                  <a:gd name="T0" fmla="*/ 0 h 339"/>
                  <a:gd name="T1" fmla="*/ 0 h 339"/>
                  <a:gd name="T2" fmla="*/ 339 h 339"/>
                </a:gdLst>
                <a:ahLst/>
                <a:cxnLst>
                  <a:cxn ang="0">
                    <a:pos x="0" y="T0"/>
                  </a:cxn>
                  <a:cxn ang="0">
                    <a:pos x="0" y="T1"/>
                  </a:cxn>
                  <a:cxn ang="0">
                    <a:pos x="0" y="T2"/>
                  </a:cxn>
                </a:cxnLst>
                <a:rect l="0" t="0" r="r" b="b"/>
                <a:pathLst>
                  <a:path h="339">
                    <a:moveTo>
                      <a:pt x="0" y="0"/>
                    </a:moveTo>
                    <a:lnTo>
                      <a:pt x="0" y="0"/>
                    </a:lnTo>
                    <a:lnTo>
                      <a:pt x="0" y="339"/>
                    </a:lnTo>
                  </a:path>
                </a:pathLst>
              </a:custGeom>
              <a:noFill/>
              <a:ln w="79375" cap="rnd">
                <a:solidFill>
                  <a:srgbClr val="B2CED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2447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animBg="1"/>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7435" y="426575"/>
            <a:ext cx="5257801" cy="1603931"/>
          </a:xfrm>
        </p:spPr>
        <p:txBody>
          <a:bodyPr>
            <a:normAutofit/>
          </a:bodyPr>
          <a:lstStyle/>
          <a:p>
            <a:r>
              <a:rPr lang="da-DK" dirty="0" smtClean="0"/>
              <a:t>Hvordan kan man i DK registrere sin holdning?</a:t>
            </a:r>
            <a:endParaRPr lang="da-DK" dirty="0"/>
          </a:p>
        </p:txBody>
      </p:sp>
      <p:sp>
        <p:nvSpPr>
          <p:cNvPr id="3" name="Pladsholder til tekst 2"/>
          <p:cNvSpPr>
            <a:spLocks noGrp="1"/>
          </p:cNvSpPr>
          <p:nvPr>
            <p:ph type="body" sz="quarter" idx="15"/>
          </p:nvPr>
        </p:nvSpPr>
        <p:spPr>
          <a:xfrm>
            <a:off x="674914" y="2109418"/>
            <a:ext cx="5725886" cy="4574411"/>
          </a:xfrm>
        </p:spPr>
        <p:txBody>
          <a:bodyPr>
            <a:normAutofit/>
          </a:bodyPr>
          <a:lstStyle/>
          <a:p>
            <a:pPr>
              <a:spcAft>
                <a:spcPts val="600"/>
              </a:spcAft>
            </a:pPr>
            <a:r>
              <a:rPr lang="da-DK" sz="2200" dirty="0" smtClean="0"/>
              <a:t>Udfylde et fysisk donorkort</a:t>
            </a:r>
          </a:p>
          <a:p>
            <a:pPr marL="0" indent="0">
              <a:spcAft>
                <a:spcPts val="600"/>
              </a:spcAft>
              <a:buNone/>
            </a:pPr>
            <a:endParaRPr lang="da-DK" sz="2200" dirty="0" smtClean="0"/>
          </a:p>
          <a:p>
            <a:pPr>
              <a:spcAft>
                <a:spcPts val="600"/>
              </a:spcAft>
            </a:pPr>
            <a:r>
              <a:rPr lang="da-DK" sz="2200" dirty="0" smtClean="0"/>
              <a:t>Registrere sin holdning i Organdonorregistret på Sundhed.dk</a:t>
            </a:r>
          </a:p>
          <a:p>
            <a:pPr marL="0" indent="0">
              <a:spcAft>
                <a:spcPts val="600"/>
              </a:spcAft>
              <a:buNone/>
            </a:pPr>
            <a:endParaRPr lang="da-DK" sz="2200" dirty="0" smtClean="0"/>
          </a:p>
          <a:p>
            <a:pPr>
              <a:spcAft>
                <a:spcPts val="600"/>
              </a:spcAft>
            </a:pPr>
            <a:r>
              <a:rPr lang="da-DK" sz="2200" dirty="0" smtClean="0"/>
              <a:t>Mundtligt fortælle sine pårørende om sit ønske</a:t>
            </a:r>
          </a:p>
          <a:p>
            <a:endParaRPr lang="da-DK" sz="2200" dirty="0" smtClean="0"/>
          </a:p>
          <a:p>
            <a:pPr marL="0" indent="0">
              <a:buNone/>
            </a:pPr>
            <a:r>
              <a:rPr lang="da-DK" sz="2200" dirty="0" smtClean="0"/>
              <a:t>Med den nye </a:t>
            </a:r>
            <a:r>
              <a:rPr lang="da-DK" sz="2200" dirty="0" err="1" smtClean="0"/>
              <a:t>app</a:t>
            </a:r>
            <a:r>
              <a:rPr lang="da-DK" sz="2200" dirty="0" smtClean="0"/>
              <a:t> for det digitale sundhedskort kan man viderestilles til sundhed.dk</a:t>
            </a:r>
          </a:p>
          <a:p>
            <a:endParaRPr lang="da-DK" sz="2800" dirty="0" smtClean="0"/>
          </a:p>
          <a:p>
            <a:endParaRPr lang="da-DK" dirty="0" smtClean="0"/>
          </a:p>
          <a:p>
            <a:endParaRPr lang="da-DK" dirty="0"/>
          </a:p>
        </p:txBody>
      </p:sp>
      <p:pic>
        <p:nvPicPr>
          <p:cNvPr id="3074" name="Picture 2" descr="Donork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19088"/>
            <a:ext cx="8001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rgandonor.dk/media/x3sfi0ol/sundhedsapp-digitaliseringsstyrelsen.png?width=469&amp;height=351&amp;mode=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410" y="2030506"/>
            <a:ext cx="4457700" cy="3343275"/>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p:cNvSpPr txBox="1"/>
          <p:nvPr/>
        </p:nvSpPr>
        <p:spPr>
          <a:xfrm>
            <a:off x="7309410" y="5620871"/>
            <a:ext cx="3198311" cy="369332"/>
          </a:xfrm>
          <a:prstGeom prst="rect">
            <a:avLst/>
          </a:prstGeom>
          <a:noFill/>
        </p:spPr>
        <p:txBody>
          <a:bodyPr wrap="none" rtlCol="0">
            <a:spAutoFit/>
          </a:bodyPr>
          <a:lstStyle/>
          <a:p>
            <a:r>
              <a:rPr lang="da-DK" dirty="0"/>
              <a:t>Foto: Digitaliseringsstyrelsen </a:t>
            </a:r>
          </a:p>
        </p:txBody>
      </p:sp>
    </p:spTree>
    <p:extLst>
      <p:ext uri="{BB962C8B-B14F-4D97-AF65-F5344CB8AC3E}">
        <p14:creationId xmlns:p14="http://schemas.microsoft.com/office/powerpoint/2010/main" val="14416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C9DDF-4014-1042-A09D-C186378DECD8}"/>
              </a:ext>
            </a:extLst>
          </p:cNvPr>
          <p:cNvSpPr>
            <a:spLocks noGrp="1"/>
          </p:cNvSpPr>
          <p:nvPr>
            <p:ph type="title"/>
          </p:nvPr>
        </p:nvSpPr>
        <p:spPr/>
        <p:txBody>
          <a:bodyPr>
            <a:normAutofit/>
          </a:bodyPr>
          <a:lstStyle/>
          <a:p>
            <a:r>
              <a:rPr lang="da-DK" sz="3600" dirty="0"/>
              <a:t>Én donor kan give liv til </a:t>
            </a:r>
            <a:r>
              <a:rPr lang="da-DK" sz="3600" dirty="0" smtClean="0"/>
              <a:t/>
            </a:r>
            <a:br>
              <a:rPr lang="da-DK" sz="3600" dirty="0" smtClean="0"/>
            </a:br>
            <a:r>
              <a:rPr lang="da-DK" sz="3600" dirty="0" smtClean="0">
                <a:solidFill>
                  <a:srgbClr val="FF612C"/>
                </a:solidFill>
              </a:rPr>
              <a:t>7 </a:t>
            </a:r>
            <a:r>
              <a:rPr lang="da-DK" sz="3600" dirty="0">
                <a:solidFill>
                  <a:srgbClr val="FF612C"/>
                </a:solidFill>
              </a:rPr>
              <a:t>andre</a:t>
            </a:r>
            <a:endParaRPr lang="da-DK" sz="3600" dirty="0"/>
          </a:p>
        </p:txBody>
      </p:sp>
      <p:sp>
        <p:nvSpPr>
          <p:cNvPr id="3" name="Pladsholder til sidefod 2">
            <a:extLst>
              <a:ext uri="{FF2B5EF4-FFF2-40B4-BE49-F238E27FC236}">
                <a16:creationId xmlns:a16="http://schemas.microsoft.com/office/drawing/2014/main" id="{1D67EEA2-8097-3944-A9B2-79169CA445C1}"/>
              </a:ext>
            </a:extLst>
          </p:cNvPr>
          <p:cNvSpPr>
            <a:spLocks noGrp="1"/>
          </p:cNvSpPr>
          <p:nvPr>
            <p:ph type="ftr" sz="quarter" idx="11"/>
          </p:nvPr>
        </p:nvSpPr>
        <p:spPr/>
        <p:txBody>
          <a:bodyPr/>
          <a:lstStyle/>
          <a:p>
            <a:r>
              <a:rPr lang="da-DK" dirty="0"/>
              <a:t>Organdonationsdag 2020</a:t>
            </a:r>
          </a:p>
        </p:txBody>
      </p:sp>
      <p:sp>
        <p:nvSpPr>
          <p:cNvPr id="4" name="Pladsholder til slidenummer 3">
            <a:extLst>
              <a:ext uri="{FF2B5EF4-FFF2-40B4-BE49-F238E27FC236}">
                <a16:creationId xmlns:a16="http://schemas.microsoft.com/office/drawing/2014/main" id="{1D8A9D6F-EB25-9B41-8519-106E71A0AC6C}"/>
              </a:ext>
            </a:extLst>
          </p:cNvPr>
          <p:cNvSpPr>
            <a:spLocks noGrp="1"/>
          </p:cNvSpPr>
          <p:nvPr>
            <p:ph type="sldNum" sz="quarter" idx="12"/>
          </p:nvPr>
        </p:nvSpPr>
        <p:spPr/>
        <p:txBody>
          <a:bodyPr/>
          <a:lstStyle/>
          <a:p>
            <a:fld id="{92D33380-CB91-2048-96D7-F55975039CEF}" type="slidenum">
              <a:rPr lang="da-DK" smtClean="0"/>
              <a:pPr/>
              <a:t>15</a:t>
            </a:fld>
            <a:endParaRPr lang="da-DK" dirty="0"/>
          </a:p>
        </p:txBody>
      </p:sp>
      <p:sp>
        <p:nvSpPr>
          <p:cNvPr id="6" name="Pladsholder til tekst 5">
            <a:extLst>
              <a:ext uri="{FF2B5EF4-FFF2-40B4-BE49-F238E27FC236}">
                <a16:creationId xmlns:a16="http://schemas.microsoft.com/office/drawing/2014/main" id="{C1386250-64C5-A54C-AB16-9547B9588A50}"/>
              </a:ext>
            </a:extLst>
          </p:cNvPr>
          <p:cNvSpPr>
            <a:spLocks noGrp="1"/>
          </p:cNvSpPr>
          <p:nvPr>
            <p:ph type="body" sz="quarter" idx="14"/>
          </p:nvPr>
        </p:nvSpPr>
        <p:spPr>
          <a:xfrm>
            <a:off x="6230465" y="2774051"/>
            <a:ext cx="5470525" cy="1014184"/>
          </a:xfrm>
        </p:spPr>
        <p:txBody>
          <a:bodyPr>
            <a:normAutofit lnSpcReduction="10000"/>
          </a:bodyPr>
          <a:lstStyle/>
          <a:p>
            <a:pPr marL="0" indent="0">
              <a:buNone/>
            </a:pPr>
            <a:r>
              <a:rPr lang="da-DK" sz="2000" b="1" dirty="0">
                <a:solidFill>
                  <a:srgbClr val="004567"/>
                </a:solidFill>
              </a:rPr>
              <a:t>En organdonor kan </a:t>
            </a:r>
            <a:r>
              <a:rPr lang="da-DK" sz="2000" b="1" dirty="0" smtClean="0">
                <a:solidFill>
                  <a:srgbClr val="004567"/>
                </a:solidFill>
              </a:rPr>
              <a:t>donere:</a:t>
            </a:r>
          </a:p>
          <a:p>
            <a:r>
              <a:rPr lang="da-DK" dirty="0" smtClean="0">
                <a:solidFill>
                  <a:srgbClr val="004567"/>
                </a:solidFill>
              </a:rPr>
              <a:t>Hjerte</a:t>
            </a:r>
            <a:r>
              <a:rPr lang="da-DK" dirty="0">
                <a:solidFill>
                  <a:srgbClr val="004567"/>
                </a:solidFill>
              </a:rPr>
              <a:t>, lever, lunger, nyrer og </a:t>
            </a:r>
            <a:r>
              <a:rPr lang="da-DK" dirty="0" smtClean="0">
                <a:solidFill>
                  <a:srgbClr val="004567"/>
                </a:solidFill>
              </a:rPr>
              <a:t>bugspytkirtel</a:t>
            </a:r>
          </a:p>
          <a:p>
            <a:r>
              <a:rPr lang="da-DK" dirty="0" smtClean="0">
                <a:solidFill>
                  <a:srgbClr val="004567"/>
                </a:solidFill>
              </a:rPr>
              <a:t>Samt hornhinder, knogler og kar</a:t>
            </a:r>
            <a:r>
              <a:rPr lang="da-DK" dirty="0">
                <a:solidFill>
                  <a:srgbClr val="004567"/>
                </a:solidFill>
              </a:rPr>
              <a:t> </a:t>
            </a:r>
            <a:r>
              <a:rPr lang="da-DK" dirty="0" smtClean="0">
                <a:solidFill>
                  <a:srgbClr val="004567"/>
                </a:solidFill>
              </a:rPr>
              <a:t>på udvalgte hospitaler </a:t>
            </a:r>
            <a:endParaRPr lang="da-DK" dirty="0">
              <a:solidFill>
                <a:srgbClr val="004567"/>
              </a:solidFill>
            </a:endParaRPr>
          </a:p>
        </p:txBody>
      </p:sp>
      <p:sp>
        <p:nvSpPr>
          <p:cNvPr id="7" name="Tekstboks 6"/>
          <p:cNvSpPr txBox="1"/>
          <p:nvPr/>
        </p:nvSpPr>
        <p:spPr>
          <a:xfrm>
            <a:off x="6308025" y="4061854"/>
            <a:ext cx="5116830" cy="2163669"/>
          </a:xfrm>
          <a:prstGeom prst="rect">
            <a:avLst/>
          </a:prstGeom>
          <a:solidFill>
            <a:schemeClr val="accent2"/>
          </a:solidFill>
        </p:spPr>
        <p:txBody>
          <a:bodyPr wrap="square" rtlCol="0">
            <a:spAutoFit/>
          </a:bodyPr>
          <a:lstStyle/>
          <a:p>
            <a:pPr eaLnBrk="0" fontAlgn="base" hangingPunct="0">
              <a:spcBef>
                <a:spcPct val="20000"/>
              </a:spcBef>
              <a:spcAft>
                <a:spcPct val="0"/>
              </a:spcAft>
            </a:pPr>
            <a:r>
              <a:rPr lang="da-DK" sz="500" dirty="0" smtClean="0">
                <a:solidFill>
                  <a:schemeClr val="bg1"/>
                </a:solidFill>
                <a:latin typeface="Arial" charset="0"/>
              </a:rPr>
              <a:t> </a:t>
            </a:r>
          </a:p>
          <a:p>
            <a:pPr eaLnBrk="0" fontAlgn="base" hangingPunct="0">
              <a:spcBef>
                <a:spcPct val="20000"/>
              </a:spcBef>
              <a:spcAft>
                <a:spcPct val="0"/>
              </a:spcAft>
            </a:pPr>
            <a:endParaRPr lang="da-DK" dirty="0" smtClean="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smtClean="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smtClean="0">
              <a:solidFill>
                <a:srgbClr val="004567"/>
              </a:solidFill>
              <a:latin typeface="Arial" charset="0"/>
            </a:endParaRPr>
          </a:p>
        </p:txBody>
      </p:sp>
      <p:sp>
        <p:nvSpPr>
          <p:cNvPr id="9" name="Rektangel 8"/>
          <p:cNvSpPr/>
          <p:nvPr/>
        </p:nvSpPr>
        <p:spPr>
          <a:xfrm>
            <a:off x="8543239" y="4327899"/>
            <a:ext cx="2384430" cy="1754326"/>
          </a:xfrm>
          <a:prstGeom prst="rect">
            <a:avLst/>
          </a:prstGeom>
        </p:spPr>
        <p:txBody>
          <a:bodyPr wrap="square">
            <a:spAutoFit/>
          </a:bodyPr>
          <a:lstStyle/>
          <a:p>
            <a:r>
              <a:rPr lang="da-DK" b="1" dirty="0">
                <a:solidFill>
                  <a:srgbClr val="004567"/>
                </a:solidFill>
              </a:rPr>
              <a:t>Ældre på +70 år</a:t>
            </a:r>
            <a:r>
              <a:rPr lang="da-DK" dirty="0">
                <a:solidFill>
                  <a:srgbClr val="004567"/>
                </a:solidFill>
              </a:rPr>
              <a:t> </a:t>
            </a:r>
            <a:r>
              <a:rPr lang="da-DK" dirty="0" smtClean="0">
                <a:solidFill>
                  <a:srgbClr val="004567"/>
                </a:solidFill>
              </a:rPr>
              <a:t/>
            </a:r>
            <a:br>
              <a:rPr lang="da-DK" dirty="0" smtClean="0">
                <a:solidFill>
                  <a:srgbClr val="004567"/>
                </a:solidFill>
              </a:rPr>
            </a:br>
            <a:r>
              <a:rPr lang="da-DK" dirty="0" smtClean="0">
                <a:solidFill>
                  <a:srgbClr val="004567"/>
                </a:solidFill>
              </a:rPr>
              <a:t>kan ofte donere </a:t>
            </a:r>
            <a:br>
              <a:rPr lang="da-DK" dirty="0" smtClean="0">
                <a:solidFill>
                  <a:srgbClr val="004567"/>
                </a:solidFill>
              </a:rPr>
            </a:br>
            <a:r>
              <a:rPr lang="da-DK" dirty="0" smtClean="0">
                <a:solidFill>
                  <a:srgbClr val="004567"/>
                </a:solidFill>
              </a:rPr>
              <a:t>lever</a:t>
            </a:r>
            <a:r>
              <a:rPr lang="da-DK" dirty="0">
                <a:solidFill>
                  <a:srgbClr val="004567"/>
                </a:solidFill>
              </a:rPr>
              <a:t>, </a:t>
            </a:r>
            <a:r>
              <a:rPr lang="da-DK" dirty="0" smtClean="0">
                <a:solidFill>
                  <a:srgbClr val="004567"/>
                </a:solidFill>
              </a:rPr>
              <a:t>nyrer og </a:t>
            </a:r>
            <a:br>
              <a:rPr lang="da-DK" dirty="0" smtClean="0">
                <a:solidFill>
                  <a:srgbClr val="004567"/>
                </a:solidFill>
              </a:rPr>
            </a:br>
            <a:r>
              <a:rPr lang="da-DK" dirty="0" smtClean="0">
                <a:solidFill>
                  <a:srgbClr val="004567"/>
                </a:solidFill>
              </a:rPr>
              <a:t>hornhinder og skal derfor også overflyttes til intensiv </a:t>
            </a:r>
            <a:endParaRPr lang="da-DK" dirty="0">
              <a:solidFill>
                <a:srgbClr val="004567"/>
              </a:solidFill>
            </a:endParaRPr>
          </a:p>
        </p:txBody>
      </p:sp>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l="-1" t="1839" r="50179" b="7539"/>
          <a:stretch/>
        </p:blipFill>
        <p:spPr>
          <a:xfrm>
            <a:off x="-166254" y="0"/>
            <a:ext cx="5652650" cy="6858000"/>
          </a:xfrm>
          <a:prstGeom prst="rect">
            <a:avLst/>
          </a:prstGeom>
        </p:spPr>
      </p:pic>
      <p:pic>
        <p:nvPicPr>
          <p:cNvPr id="14" name="Billede 13"/>
          <p:cNvPicPr>
            <a:picLocks noChangeAspect="1"/>
          </p:cNvPicPr>
          <p:nvPr/>
        </p:nvPicPr>
        <p:blipFill rotWithShape="1">
          <a:blip r:embed="rId4">
            <a:extLst>
              <a:ext uri="{28A0092B-C50C-407E-A947-70E740481C1C}">
                <a14:useLocalDpi xmlns:a14="http://schemas.microsoft.com/office/drawing/2010/main" val="0"/>
              </a:ext>
            </a:extLst>
          </a:blip>
          <a:srcRect r="45367"/>
          <a:stretch/>
        </p:blipFill>
        <p:spPr>
          <a:xfrm>
            <a:off x="-176781" y="-20321"/>
            <a:ext cx="5663177" cy="6923201"/>
          </a:xfrm>
          <a:prstGeom prst="rect">
            <a:avLst/>
          </a:prstGeom>
        </p:spPr>
      </p:pic>
      <p:grpSp>
        <p:nvGrpSpPr>
          <p:cNvPr id="11" name="Grafik 179">
            <a:extLst>
              <a:ext uri="{FF2B5EF4-FFF2-40B4-BE49-F238E27FC236}">
                <a16:creationId xmlns:a16="http://schemas.microsoft.com/office/drawing/2014/main" id="{0702FBA5-536E-45A5-9735-A4E2D7E0D0D9}"/>
              </a:ext>
            </a:extLst>
          </p:cNvPr>
          <p:cNvGrpSpPr/>
          <p:nvPr/>
        </p:nvGrpSpPr>
        <p:grpSpPr>
          <a:xfrm>
            <a:off x="6773334" y="4522336"/>
            <a:ext cx="1153760" cy="1312538"/>
            <a:chOff x="7228357" y="5328563"/>
            <a:chExt cx="415289" cy="472440"/>
          </a:xfrm>
          <a:noFill/>
        </p:grpSpPr>
        <p:sp>
          <p:nvSpPr>
            <p:cNvPr id="12" name="Kombinationstegning: figur 917">
              <a:extLst>
                <a:ext uri="{FF2B5EF4-FFF2-40B4-BE49-F238E27FC236}">
                  <a16:creationId xmlns:a16="http://schemas.microsoft.com/office/drawing/2014/main" id="{9C1C3F4D-E40A-4E4B-A56A-07CF0BCE0E16}"/>
                </a:ext>
              </a:extLst>
            </p:cNvPr>
            <p:cNvSpPr/>
            <p:nvPr/>
          </p:nvSpPr>
          <p:spPr>
            <a:xfrm>
              <a:off x="7228357" y="5592405"/>
              <a:ext cx="49529" cy="208597"/>
            </a:xfrm>
            <a:custGeom>
              <a:avLst/>
              <a:gdLst>
                <a:gd name="connsiteX0" fmla="*/ 0 w 49529"/>
                <a:gd name="connsiteY0" fmla="*/ 208597 h 208597"/>
                <a:gd name="connsiteX1" fmla="*/ 0 w 49529"/>
                <a:gd name="connsiteY1" fmla="*/ 25717 h 208597"/>
                <a:gd name="connsiteX2" fmla="*/ 24765 w 49529"/>
                <a:gd name="connsiteY2" fmla="*/ 0 h 208597"/>
                <a:gd name="connsiteX3" fmla="*/ 24765 w 49529"/>
                <a:gd name="connsiteY3" fmla="*/ 0 h 208597"/>
                <a:gd name="connsiteX4" fmla="*/ 49530 w 49529"/>
                <a:gd name="connsiteY4" fmla="*/ 25717 h 208597"/>
                <a:gd name="connsiteX5" fmla="*/ 49530 w 49529"/>
                <a:gd name="connsiteY5" fmla="*/ 5810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9" h="208597">
                  <a:moveTo>
                    <a:pt x="0" y="208597"/>
                  </a:moveTo>
                  <a:lnTo>
                    <a:pt x="0" y="25717"/>
                  </a:lnTo>
                  <a:cubicBezTo>
                    <a:pt x="0" y="11430"/>
                    <a:pt x="11430" y="0"/>
                    <a:pt x="24765" y="0"/>
                  </a:cubicBezTo>
                  <a:lnTo>
                    <a:pt x="24765" y="0"/>
                  </a:lnTo>
                  <a:cubicBezTo>
                    <a:pt x="38100" y="0"/>
                    <a:pt x="49530" y="11430"/>
                    <a:pt x="49530" y="25717"/>
                  </a:cubicBezTo>
                  <a:lnTo>
                    <a:pt x="49530" y="58102"/>
                  </a:lnTo>
                </a:path>
              </a:pathLst>
            </a:custGeom>
            <a:noFill/>
            <a:ln w="19050" cap="rnd">
              <a:solidFill>
                <a:srgbClr val="004767"/>
              </a:solidFill>
              <a:prstDash val="solid"/>
              <a:miter/>
            </a:ln>
          </p:spPr>
          <p:txBody>
            <a:bodyPr rtlCol="0" anchor="ctr"/>
            <a:lstStyle/>
            <a:p>
              <a:endParaRPr lang="da-DK"/>
            </a:p>
          </p:txBody>
        </p:sp>
        <p:sp>
          <p:nvSpPr>
            <p:cNvPr id="13" name="Kombinationstegning: figur 918">
              <a:extLst>
                <a:ext uri="{FF2B5EF4-FFF2-40B4-BE49-F238E27FC236}">
                  <a16:creationId xmlns:a16="http://schemas.microsoft.com/office/drawing/2014/main" id="{36224C34-D5F4-41BD-B6F1-F9BE1355CE28}"/>
                </a:ext>
              </a:extLst>
            </p:cNvPr>
            <p:cNvSpPr/>
            <p:nvPr/>
          </p:nvSpPr>
          <p:spPr>
            <a:xfrm>
              <a:off x="7271219" y="5444767"/>
              <a:ext cx="93345" cy="129539"/>
            </a:xfrm>
            <a:custGeom>
              <a:avLst/>
              <a:gdLst>
                <a:gd name="connsiteX0" fmla="*/ 0 w 93345"/>
                <a:gd name="connsiteY0" fmla="*/ 129540 h 129539"/>
                <a:gd name="connsiteX1" fmla="*/ 0 w 93345"/>
                <a:gd name="connsiteY1" fmla="*/ 60960 h 129539"/>
                <a:gd name="connsiteX2" fmla="*/ 16192 w 93345"/>
                <a:gd name="connsiteY2" fmla="*/ 19050 h 129539"/>
                <a:gd name="connsiteX3" fmla="*/ 16192 w 93345"/>
                <a:gd name="connsiteY3" fmla="*/ 19050 h 129539"/>
                <a:gd name="connsiteX4" fmla="*/ 60008 w 93345"/>
                <a:gd name="connsiteY4" fmla="*/ 0 h 129539"/>
                <a:gd name="connsiteX5" fmla="*/ 93345 w 93345"/>
                <a:gd name="connsiteY5" fmla="*/ 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45" h="129539">
                  <a:moveTo>
                    <a:pt x="0" y="129540"/>
                  </a:moveTo>
                  <a:lnTo>
                    <a:pt x="0" y="60960"/>
                  </a:lnTo>
                  <a:cubicBezTo>
                    <a:pt x="0" y="45720"/>
                    <a:pt x="5715" y="30480"/>
                    <a:pt x="16192" y="19050"/>
                  </a:cubicBezTo>
                  <a:lnTo>
                    <a:pt x="16192" y="19050"/>
                  </a:lnTo>
                  <a:cubicBezTo>
                    <a:pt x="27622" y="6667"/>
                    <a:pt x="43815" y="0"/>
                    <a:pt x="60008" y="0"/>
                  </a:cubicBezTo>
                  <a:lnTo>
                    <a:pt x="93345" y="0"/>
                  </a:lnTo>
                </a:path>
              </a:pathLst>
            </a:custGeom>
            <a:noFill/>
            <a:ln w="19050" cap="rnd">
              <a:solidFill>
                <a:srgbClr val="004767"/>
              </a:solidFill>
              <a:prstDash val="solid"/>
              <a:miter/>
            </a:ln>
          </p:spPr>
          <p:txBody>
            <a:bodyPr rtlCol="0" anchor="ctr"/>
            <a:lstStyle/>
            <a:p>
              <a:endParaRPr lang="da-DK"/>
            </a:p>
          </p:txBody>
        </p:sp>
        <p:sp>
          <p:nvSpPr>
            <p:cNvPr id="15" name="Kombinationstegning: figur 919">
              <a:extLst>
                <a:ext uri="{FF2B5EF4-FFF2-40B4-BE49-F238E27FC236}">
                  <a16:creationId xmlns:a16="http://schemas.microsoft.com/office/drawing/2014/main" id="{5C7F3565-FDEC-49FA-8D19-2EDF31313DD7}"/>
                </a:ext>
              </a:extLst>
            </p:cNvPr>
            <p:cNvSpPr/>
            <p:nvPr/>
          </p:nvSpPr>
          <p:spPr>
            <a:xfrm>
              <a:off x="7313129" y="5569545"/>
              <a:ext cx="9525" cy="231457"/>
            </a:xfrm>
            <a:custGeom>
              <a:avLst/>
              <a:gdLst>
                <a:gd name="connsiteX0" fmla="*/ 0 w 9525"/>
                <a:gd name="connsiteY0" fmla="*/ 0 h 231457"/>
                <a:gd name="connsiteX1" fmla="*/ 0 w 9525"/>
                <a:gd name="connsiteY1" fmla="*/ 231457 h 231457"/>
              </a:gdLst>
              <a:ahLst/>
              <a:cxnLst>
                <a:cxn ang="0">
                  <a:pos x="connsiteX0" y="connsiteY0"/>
                </a:cxn>
                <a:cxn ang="0">
                  <a:pos x="connsiteX1" y="connsiteY1"/>
                </a:cxn>
              </a:cxnLst>
              <a:rect l="l" t="t" r="r" b="b"/>
              <a:pathLst>
                <a:path w="9525" h="231457">
                  <a:moveTo>
                    <a:pt x="0" y="0"/>
                  </a:moveTo>
                  <a:lnTo>
                    <a:pt x="0" y="231457"/>
                  </a:lnTo>
                </a:path>
              </a:pathLst>
            </a:custGeom>
            <a:ln w="19050" cap="rnd">
              <a:solidFill>
                <a:srgbClr val="004767"/>
              </a:solidFill>
              <a:prstDash val="solid"/>
              <a:miter/>
            </a:ln>
          </p:spPr>
          <p:txBody>
            <a:bodyPr rtlCol="0" anchor="ctr"/>
            <a:lstStyle/>
            <a:p>
              <a:endParaRPr lang="da-DK"/>
            </a:p>
          </p:txBody>
        </p:sp>
        <p:sp>
          <p:nvSpPr>
            <p:cNvPr id="17" name="Kombinationstegning: figur 920">
              <a:extLst>
                <a:ext uri="{FF2B5EF4-FFF2-40B4-BE49-F238E27FC236}">
                  <a16:creationId xmlns:a16="http://schemas.microsoft.com/office/drawing/2014/main" id="{DA7B030B-1DDD-4DF9-946A-0EDA5BDCB1C3}"/>
                </a:ext>
              </a:extLst>
            </p:cNvPr>
            <p:cNvSpPr/>
            <p:nvPr/>
          </p:nvSpPr>
          <p:spPr>
            <a:xfrm>
              <a:off x="7358849" y="5674320"/>
              <a:ext cx="9525" cy="126682"/>
            </a:xfrm>
            <a:custGeom>
              <a:avLst/>
              <a:gdLst>
                <a:gd name="connsiteX0" fmla="*/ 0 w 9525"/>
                <a:gd name="connsiteY0" fmla="*/ 0 h 126682"/>
                <a:gd name="connsiteX1" fmla="*/ 0 w 9525"/>
                <a:gd name="connsiteY1" fmla="*/ 126682 h 126682"/>
              </a:gdLst>
              <a:ahLst/>
              <a:cxnLst>
                <a:cxn ang="0">
                  <a:pos x="connsiteX0" y="connsiteY0"/>
                </a:cxn>
                <a:cxn ang="0">
                  <a:pos x="connsiteX1" y="connsiteY1"/>
                </a:cxn>
              </a:cxnLst>
              <a:rect l="l" t="t" r="r" b="b"/>
              <a:pathLst>
                <a:path w="9525" h="126682">
                  <a:moveTo>
                    <a:pt x="0" y="0"/>
                  </a:moveTo>
                  <a:lnTo>
                    <a:pt x="0" y="126682"/>
                  </a:lnTo>
                </a:path>
              </a:pathLst>
            </a:custGeom>
            <a:ln w="19050" cap="rnd">
              <a:solidFill>
                <a:srgbClr val="004767"/>
              </a:solidFill>
              <a:prstDash val="solid"/>
              <a:miter/>
            </a:ln>
          </p:spPr>
          <p:txBody>
            <a:bodyPr rtlCol="0" anchor="ctr"/>
            <a:lstStyle/>
            <a:p>
              <a:endParaRPr lang="da-DK"/>
            </a:p>
          </p:txBody>
        </p:sp>
        <p:sp>
          <p:nvSpPr>
            <p:cNvPr id="18" name="Kombinationstegning: figur 921">
              <a:extLst>
                <a:ext uri="{FF2B5EF4-FFF2-40B4-BE49-F238E27FC236}">
                  <a16:creationId xmlns:a16="http://schemas.microsoft.com/office/drawing/2014/main" id="{28BB4F37-5DF7-43C5-8917-A3D8B57B51F7}"/>
                </a:ext>
              </a:extLst>
            </p:cNvPr>
            <p:cNvSpPr/>
            <p:nvPr/>
          </p:nvSpPr>
          <p:spPr>
            <a:xfrm>
              <a:off x="7316939" y="5328563"/>
              <a:ext cx="91439" cy="91440"/>
            </a:xfrm>
            <a:custGeom>
              <a:avLst/>
              <a:gdLst>
                <a:gd name="connsiteX0" fmla="*/ 91440 w 91439"/>
                <a:gd name="connsiteY0" fmla="*/ 45720 h 91440"/>
                <a:gd name="connsiteX1" fmla="*/ 45720 w 91439"/>
                <a:gd name="connsiteY1" fmla="*/ 91440 h 91440"/>
                <a:gd name="connsiteX2" fmla="*/ 0 w 91439"/>
                <a:gd name="connsiteY2" fmla="*/ 45720 h 91440"/>
                <a:gd name="connsiteX3" fmla="*/ 45720 w 91439"/>
                <a:gd name="connsiteY3" fmla="*/ 0 h 91440"/>
                <a:gd name="connsiteX4" fmla="*/ 91440 w 91439"/>
                <a:gd name="connsiteY4" fmla="*/ 45720 h 9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 h="91440">
                  <a:moveTo>
                    <a:pt x="91440" y="45720"/>
                  </a:moveTo>
                  <a:cubicBezTo>
                    <a:pt x="91440" y="70970"/>
                    <a:pt x="70970" y="91440"/>
                    <a:pt x="45720" y="91440"/>
                  </a:cubicBezTo>
                  <a:cubicBezTo>
                    <a:pt x="20470" y="91440"/>
                    <a:pt x="0" y="70970"/>
                    <a:pt x="0" y="45720"/>
                  </a:cubicBezTo>
                  <a:cubicBezTo>
                    <a:pt x="0" y="20470"/>
                    <a:pt x="20470" y="0"/>
                    <a:pt x="45720" y="0"/>
                  </a:cubicBezTo>
                  <a:cubicBezTo>
                    <a:pt x="70970" y="0"/>
                    <a:pt x="91440" y="20470"/>
                    <a:pt x="91440" y="45720"/>
                  </a:cubicBezTo>
                  <a:close/>
                </a:path>
              </a:pathLst>
            </a:custGeom>
            <a:noFill/>
            <a:ln w="19050" cap="rnd">
              <a:solidFill>
                <a:srgbClr val="004767"/>
              </a:solidFill>
              <a:prstDash val="solid"/>
              <a:miter/>
            </a:ln>
          </p:spPr>
          <p:txBody>
            <a:bodyPr rtlCol="0" anchor="ctr"/>
            <a:lstStyle/>
            <a:p>
              <a:endParaRPr lang="da-DK"/>
            </a:p>
          </p:txBody>
        </p:sp>
        <p:sp>
          <p:nvSpPr>
            <p:cNvPr id="19" name="Kombinationstegning: figur 922">
              <a:extLst>
                <a:ext uri="{FF2B5EF4-FFF2-40B4-BE49-F238E27FC236}">
                  <a16:creationId xmlns:a16="http://schemas.microsoft.com/office/drawing/2014/main" id="{9DF5015A-3AD3-4183-A3DA-DBD9227A3F76}"/>
                </a:ext>
              </a:extLst>
            </p:cNvPr>
            <p:cNvSpPr/>
            <p:nvPr/>
          </p:nvSpPr>
          <p:spPr>
            <a:xfrm>
              <a:off x="7506487" y="5328563"/>
              <a:ext cx="91439" cy="91440"/>
            </a:xfrm>
            <a:custGeom>
              <a:avLst/>
              <a:gdLst>
                <a:gd name="connsiteX0" fmla="*/ 91440 w 91439"/>
                <a:gd name="connsiteY0" fmla="*/ 45720 h 91440"/>
                <a:gd name="connsiteX1" fmla="*/ 45720 w 91439"/>
                <a:gd name="connsiteY1" fmla="*/ 91440 h 91440"/>
                <a:gd name="connsiteX2" fmla="*/ 0 w 91439"/>
                <a:gd name="connsiteY2" fmla="*/ 45720 h 91440"/>
                <a:gd name="connsiteX3" fmla="*/ 45720 w 91439"/>
                <a:gd name="connsiteY3" fmla="*/ 0 h 91440"/>
                <a:gd name="connsiteX4" fmla="*/ 91440 w 91439"/>
                <a:gd name="connsiteY4" fmla="*/ 45720 h 9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 h="91440">
                  <a:moveTo>
                    <a:pt x="91440" y="45720"/>
                  </a:moveTo>
                  <a:cubicBezTo>
                    <a:pt x="91440" y="70970"/>
                    <a:pt x="70970" y="91440"/>
                    <a:pt x="45720" y="91440"/>
                  </a:cubicBezTo>
                  <a:cubicBezTo>
                    <a:pt x="20470" y="91440"/>
                    <a:pt x="0" y="70970"/>
                    <a:pt x="0" y="45720"/>
                  </a:cubicBezTo>
                  <a:cubicBezTo>
                    <a:pt x="0" y="20470"/>
                    <a:pt x="20470" y="0"/>
                    <a:pt x="45720" y="0"/>
                  </a:cubicBezTo>
                  <a:cubicBezTo>
                    <a:pt x="70970" y="0"/>
                    <a:pt x="91440" y="20470"/>
                    <a:pt x="91440" y="45720"/>
                  </a:cubicBezTo>
                  <a:close/>
                </a:path>
              </a:pathLst>
            </a:custGeom>
            <a:noFill/>
            <a:ln w="19050" cap="rnd">
              <a:solidFill>
                <a:srgbClr val="004767"/>
              </a:solidFill>
              <a:prstDash val="solid"/>
              <a:miter/>
            </a:ln>
          </p:spPr>
          <p:txBody>
            <a:bodyPr rtlCol="0" anchor="ctr"/>
            <a:lstStyle/>
            <a:p>
              <a:endParaRPr lang="da-DK"/>
            </a:p>
          </p:txBody>
        </p:sp>
        <p:sp>
          <p:nvSpPr>
            <p:cNvPr id="20" name="Kombinationstegning: figur 923">
              <a:extLst>
                <a:ext uri="{FF2B5EF4-FFF2-40B4-BE49-F238E27FC236}">
                  <a16:creationId xmlns:a16="http://schemas.microsoft.com/office/drawing/2014/main" id="{EE92810D-7FF9-475A-BCF3-0A5FFE28F9B6}"/>
                </a:ext>
              </a:extLst>
            </p:cNvPr>
            <p:cNvSpPr/>
            <p:nvPr/>
          </p:nvSpPr>
          <p:spPr>
            <a:xfrm>
              <a:off x="7475054" y="5444767"/>
              <a:ext cx="168592" cy="179070"/>
            </a:xfrm>
            <a:custGeom>
              <a:avLst/>
              <a:gdLst>
                <a:gd name="connsiteX0" fmla="*/ 0 w 168592"/>
                <a:gd name="connsiteY0" fmla="*/ 0 h 179070"/>
                <a:gd name="connsiteX1" fmla="*/ 21908 w 168592"/>
                <a:gd name="connsiteY1" fmla="*/ 0 h 179070"/>
                <a:gd name="connsiteX2" fmla="*/ 69533 w 168592"/>
                <a:gd name="connsiteY2" fmla="*/ 27623 h 179070"/>
                <a:gd name="connsiteX3" fmla="*/ 76200 w 168592"/>
                <a:gd name="connsiteY3" fmla="*/ 39052 h 179070"/>
                <a:gd name="connsiteX4" fmla="*/ 88583 w 168592"/>
                <a:gd name="connsiteY4" fmla="*/ 26670 h 179070"/>
                <a:gd name="connsiteX5" fmla="*/ 145733 w 168592"/>
                <a:gd name="connsiteY5" fmla="*/ 26670 h 179070"/>
                <a:gd name="connsiteX6" fmla="*/ 145733 w 168592"/>
                <a:gd name="connsiteY6" fmla="*/ 26670 h 179070"/>
                <a:gd name="connsiteX7" fmla="*/ 168592 w 168592"/>
                <a:gd name="connsiteY7" fmla="*/ 80963 h 179070"/>
                <a:gd name="connsiteX8" fmla="*/ 168592 w 168592"/>
                <a:gd name="connsiteY8" fmla="*/ 179070 h 17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 h="179070">
                  <a:moveTo>
                    <a:pt x="0" y="0"/>
                  </a:moveTo>
                  <a:lnTo>
                    <a:pt x="21908" y="0"/>
                  </a:lnTo>
                  <a:cubicBezTo>
                    <a:pt x="41910" y="0"/>
                    <a:pt x="60008" y="10478"/>
                    <a:pt x="69533" y="27623"/>
                  </a:cubicBezTo>
                  <a:lnTo>
                    <a:pt x="76200" y="39052"/>
                  </a:lnTo>
                  <a:lnTo>
                    <a:pt x="88583" y="26670"/>
                  </a:lnTo>
                  <a:cubicBezTo>
                    <a:pt x="104775" y="11430"/>
                    <a:pt x="129540" y="11430"/>
                    <a:pt x="145733" y="26670"/>
                  </a:cubicBezTo>
                  <a:lnTo>
                    <a:pt x="145733" y="26670"/>
                  </a:lnTo>
                  <a:cubicBezTo>
                    <a:pt x="160020" y="40958"/>
                    <a:pt x="168592" y="60960"/>
                    <a:pt x="168592" y="80963"/>
                  </a:cubicBezTo>
                  <a:lnTo>
                    <a:pt x="168592" y="179070"/>
                  </a:lnTo>
                </a:path>
              </a:pathLst>
            </a:custGeom>
            <a:noFill/>
            <a:ln w="19050" cap="rnd">
              <a:solidFill>
                <a:srgbClr val="004767"/>
              </a:solidFill>
              <a:prstDash val="solid"/>
              <a:miter/>
            </a:ln>
          </p:spPr>
          <p:txBody>
            <a:bodyPr rtlCol="0" anchor="ctr"/>
            <a:lstStyle/>
            <a:p>
              <a:endParaRPr lang="da-DK"/>
            </a:p>
          </p:txBody>
        </p:sp>
        <p:sp>
          <p:nvSpPr>
            <p:cNvPr id="21" name="Kombinationstegning: figur 924">
              <a:extLst>
                <a:ext uri="{FF2B5EF4-FFF2-40B4-BE49-F238E27FC236}">
                  <a16:creationId xmlns:a16="http://schemas.microsoft.com/office/drawing/2014/main" id="{47B558A8-D2CF-4D98-870D-C04C54C31C4A}"/>
                </a:ext>
              </a:extLst>
            </p:cNvPr>
            <p:cNvSpPr/>
            <p:nvPr/>
          </p:nvSpPr>
          <p:spPr>
            <a:xfrm>
              <a:off x="7469339" y="5509538"/>
              <a:ext cx="90487" cy="175260"/>
            </a:xfrm>
            <a:custGeom>
              <a:avLst/>
              <a:gdLst>
                <a:gd name="connsiteX0" fmla="*/ 37148 w 90487"/>
                <a:gd name="connsiteY0" fmla="*/ 0 h 175260"/>
                <a:gd name="connsiteX1" fmla="*/ 43815 w 90487"/>
                <a:gd name="connsiteY1" fmla="*/ 60007 h 175260"/>
                <a:gd name="connsiteX2" fmla="*/ 0 w 90487"/>
                <a:gd name="connsiteY2" fmla="*/ 175260 h 175260"/>
                <a:gd name="connsiteX3" fmla="*/ 90488 w 90487"/>
                <a:gd name="connsiteY3" fmla="*/ 175260 h 175260"/>
              </a:gdLst>
              <a:ahLst/>
              <a:cxnLst>
                <a:cxn ang="0">
                  <a:pos x="connsiteX0" y="connsiteY0"/>
                </a:cxn>
                <a:cxn ang="0">
                  <a:pos x="connsiteX1" y="connsiteY1"/>
                </a:cxn>
                <a:cxn ang="0">
                  <a:pos x="connsiteX2" y="connsiteY2"/>
                </a:cxn>
                <a:cxn ang="0">
                  <a:pos x="connsiteX3" y="connsiteY3"/>
                </a:cxn>
              </a:cxnLst>
              <a:rect l="l" t="t" r="r" b="b"/>
              <a:pathLst>
                <a:path w="90487" h="175260">
                  <a:moveTo>
                    <a:pt x="37148" y="0"/>
                  </a:moveTo>
                  <a:lnTo>
                    <a:pt x="43815" y="60007"/>
                  </a:lnTo>
                  <a:lnTo>
                    <a:pt x="0" y="175260"/>
                  </a:lnTo>
                  <a:lnTo>
                    <a:pt x="90488" y="175260"/>
                  </a:lnTo>
                </a:path>
              </a:pathLst>
            </a:custGeom>
            <a:noFill/>
            <a:ln w="19050" cap="rnd">
              <a:solidFill>
                <a:srgbClr val="004767"/>
              </a:solidFill>
              <a:prstDash val="solid"/>
              <a:miter/>
            </a:ln>
          </p:spPr>
          <p:txBody>
            <a:bodyPr rtlCol="0" anchor="ctr"/>
            <a:lstStyle/>
            <a:p>
              <a:endParaRPr lang="da-DK"/>
            </a:p>
          </p:txBody>
        </p:sp>
        <p:sp>
          <p:nvSpPr>
            <p:cNvPr id="22" name="Kombinationstegning: figur 925">
              <a:extLst>
                <a:ext uri="{FF2B5EF4-FFF2-40B4-BE49-F238E27FC236}">
                  <a16:creationId xmlns:a16="http://schemas.microsoft.com/office/drawing/2014/main" id="{F94C65D5-8932-44C2-BB78-B1DEA657BE31}"/>
                </a:ext>
              </a:extLst>
            </p:cNvPr>
            <p:cNvSpPr/>
            <p:nvPr/>
          </p:nvSpPr>
          <p:spPr>
            <a:xfrm>
              <a:off x="7514107" y="5684798"/>
              <a:ext cx="9525" cy="116205"/>
            </a:xfrm>
            <a:custGeom>
              <a:avLst/>
              <a:gdLst>
                <a:gd name="connsiteX0" fmla="*/ 0 w 9525"/>
                <a:gd name="connsiteY0" fmla="*/ 0 h 116205"/>
                <a:gd name="connsiteX1" fmla="*/ 0 w 9525"/>
                <a:gd name="connsiteY1" fmla="*/ 116205 h 116205"/>
              </a:gdLst>
              <a:ahLst/>
              <a:cxnLst>
                <a:cxn ang="0">
                  <a:pos x="connsiteX0" y="connsiteY0"/>
                </a:cxn>
                <a:cxn ang="0">
                  <a:pos x="connsiteX1" y="connsiteY1"/>
                </a:cxn>
              </a:cxnLst>
              <a:rect l="l" t="t" r="r" b="b"/>
              <a:pathLst>
                <a:path w="9525" h="116205">
                  <a:moveTo>
                    <a:pt x="0" y="0"/>
                  </a:moveTo>
                  <a:lnTo>
                    <a:pt x="0" y="116205"/>
                  </a:lnTo>
                </a:path>
              </a:pathLst>
            </a:custGeom>
            <a:ln w="19050" cap="rnd">
              <a:solidFill>
                <a:srgbClr val="004767"/>
              </a:solidFill>
              <a:prstDash val="solid"/>
              <a:miter/>
            </a:ln>
          </p:spPr>
          <p:txBody>
            <a:bodyPr rtlCol="0" anchor="ctr"/>
            <a:lstStyle/>
            <a:p>
              <a:endParaRPr lang="da-DK"/>
            </a:p>
          </p:txBody>
        </p:sp>
        <p:sp>
          <p:nvSpPr>
            <p:cNvPr id="23" name="Kombinationstegning: figur 926">
              <a:extLst>
                <a:ext uri="{FF2B5EF4-FFF2-40B4-BE49-F238E27FC236}">
                  <a16:creationId xmlns:a16="http://schemas.microsoft.com/office/drawing/2014/main" id="{1C26963D-643A-4073-82C5-45844984DACE}"/>
                </a:ext>
              </a:extLst>
            </p:cNvPr>
            <p:cNvSpPr/>
            <p:nvPr/>
          </p:nvSpPr>
          <p:spPr>
            <a:xfrm>
              <a:off x="7556017" y="5722898"/>
              <a:ext cx="9525" cy="78105"/>
            </a:xfrm>
            <a:custGeom>
              <a:avLst/>
              <a:gdLst>
                <a:gd name="connsiteX0" fmla="*/ 0 w 9525"/>
                <a:gd name="connsiteY0" fmla="*/ 0 h 78105"/>
                <a:gd name="connsiteX1" fmla="*/ 0 w 9525"/>
                <a:gd name="connsiteY1" fmla="*/ 78105 h 78105"/>
              </a:gdLst>
              <a:ahLst/>
              <a:cxnLst>
                <a:cxn ang="0">
                  <a:pos x="connsiteX0" y="connsiteY0"/>
                </a:cxn>
                <a:cxn ang="0">
                  <a:pos x="connsiteX1" y="connsiteY1"/>
                </a:cxn>
              </a:cxnLst>
              <a:rect l="l" t="t" r="r" b="b"/>
              <a:pathLst>
                <a:path w="9525" h="78105">
                  <a:moveTo>
                    <a:pt x="0" y="0"/>
                  </a:moveTo>
                  <a:lnTo>
                    <a:pt x="0" y="78105"/>
                  </a:lnTo>
                </a:path>
              </a:pathLst>
            </a:custGeom>
            <a:ln w="19050" cap="rnd">
              <a:solidFill>
                <a:srgbClr val="004767"/>
              </a:solidFill>
              <a:prstDash val="solid"/>
              <a:miter/>
            </a:ln>
          </p:spPr>
          <p:txBody>
            <a:bodyPr rtlCol="0" anchor="ctr"/>
            <a:lstStyle/>
            <a:p>
              <a:endParaRPr lang="da-DK"/>
            </a:p>
          </p:txBody>
        </p:sp>
        <p:sp>
          <p:nvSpPr>
            <p:cNvPr id="24" name="Kombinationstegning: figur 927">
              <a:extLst>
                <a:ext uri="{FF2B5EF4-FFF2-40B4-BE49-F238E27FC236}">
                  <a16:creationId xmlns:a16="http://schemas.microsoft.com/office/drawing/2014/main" id="{BBF159FA-A420-4A6F-ABB1-A72B89C605EA}"/>
                </a:ext>
              </a:extLst>
            </p:cNvPr>
            <p:cNvSpPr/>
            <p:nvPr/>
          </p:nvSpPr>
          <p:spPr>
            <a:xfrm>
              <a:off x="7596974" y="5692418"/>
              <a:ext cx="9525" cy="108584"/>
            </a:xfrm>
            <a:custGeom>
              <a:avLst/>
              <a:gdLst>
                <a:gd name="connsiteX0" fmla="*/ 0 w 9525"/>
                <a:gd name="connsiteY0" fmla="*/ 0 h 108584"/>
                <a:gd name="connsiteX1" fmla="*/ 0 w 9525"/>
                <a:gd name="connsiteY1" fmla="*/ 108585 h 108584"/>
              </a:gdLst>
              <a:ahLst/>
              <a:cxnLst>
                <a:cxn ang="0">
                  <a:pos x="connsiteX0" y="connsiteY0"/>
                </a:cxn>
                <a:cxn ang="0">
                  <a:pos x="connsiteX1" y="connsiteY1"/>
                </a:cxn>
              </a:cxnLst>
              <a:rect l="l" t="t" r="r" b="b"/>
              <a:pathLst>
                <a:path w="9525" h="108584">
                  <a:moveTo>
                    <a:pt x="0" y="0"/>
                  </a:moveTo>
                  <a:lnTo>
                    <a:pt x="0" y="108585"/>
                  </a:lnTo>
                </a:path>
              </a:pathLst>
            </a:custGeom>
            <a:ln w="19050" cap="rnd">
              <a:solidFill>
                <a:srgbClr val="004767"/>
              </a:solidFill>
              <a:prstDash val="solid"/>
              <a:miter/>
            </a:ln>
          </p:spPr>
          <p:txBody>
            <a:bodyPr rtlCol="0" anchor="ctr"/>
            <a:lstStyle/>
            <a:p>
              <a:endParaRPr lang="da-DK"/>
            </a:p>
          </p:txBody>
        </p:sp>
        <p:sp>
          <p:nvSpPr>
            <p:cNvPr id="25" name="Kombinationstegning: figur 928">
              <a:extLst>
                <a:ext uri="{FF2B5EF4-FFF2-40B4-BE49-F238E27FC236}">
                  <a16:creationId xmlns:a16="http://schemas.microsoft.com/office/drawing/2014/main" id="{97142588-5A91-4239-A592-66FBEFF91BB1}"/>
                </a:ext>
              </a:extLst>
            </p:cNvPr>
            <p:cNvSpPr/>
            <p:nvPr/>
          </p:nvSpPr>
          <p:spPr>
            <a:xfrm>
              <a:off x="7351229" y="5444767"/>
              <a:ext cx="93345" cy="129539"/>
            </a:xfrm>
            <a:custGeom>
              <a:avLst/>
              <a:gdLst>
                <a:gd name="connsiteX0" fmla="*/ 93345 w 93345"/>
                <a:gd name="connsiteY0" fmla="*/ 129540 h 129539"/>
                <a:gd name="connsiteX1" fmla="*/ 93345 w 93345"/>
                <a:gd name="connsiteY1" fmla="*/ 60960 h 129539"/>
                <a:gd name="connsiteX2" fmla="*/ 77153 w 93345"/>
                <a:gd name="connsiteY2" fmla="*/ 19050 h 129539"/>
                <a:gd name="connsiteX3" fmla="*/ 77153 w 93345"/>
                <a:gd name="connsiteY3" fmla="*/ 19050 h 129539"/>
                <a:gd name="connsiteX4" fmla="*/ 33338 w 93345"/>
                <a:gd name="connsiteY4" fmla="*/ 0 h 129539"/>
                <a:gd name="connsiteX5" fmla="*/ 0 w 93345"/>
                <a:gd name="connsiteY5" fmla="*/ 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45" h="129539">
                  <a:moveTo>
                    <a:pt x="93345" y="129540"/>
                  </a:moveTo>
                  <a:lnTo>
                    <a:pt x="93345" y="60960"/>
                  </a:lnTo>
                  <a:cubicBezTo>
                    <a:pt x="93345" y="45720"/>
                    <a:pt x="87630" y="30480"/>
                    <a:pt x="77153" y="19050"/>
                  </a:cubicBezTo>
                  <a:lnTo>
                    <a:pt x="77153" y="19050"/>
                  </a:lnTo>
                  <a:cubicBezTo>
                    <a:pt x="65723" y="6667"/>
                    <a:pt x="49530" y="0"/>
                    <a:pt x="33338" y="0"/>
                  </a:cubicBezTo>
                  <a:lnTo>
                    <a:pt x="0" y="0"/>
                  </a:lnTo>
                </a:path>
              </a:pathLst>
            </a:custGeom>
            <a:noFill/>
            <a:ln w="19050" cap="rnd">
              <a:solidFill>
                <a:srgbClr val="004767"/>
              </a:solidFill>
              <a:prstDash val="solid"/>
              <a:miter/>
            </a:ln>
          </p:spPr>
          <p:txBody>
            <a:bodyPr rtlCol="0" anchor="ctr"/>
            <a:lstStyle/>
            <a:p>
              <a:endParaRPr lang="da-DK"/>
            </a:p>
          </p:txBody>
        </p:sp>
        <p:sp>
          <p:nvSpPr>
            <p:cNvPr id="26" name="Kombinationstegning: figur 929">
              <a:extLst>
                <a:ext uri="{FF2B5EF4-FFF2-40B4-BE49-F238E27FC236}">
                  <a16:creationId xmlns:a16="http://schemas.microsoft.com/office/drawing/2014/main" id="{EDBD4662-7F9E-4D0E-AD97-FC9B1FE4C142}"/>
                </a:ext>
              </a:extLst>
            </p:cNvPr>
            <p:cNvSpPr/>
            <p:nvPr/>
          </p:nvSpPr>
          <p:spPr>
            <a:xfrm>
              <a:off x="7402664" y="5569545"/>
              <a:ext cx="9525" cy="231457"/>
            </a:xfrm>
            <a:custGeom>
              <a:avLst/>
              <a:gdLst>
                <a:gd name="connsiteX0" fmla="*/ 0 w 9525"/>
                <a:gd name="connsiteY0" fmla="*/ 0 h 231457"/>
                <a:gd name="connsiteX1" fmla="*/ 0 w 9525"/>
                <a:gd name="connsiteY1" fmla="*/ 231457 h 231457"/>
              </a:gdLst>
              <a:ahLst/>
              <a:cxnLst>
                <a:cxn ang="0">
                  <a:pos x="connsiteX0" y="connsiteY0"/>
                </a:cxn>
                <a:cxn ang="0">
                  <a:pos x="connsiteX1" y="connsiteY1"/>
                </a:cxn>
              </a:cxnLst>
              <a:rect l="l" t="t" r="r" b="b"/>
              <a:pathLst>
                <a:path w="9525" h="231457">
                  <a:moveTo>
                    <a:pt x="0" y="0"/>
                  </a:moveTo>
                  <a:lnTo>
                    <a:pt x="0" y="231457"/>
                  </a:lnTo>
                </a:path>
              </a:pathLst>
            </a:custGeom>
            <a:ln w="19050" cap="rnd">
              <a:solidFill>
                <a:srgbClr val="004767"/>
              </a:solidFill>
              <a:prstDash val="solid"/>
              <a:miter/>
            </a:ln>
          </p:spPr>
          <p:txBody>
            <a:bodyPr rtlCol="0" anchor="ctr"/>
            <a:lstStyle/>
            <a:p>
              <a:endParaRPr lang="da-DK"/>
            </a:p>
          </p:txBody>
        </p:sp>
        <p:sp>
          <p:nvSpPr>
            <p:cNvPr id="27" name="Kombinationstegning: figur 930">
              <a:extLst>
                <a:ext uri="{FF2B5EF4-FFF2-40B4-BE49-F238E27FC236}">
                  <a16:creationId xmlns:a16="http://schemas.microsoft.com/office/drawing/2014/main" id="{A041F22B-BF00-492F-888E-4D22E522BC68}"/>
                </a:ext>
              </a:extLst>
            </p:cNvPr>
            <p:cNvSpPr/>
            <p:nvPr/>
          </p:nvSpPr>
          <p:spPr>
            <a:xfrm>
              <a:off x="7544587" y="5509538"/>
              <a:ext cx="91439" cy="175260"/>
            </a:xfrm>
            <a:custGeom>
              <a:avLst/>
              <a:gdLst>
                <a:gd name="connsiteX0" fmla="*/ 53340 w 91439"/>
                <a:gd name="connsiteY0" fmla="*/ 0 h 175260"/>
                <a:gd name="connsiteX1" fmla="*/ 46672 w 91439"/>
                <a:gd name="connsiteY1" fmla="*/ 60007 h 175260"/>
                <a:gd name="connsiteX2" fmla="*/ 91440 w 91439"/>
                <a:gd name="connsiteY2" fmla="*/ 175260 h 175260"/>
                <a:gd name="connsiteX3" fmla="*/ 0 w 91439"/>
                <a:gd name="connsiteY3" fmla="*/ 175260 h 175260"/>
              </a:gdLst>
              <a:ahLst/>
              <a:cxnLst>
                <a:cxn ang="0">
                  <a:pos x="connsiteX0" y="connsiteY0"/>
                </a:cxn>
                <a:cxn ang="0">
                  <a:pos x="connsiteX1" y="connsiteY1"/>
                </a:cxn>
                <a:cxn ang="0">
                  <a:pos x="connsiteX2" y="connsiteY2"/>
                </a:cxn>
                <a:cxn ang="0">
                  <a:pos x="connsiteX3" y="connsiteY3"/>
                </a:cxn>
              </a:cxnLst>
              <a:rect l="l" t="t" r="r" b="b"/>
              <a:pathLst>
                <a:path w="91439" h="175260">
                  <a:moveTo>
                    <a:pt x="53340" y="0"/>
                  </a:moveTo>
                  <a:lnTo>
                    <a:pt x="46672" y="60007"/>
                  </a:lnTo>
                  <a:lnTo>
                    <a:pt x="91440" y="175260"/>
                  </a:lnTo>
                  <a:lnTo>
                    <a:pt x="0" y="175260"/>
                  </a:lnTo>
                </a:path>
              </a:pathLst>
            </a:custGeom>
            <a:noFill/>
            <a:ln w="19050" cap="rnd">
              <a:solidFill>
                <a:srgbClr val="004767"/>
              </a:solidFill>
              <a:prstDash val="solid"/>
              <a:miter/>
            </a:ln>
          </p:spPr>
          <p:txBody>
            <a:bodyPr rtlCol="0" anchor="ctr"/>
            <a:lstStyle/>
            <a:p>
              <a:endParaRPr lang="da-DK"/>
            </a:p>
          </p:txBody>
        </p:sp>
      </p:grpSp>
    </p:spTree>
    <p:extLst>
      <p:ext uri="{BB962C8B-B14F-4D97-AF65-F5344CB8AC3E}">
        <p14:creationId xmlns:p14="http://schemas.microsoft.com/office/powerpoint/2010/main" val="9379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idx="1"/>
            <p:extLst/>
          </p:nvPr>
        </p:nvGraphicFramePr>
        <p:xfrm>
          <a:off x="329881" y="1545953"/>
          <a:ext cx="10822573" cy="44554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boks 5"/>
          <p:cNvSpPr txBox="1"/>
          <p:nvPr/>
        </p:nvSpPr>
        <p:spPr>
          <a:xfrm>
            <a:off x="329881" y="6353616"/>
            <a:ext cx="8892480" cy="338554"/>
          </a:xfrm>
          <a:prstGeom prst="rect">
            <a:avLst/>
          </a:prstGeom>
          <a:noFill/>
        </p:spPr>
        <p:txBody>
          <a:bodyPr wrap="square" rtlCol="0">
            <a:spAutoFit/>
          </a:bodyPr>
          <a:lstStyle/>
          <a:p>
            <a:r>
              <a:rPr lang="da-DK" sz="800" dirty="0" smtClean="0">
                <a:solidFill>
                  <a:srgbClr val="000000"/>
                </a:solidFill>
                <a:cs typeface="Arial" panose="020B0604020202020204" pitchFamily="34" charset="0"/>
              </a:rPr>
              <a:t>Note: </a:t>
            </a:r>
            <a:r>
              <a:rPr lang="da-DK" sz="800" dirty="0" smtClean="0">
                <a:solidFill>
                  <a:srgbClr val="000000"/>
                </a:solidFill>
              </a:rPr>
              <a:t>Udover </a:t>
            </a:r>
            <a:r>
              <a:rPr lang="da-DK" sz="800" dirty="0">
                <a:solidFill>
                  <a:srgbClr val="000000"/>
                </a:solidFill>
              </a:rPr>
              <a:t>afdøde donorer, hvor mindst ét organ blev udtaget til transplantation med regnes også 	de donorer, hvor donoroperationen var påbegyndt, men ingen organer udtaget.</a:t>
            </a:r>
          </a:p>
          <a:p>
            <a:r>
              <a:rPr lang="da-DK" sz="800" dirty="0" smtClean="0">
                <a:solidFill>
                  <a:prstClr val="black"/>
                </a:solidFill>
                <a:latin typeface="Arial" panose="020B0604020202020204" pitchFamily="34" charset="0"/>
                <a:cs typeface="Arial" panose="020B0604020202020204" pitchFamily="34" charset="0"/>
              </a:rPr>
              <a:t>Kilde</a:t>
            </a:r>
            <a:r>
              <a:rPr lang="da-DK" sz="800" dirty="0">
                <a:solidFill>
                  <a:prstClr val="black"/>
                </a:solidFill>
                <a:latin typeface="Arial" panose="020B0604020202020204" pitchFamily="34" charset="0"/>
                <a:cs typeface="Arial" panose="020B0604020202020204" pitchFamily="34" charset="0"/>
              </a:rPr>
              <a:t>: </a:t>
            </a:r>
            <a:r>
              <a:rPr lang="da-DK" sz="800" dirty="0" err="1">
                <a:solidFill>
                  <a:prstClr val="black"/>
                </a:solidFill>
                <a:latin typeface="Arial" panose="020B0604020202020204" pitchFamily="34" charset="0"/>
                <a:cs typeface="Arial" panose="020B0604020202020204" pitchFamily="34" charset="0"/>
              </a:rPr>
              <a:t>Scandiatransplant</a:t>
            </a:r>
            <a:r>
              <a:rPr lang="da-DK" sz="800" dirty="0">
                <a:solidFill>
                  <a:prstClr val="black"/>
                </a:solidFill>
                <a:latin typeface="Arial" panose="020B0604020202020204" pitchFamily="34" charset="0"/>
                <a:cs typeface="Arial" panose="020B0604020202020204" pitchFamily="34" charset="0"/>
              </a:rPr>
              <a:t> jan. 2021</a:t>
            </a:r>
          </a:p>
        </p:txBody>
      </p:sp>
      <p:sp>
        <p:nvSpPr>
          <p:cNvPr id="3" name="Tekstfelt 2">
            <a:extLst>
              <a:ext uri="{FF2B5EF4-FFF2-40B4-BE49-F238E27FC236}">
                <a16:creationId xmlns:a16="http://schemas.microsoft.com/office/drawing/2014/main" id="{3751E747-185B-4411-8C51-A28FBFE21377}"/>
              </a:ext>
            </a:extLst>
          </p:cNvPr>
          <p:cNvSpPr txBox="1"/>
          <p:nvPr/>
        </p:nvSpPr>
        <p:spPr>
          <a:xfrm>
            <a:off x="247410" y="238304"/>
            <a:ext cx="7425929" cy="584775"/>
          </a:xfrm>
          <a:prstGeom prst="rect">
            <a:avLst/>
          </a:prstGeom>
          <a:noFill/>
        </p:spPr>
        <p:txBody>
          <a:bodyPr wrap="square" rtlCol="0">
            <a:spAutoFit/>
          </a:bodyPr>
          <a:lstStyle/>
          <a:p>
            <a:r>
              <a:rPr lang="da-DK" sz="3200" b="1" dirty="0">
                <a:latin typeface="Georgia" panose="02040502050405020303" pitchFamily="18" charset="0"/>
              </a:rPr>
              <a:t>Afdøde donorer 2011-2020</a:t>
            </a:r>
          </a:p>
        </p:txBody>
      </p:sp>
      <p:pic>
        <p:nvPicPr>
          <p:cNvPr id="9" name="Billede 8">
            <a:extLst>
              <a:ext uri="{FF2B5EF4-FFF2-40B4-BE49-F238E27FC236}">
                <a16:creationId xmlns:a16="http://schemas.microsoft.com/office/drawing/2014/main" id="{50F04154-7979-43AC-9A5A-B1462010ADD7}"/>
              </a:ext>
            </a:extLst>
          </p:cNvPr>
          <p:cNvPicPr>
            <a:picLocks noChangeAspect="1"/>
          </p:cNvPicPr>
          <p:nvPr/>
        </p:nvPicPr>
        <p:blipFill>
          <a:blip r:embed="rId4"/>
          <a:stretch>
            <a:fillRect/>
          </a:stretch>
        </p:blipFill>
        <p:spPr>
          <a:xfrm>
            <a:off x="11326308" y="360785"/>
            <a:ext cx="501602" cy="501602"/>
          </a:xfrm>
          <a:prstGeom prst="rect">
            <a:avLst/>
          </a:prstGeom>
        </p:spPr>
      </p:pic>
      <p:sp>
        <p:nvSpPr>
          <p:cNvPr id="2" name="Tekstfelt 1"/>
          <p:cNvSpPr txBox="1"/>
          <p:nvPr/>
        </p:nvSpPr>
        <p:spPr>
          <a:xfrm>
            <a:off x="538619" y="1092989"/>
            <a:ext cx="989557" cy="369332"/>
          </a:xfrm>
          <a:prstGeom prst="rect">
            <a:avLst/>
          </a:prstGeom>
          <a:noFill/>
        </p:spPr>
        <p:txBody>
          <a:bodyPr wrap="square" rtlCol="0">
            <a:spAutoFit/>
          </a:bodyPr>
          <a:lstStyle/>
          <a:p>
            <a:r>
              <a:rPr lang="da-DK" b="1" dirty="0" smtClean="0"/>
              <a:t>Antal</a:t>
            </a:r>
            <a:endParaRPr lang="da-DK" dirty="0"/>
          </a:p>
        </p:txBody>
      </p:sp>
    </p:spTree>
    <p:extLst>
      <p:ext uri="{BB962C8B-B14F-4D97-AF65-F5344CB8AC3E}">
        <p14:creationId xmlns:p14="http://schemas.microsoft.com/office/powerpoint/2010/main" val="164996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4C486-1E4B-4979-8107-22F8D4ADDF89}"/>
              </a:ext>
            </a:extLst>
          </p:cNvPr>
          <p:cNvSpPr txBox="1">
            <a:spLocks/>
          </p:cNvSpPr>
          <p:nvPr/>
        </p:nvSpPr>
        <p:spPr>
          <a:xfrm>
            <a:off x="838200" y="1056855"/>
            <a:ext cx="10406063" cy="1205057"/>
          </a:xfrm>
          <a:prstGeom prst="rect">
            <a:avLst/>
          </a:prstGeom>
        </p:spPr>
        <p:txBody>
          <a:bodyPr>
            <a:normAutofit fontScale="92500"/>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r>
              <a:rPr lang="da-DK" dirty="0" smtClean="0"/>
              <a:t>403 danskere blev i 2020 transplanteret, i alt blev 413 organer transplanteret</a:t>
            </a:r>
            <a:endParaRPr lang="da-DK" dirty="0"/>
          </a:p>
        </p:txBody>
      </p:sp>
      <p:sp>
        <p:nvSpPr>
          <p:cNvPr id="10" name="Pladsholder til tekst 16">
            <a:extLst>
              <a:ext uri="{FF2B5EF4-FFF2-40B4-BE49-F238E27FC236}">
                <a16:creationId xmlns:a16="http://schemas.microsoft.com/office/drawing/2014/main" id="{E00C5C19-074C-4B09-9C29-6AA16C6C54F3}"/>
              </a:ext>
            </a:extLst>
          </p:cNvPr>
          <p:cNvSpPr txBox="1">
            <a:spLocks/>
          </p:cNvSpPr>
          <p:nvPr/>
        </p:nvSpPr>
        <p:spPr>
          <a:xfrm>
            <a:off x="978381"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32 hjerter</a:t>
            </a:r>
          </a:p>
          <a:p>
            <a:r>
              <a:rPr lang="da-DK" sz="1800" dirty="0" smtClean="0"/>
              <a:t>derudover fik 1 dansker både hjerte og lunger</a:t>
            </a:r>
            <a:endParaRPr lang="da-DK" sz="1800" dirty="0"/>
          </a:p>
        </p:txBody>
      </p:sp>
      <p:sp>
        <p:nvSpPr>
          <p:cNvPr id="12" name="Ellipse 11">
            <a:extLst>
              <a:ext uri="{FF2B5EF4-FFF2-40B4-BE49-F238E27FC236}">
                <a16:creationId xmlns:a16="http://schemas.microsoft.com/office/drawing/2014/main" id="{BDF71773-FB44-4318-8173-9A610EEB32CD}"/>
              </a:ext>
            </a:extLst>
          </p:cNvPr>
          <p:cNvSpPr/>
          <p:nvPr/>
        </p:nvSpPr>
        <p:spPr>
          <a:xfrm>
            <a:off x="1181385" y="2789822"/>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9B5B0C41-4263-4CD9-80F0-D915B90F685B}"/>
              </a:ext>
            </a:extLst>
          </p:cNvPr>
          <p:cNvSpPr/>
          <p:nvPr/>
        </p:nvSpPr>
        <p:spPr>
          <a:xfrm>
            <a:off x="2902700" y="2789822"/>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Ellipse 17">
            <a:extLst>
              <a:ext uri="{FF2B5EF4-FFF2-40B4-BE49-F238E27FC236}">
                <a16:creationId xmlns:a16="http://schemas.microsoft.com/office/drawing/2014/main" id="{A89B5B31-4A07-4DD1-81E7-3CB74FAEBD52}"/>
              </a:ext>
            </a:extLst>
          </p:cNvPr>
          <p:cNvSpPr/>
          <p:nvPr/>
        </p:nvSpPr>
        <p:spPr>
          <a:xfrm>
            <a:off x="4624015" y="2789822"/>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3C48AFA0-8A10-4FCC-B3D1-748B93E97A9B}"/>
              </a:ext>
            </a:extLst>
          </p:cNvPr>
          <p:cNvSpPr/>
          <p:nvPr/>
        </p:nvSpPr>
        <p:spPr>
          <a:xfrm>
            <a:off x="6345330" y="2807849"/>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C8494F19-055F-4987-B06A-8CB6F7AFA3BB}"/>
              </a:ext>
            </a:extLst>
          </p:cNvPr>
          <p:cNvSpPr/>
          <p:nvPr/>
        </p:nvSpPr>
        <p:spPr>
          <a:xfrm>
            <a:off x="8066645" y="281752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Ellipse 26">
            <a:extLst>
              <a:ext uri="{FF2B5EF4-FFF2-40B4-BE49-F238E27FC236}">
                <a16:creationId xmlns:a16="http://schemas.microsoft.com/office/drawing/2014/main" id="{3E4D496C-CC12-43DD-AE78-BE4AC1457E11}"/>
              </a:ext>
            </a:extLst>
          </p:cNvPr>
          <p:cNvSpPr/>
          <p:nvPr/>
        </p:nvSpPr>
        <p:spPr>
          <a:xfrm>
            <a:off x="9787962" y="2827590"/>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væv</a:t>
            </a:r>
            <a:endParaRPr lang="da-DK" dirty="0"/>
          </a:p>
        </p:txBody>
      </p:sp>
      <p:sp>
        <p:nvSpPr>
          <p:cNvPr id="30" name="Pladsholder til tekst 16">
            <a:extLst>
              <a:ext uri="{FF2B5EF4-FFF2-40B4-BE49-F238E27FC236}">
                <a16:creationId xmlns:a16="http://schemas.microsoft.com/office/drawing/2014/main" id="{9514FB54-0A0B-430F-B00B-20B002FC4D26}"/>
              </a:ext>
            </a:extLst>
          </p:cNvPr>
          <p:cNvSpPr txBox="1">
            <a:spLocks/>
          </p:cNvSpPr>
          <p:nvPr/>
        </p:nvSpPr>
        <p:spPr>
          <a:xfrm>
            <a:off x="2699696"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29 sæt lunger</a:t>
            </a:r>
          </a:p>
          <a:p>
            <a:r>
              <a:rPr lang="da-DK" sz="1800" dirty="0" smtClean="0"/>
              <a:t>(dvs. dobbelt lungetransplantation) </a:t>
            </a:r>
            <a:endParaRPr lang="da-DK" sz="1800" dirty="0"/>
          </a:p>
        </p:txBody>
      </p:sp>
      <p:sp>
        <p:nvSpPr>
          <p:cNvPr id="31" name="Pladsholder til tekst 16">
            <a:extLst>
              <a:ext uri="{FF2B5EF4-FFF2-40B4-BE49-F238E27FC236}">
                <a16:creationId xmlns:a16="http://schemas.microsoft.com/office/drawing/2014/main" id="{793DEDF2-AC1F-42AA-BA5C-466C84A2CC0C}"/>
              </a:ext>
            </a:extLst>
          </p:cNvPr>
          <p:cNvSpPr txBox="1">
            <a:spLocks/>
          </p:cNvSpPr>
          <p:nvPr/>
        </p:nvSpPr>
        <p:spPr>
          <a:xfrm>
            <a:off x="4432406"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278 nyrer</a:t>
            </a:r>
          </a:p>
          <a:p>
            <a:r>
              <a:rPr lang="da-DK" sz="1800" dirty="0" smtClean="0"/>
              <a:t>(78 fra levende donorer)</a:t>
            </a:r>
            <a:endParaRPr lang="da-DK" sz="1800" dirty="0"/>
          </a:p>
        </p:txBody>
      </p:sp>
      <p:sp>
        <p:nvSpPr>
          <p:cNvPr id="32" name="Pladsholder til tekst 16">
            <a:extLst>
              <a:ext uri="{FF2B5EF4-FFF2-40B4-BE49-F238E27FC236}">
                <a16:creationId xmlns:a16="http://schemas.microsoft.com/office/drawing/2014/main" id="{514227BE-3D35-4AAC-A1B1-147B2A8E77CE}"/>
              </a:ext>
            </a:extLst>
          </p:cNvPr>
          <p:cNvSpPr txBox="1">
            <a:spLocks/>
          </p:cNvSpPr>
          <p:nvPr/>
        </p:nvSpPr>
        <p:spPr>
          <a:xfrm>
            <a:off x="6142326" y="4287480"/>
            <a:ext cx="1608825" cy="1904598"/>
          </a:xfrm>
          <a:prstGeom prst="rect">
            <a:avLst/>
          </a:prstGeom>
        </p:spPr>
        <p:txBody>
          <a:bodyP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66 levere</a:t>
            </a:r>
          </a:p>
          <a:p>
            <a:r>
              <a:rPr lang="da-DK" sz="1800" dirty="0" smtClean="0"/>
              <a:t>(heraf fik 3 børn transplanteret fra forældre som levende donorer)</a:t>
            </a:r>
            <a:endParaRPr lang="da-DK" sz="1800" dirty="0"/>
          </a:p>
        </p:txBody>
      </p:sp>
      <p:sp>
        <p:nvSpPr>
          <p:cNvPr id="33" name="Pladsholder til tekst 16">
            <a:extLst>
              <a:ext uri="{FF2B5EF4-FFF2-40B4-BE49-F238E27FC236}">
                <a16:creationId xmlns:a16="http://schemas.microsoft.com/office/drawing/2014/main" id="{E722997A-098E-4784-A7E7-F8C270154586}"/>
              </a:ext>
            </a:extLst>
          </p:cNvPr>
          <p:cNvSpPr txBox="1">
            <a:spLocks/>
          </p:cNvSpPr>
          <p:nvPr/>
        </p:nvSpPr>
        <p:spPr>
          <a:xfrm>
            <a:off x="7883481"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7 pancreas</a:t>
            </a:r>
          </a:p>
          <a:p>
            <a:r>
              <a:rPr lang="da-DK" sz="1800" dirty="0" smtClean="0"/>
              <a:t>som blev transplanteret sammen med en nyre</a:t>
            </a:r>
            <a:endParaRPr lang="da-DK" sz="1800" dirty="0"/>
          </a:p>
        </p:txBody>
      </p:sp>
      <p:sp>
        <p:nvSpPr>
          <p:cNvPr id="34" name="Pladsholder til tekst 16">
            <a:extLst>
              <a:ext uri="{FF2B5EF4-FFF2-40B4-BE49-F238E27FC236}">
                <a16:creationId xmlns:a16="http://schemas.microsoft.com/office/drawing/2014/main" id="{8F2FE894-C174-4249-A221-FABE3920F22B}"/>
              </a:ext>
            </a:extLst>
          </p:cNvPr>
          <p:cNvSpPr txBox="1">
            <a:spLocks/>
          </p:cNvSpPr>
          <p:nvPr/>
        </p:nvSpPr>
        <p:spPr>
          <a:xfrm>
            <a:off x="9635438"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Hornhinder</a:t>
            </a:r>
          </a:p>
          <a:p>
            <a:r>
              <a:rPr lang="da-DK" sz="1800" dirty="0" smtClean="0"/>
              <a:t>knogler</a:t>
            </a:r>
          </a:p>
          <a:p>
            <a:r>
              <a:rPr lang="da-DK" sz="1800" dirty="0" smtClean="0"/>
              <a:t>kar</a:t>
            </a:r>
          </a:p>
          <a:p>
            <a:r>
              <a:rPr lang="da-DK" sz="1400" dirty="0" smtClean="0"/>
              <a:t>(ikke inkluderet i de 413 organer)</a:t>
            </a:r>
            <a:endParaRPr lang="da-DK" sz="1400" dirty="0"/>
          </a:p>
        </p:txBody>
      </p:sp>
      <p:pic>
        <p:nvPicPr>
          <p:cNvPr id="3" name="Billede 2"/>
          <p:cNvPicPr>
            <a:picLocks noChangeAspect="1"/>
          </p:cNvPicPr>
          <p:nvPr/>
        </p:nvPicPr>
        <p:blipFill>
          <a:blip r:embed="rId3"/>
          <a:stretch>
            <a:fillRect/>
          </a:stretch>
        </p:blipFill>
        <p:spPr>
          <a:xfrm>
            <a:off x="1475678" y="2986201"/>
            <a:ext cx="556086" cy="810059"/>
          </a:xfrm>
          <a:prstGeom prst="rect">
            <a:avLst/>
          </a:prstGeom>
        </p:spPr>
      </p:pic>
      <p:pic>
        <p:nvPicPr>
          <p:cNvPr id="4" name="Billede 3"/>
          <p:cNvPicPr>
            <a:picLocks noChangeAspect="1"/>
          </p:cNvPicPr>
          <p:nvPr/>
        </p:nvPicPr>
        <p:blipFill>
          <a:blip r:embed="rId4"/>
          <a:stretch>
            <a:fillRect/>
          </a:stretch>
        </p:blipFill>
        <p:spPr>
          <a:xfrm>
            <a:off x="3085331" y="3072536"/>
            <a:ext cx="828607" cy="637390"/>
          </a:xfrm>
          <a:prstGeom prst="rect">
            <a:avLst/>
          </a:prstGeom>
        </p:spPr>
      </p:pic>
      <p:pic>
        <p:nvPicPr>
          <p:cNvPr id="5" name="Billede 4"/>
          <p:cNvPicPr>
            <a:picLocks noChangeAspect="1"/>
          </p:cNvPicPr>
          <p:nvPr/>
        </p:nvPicPr>
        <p:blipFill>
          <a:blip r:embed="rId5"/>
          <a:stretch>
            <a:fillRect/>
          </a:stretch>
        </p:blipFill>
        <p:spPr>
          <a:xfrm>
            <a:off x="4981563" y="3130463"/>
            <a:ext cx="487722" cy="597071"/>
          </a:xfrm>
          <a:prstGeom prst="rect">
            <a:avLst/>
          </a:prstGeom>
        </p:spPr>
      </p:pic>
      <p:pic>
        <p:nvPicPr>
          <p:cNvPr id="6" name="Billede 5"/>
          <p:cNvPicPr>
            <a:picLocks noChangeAspect="1"/>
          </p:cNvPicPr>
          <p:nvPr/>
        </p:nvPicPr>
        <p:blipFill>
          <a:blip r:embed="rId6"/>
          <a:stretch>
            <a:fillRect/>
          </a:stretch>
        </p:blipFill>
        <p:spPr>
          <a:xfrm>
            <a:off x="6702876" y="3249395"/>
            <a:ext cx="669863" cy="460531"/>
          </a:xfrm>
          <a:prstGeom prst="rect">
            <a:avLst/>
          </a:prstGeom>
        </p:spPr>
      </p:pic>
      <p:grpSp>
        <p:nvGrpSpPr>
          <p:cNvPr id="19" name="Grafik 24">
            <a:extLst>
              <a:ext uri="{FF2B5EF4-FFF2-40B4-BE49-F238E27FC236}">
                <a16:creationId xmlns:a16="http://schemas.microsoft.com/office/drawing/2014/main" id="{40ACBF86-DF4F-4C50-920E-991A5FA5450F}"/>
              </a:ext>
            </a:extLst>
          </p:cNvPr>
          <p:cNvGrpSpPr/>
          <p:nvPr/>
        </p:nvGrpSpPr>
        <p:grpSpPr>
          <a:xfrm>
            <a:off x="8345626" y="3227333"/>
            <a:ext cx="644856" cy="404889"/>
            <a:chOff x="3572713" y="3941030"/>
            <a:chExt cx="440860" cy="222884"/>
          </a:xfrm>
          <a:noFill/>
        </p:grpSpPr>
        <p:sp>
          <p:nvSpPr>
            <p:cNvPr id="20" name="Kombinationstegning: figur 128">
              <a:extLst>
                <a:ext uri="{FF2B5EF4-FFF2-40B4-BE49-F238E27FC236}">
                  <a16:creationId xmlns:a16="http://schemas.microsoft.com/office/drawing/2014/main" id="{CD59A7B9-0896-445D-A2FB-33990F1A423A}"/>
                </a:ext>
              </a:extLst>
            </p:cNvPr>
            <p:cNvSpPr/>
            <p:nvPr/>
          </p:nvSpPr>
          <p:spPr>
            <a:xfrm>
              <a:off x="3572713" y="3941030"/>
              <a:ext cx="440860" cy="222884"/>
            </a:xfrm>
            <a:custGeom>
              <a:avLst/>
              <a:gdLst>
                <a:gd name="connsiteX0" fmla="*/ 7473 w 440860"/>
                <a:gd name="connsiteY0" fmla="*/ 149543 h 222884"/>
                <a:gd name="connsiteX1" fmla="*/ 1758 w 440860"/>
                <a:gd name="connsiteY1" fmla="*/ 122873 h 222884"/>
                <a:gd name="connsiteX2" fmla="*/ 6521 w 440860"/>
                <a:gd name="connsiteY2" fmla="*/ 97155 h 222884"/>
                <a:gd name="connsiteX3" fmla="*/ 23666 w 440860"/>
                <a:gd name="connsiteY3" fmla="*/ 82868 h 222884"/>
                <a:gd name="connsiteX4" fmla="*/ 33191 w 440860"/>
                <a:gd name="connsiteY4" fmla="*/ 74295 h 222884"/>
                <a:gd name="connsiteX5" fmla="*/ 33191 w 440860"/>
                <a:gd name="connsiteY5" fmla="*/ 74295 h 222884"/>
                <a:gd name="connsiteX6" fmla="*/ 50336 w 440860"/>
                <a:gd name="connsiteY6" fmla="*/ 58103 h 222884"/>
                <a:gd name="connsiteX7" fmla="*/ 60813 w 440860"/>
                <a:gd name="connsiteY7" fmla="*/ 53340 h 222884"/>
                <a:gd name="connsiteX8" fmla="*/ 66528 w 440860"/>
                <a:gd name="connsiteY8" fmla="*/ 46673 h 222884"/>
                <a:gd name="connsiteX9" fmla="*/ 66528 w 440860"/>
                <a:gd name="connsiteY9" fmla="*/ 46673 h 222884"/>
                <a:gd name="connsiteX10" fmla="*/ 94151 w 440860"/>
                <a:gd name="connsiteY10" fmla="*/ 26670 h 222884"/>
                <a:gd name="connsiteX11" fmla="*/ 103676 w 440860"/>
                <a:gd name="connsiteY11" fmla="*/ 27623 h 222884"/>
                <a:gd name="connsiteX12" fmla="*/ 115106 w 440860"/>
                <a:gd name="connsiteY12" fmla="*/ 15240 h 222884"/>
                <a:gd name="connsiteX13" fmla="*/ 120821 w 440860"/>
                <a:gd name="connsiteY13" fmla="*/ 7620 h 222884"/>
                <a:gd name="connsiteX14" fmla="*/ 138918 w 440860"/>
                <a:gd name="connsiteY14" fmla="*/ 0 h 222884"/>
                <a:gd name="connsiteX15" fmla="*/ 138918 w 440860"/>
                <a:gd name="connsiteY15" fmla="*/ 0 h 222884"/>
                <a:gd name="connsiteX16" fmla="*/ 149396 w 440860"/>
                <a:gd name="connsiteY16" fmla="*/ 1905 h 222884"/>
                <a:gd name="connsiteX17" fmla="*/ 164636 w 440860"/>
                <a:gd name="connsiteY17" fmla="*/ 7620 h 222884"/>
                <a:gd name="connsiteX18" fmla="*/ 182733 w 440860"/>
                <a:gd name="connsiteY18" fmla="*/ 7620 h 222884"/>
                <a:gd name="connsiteX19" fmla="*/ 184638 w 440860"/>
                <a:gd name="connsiteY19" fmla="*/ 6668 h 222884"/>
                <a:gd name="connsiteX20" fmla="*/ 196068 w 440860"/>
                <a:gd name="connsiteY20" fmla="*/ 9525 h 222884"/>
                <a:gd name="connsiteX21" fmla="*/ 196068 w 440860"/>
                <a:gd name="connsiteY21" fmla="*/ 9525 h 222884"/>
                <a:gd name="connsiteX22" fmla="*/ 215118 w 440860"/>
                <a:gd name="connsiteY22" fmla="*/ 17145 h 222884"/>
                <a:gd name="connsiteX23" fmla="*/ 222738 w 440860"/>
                <a:gd name="connsiteY23" fmla="*/ 17145 h 222884"/>
                <a:gd name="connsiteX24" fmla="*/ 228453 w 440860"/>
                <a:gd name="connsiteY24" fmla="*/ 20003 h 222884"/>
                <a:gd name="connsiteX25" fmla="*/ 228453 w 440860"/>
                <a:gd name="connsiteY25" fmla="*/ 20003 h 222884"/>
                <a:gd name="connsiteX26" fmla="*/ 250361 w 440860"/>
                <a:gd name="connsiteY26" fmla="*/ 30480 h 222884"/>
                <a:gd name="connsiteX27" fmla="*/ 272268 w 440860"/>
                <a:gd name="connsiteY27" fmla="*/ 32385 h 222884"/>
                <a:gd name="connsiteX28" fmla="*/ 287508 w 440860"/>
                <a:gd name="connsiteY28" fmla="*/ 38100 h 222884"/>
                <a:gd name="connsiteX29" fmla="*/ 297986 w 440860"/>
                <a:gd name="connsiteY29" fmla="*/ 44768 h 222884"/>
                <a:gd name="connsiteX30" fmla="*/ 306558 w 440860"/>
                <a:gd name="connsiteY30" fmla="*/ 48578 h 222884"/>
                <a:gd name="connsiteX31" fmla="*/ 323703 w 440860"/>
                <a:gd name="connsiteY31" fmla="*/ 53340 h 222884"/>
                <a:gd name="connsiteX32" fmla="*/ 329418 w 440860"/>
                <a:gd name="connsiteY32" fmla="*/ 54293 h 222884"/>
                <a:gd name="connsiteX33" fmla="*/ 361803 w 440860"/>
                <a:gd name="connsiteY33" fmla="*/ 58103 h 222884"/>
                <a:gd name="connsiteX34" fmla="*/ 367518 w 440860"/>
                <a:gd name="connsiteY34" fmla="*/ 58103 h 222884"/>
                <a:gd name="connsiteX35" fmla="*/ 382758 w 440860"/>
                <a:gd name="connsiteY35" fmla="*/ 56198 h 222884"/>
                <a:gd name="connsiteX36" fmla="*/ 391331 w 440860"/>
                <a:gd name="connsiteY36" fmla="*/ 54293 h 222884"/>
                <a:gd name="connsiteX37" fmla="*/ 399903 w 440860"/>
                <a:gd name="connsiteY37" fmla="*/ 50483 h 222884"/>
                <a:gd name="connsiteX38" fmla="*/ 403713 w 440860"/>
                <a:gd name="connsiteY38" fmla="*/ 51435 h 222884"/>
                <a:gd name="connsiteX39" fmla="*/ 403713 w 440860"/>
                <a:gd name="connsiteY39" fmla="*/ 51435 h 222884"/>
                <a:gd name="connsiteX40" fmla="*/ 422763 w 440860"/>
                <a:gd name="connsiteY40" fmla="*/ 57150 h 222884"/>
                <a:gd name="connsiteX41" fmla="*/ 431336 w 440860"/>
                <a:gd name="connsiteY41" fmla="*/ 56198 h 222884"/>
                <a:gd name="connsiteX42" fmla="*/ 440861 w 440860"/>
                <a:gd name="connsiteY42" fmla="*/ 65723 h 222884"/>
                <a:gd name="connsiteX43" fmla="*/ 440861 w 440860"/>
                <a:gd name="connsiteY43" fmla="*/ 65723 h 222884"/>
                <a:gd name="connsiteX44" fmla="*/ 435146 w 440860"/>
                <a:gd name="connsiteY44" fmla="*/ 80963 h 222884"/>
                <a:gd name="connsiteX45" fmla="*/ 426573 w 440860"/>
                <a:gd name="connsiteY45" fmla="*/ 90488 h 222884"/>
                <a:gd name="connsiteX46" fmla="*/ 422763 w 440860"/>
                <a:gd name="connsiteY46" fmla="*/ 98108 h 222884"/>
                <a:gd name="connsiteX47" fmla="*/ 422763 w 440860"/>
                <a:gd name="connsiteY47" fmla="*/ 98108 h 222884"/>
                <a:gd name="connsiteX48" fmla="*/ 408476 w 440860"/>
                <a:gd name="connsiteY48" fmla="*/ 114300 h 222884"/>
                <a:gd name="connsiteX49" fmla="*/ 408476 w 440860"/>
                <a:gd name="connsiteY49" fmla="*/ 114300 h 222884"/>
                <a:gd name="connsiteX50" fmla="*/ 395141 w 440860"/>
                <a:gd name="connsiteY50" fmla="*/ 123825 h 222884"/>
                <a:gd name="connsiteX51" fmla="*/ 392283 w 440860"/>
                <a:gd name="connsiteY51" fmla="*/ 126683 h 222884"/>
                <a:gd name="connsiteX52" fmla="*/ 372281 w 440860"/>
                <a:gd name="connsiteY52" fmla="*/ 136208 h 222884"/>
                <a:gd name="connsiteX53" fmla="*/ 361803 w 440860"/>
                <a:gd name="connsiteY53" fmla="*/ 136208 h 222884"/>
                <a:gd name="connsiteX54" fmla="*/ 333228 w 440860"/>
                <a:gd name="connsiteY54" fmla="*/ 136208 h 222884"/>
                <a:gd name="connsiteX55" fmla="*/ 319893 w 440860"/>
                <a:gd name="connsiteY55" fmla="*/ 140018 h 222884"/>
                <a:gd name="connsiteX56" fmla="*/ 317988 w 440860"/>
                <a:gd name="connsiteY56" fmla="*/ 140970 h 222884"/>
                <a:gd name="connsiteX57" fmla="*/ 295128 w 440860"/>
                <a:gd name="connsiteY57" fmla="*/ 142875 h 222884"/>
                <a:gd name="connsiteX58" fmla="*/ 273221 w 440860"/>
                <a:gd name="connsiteY58" fmla="*/ 133350 h 222884"/>
                <a:gd name="connsiteX59" fmla="*/ 259886 w 440860"/>
                <a:gd name="connsiteY59" fmla="*/ 130493 h 222884"/>
                <a:gd name="connsiteX60" fmla="*/ 243693 w 440860"/>
                <a:gd name="connsiteY60" fmla="*/ 130493 h 222884"/>
                <a:gd name="connsiteX61" fmla="*/ 233216 w 440860"/>
                <a:gd name="connsiteY61" fmla="*/ 127635 h 222884"/>
                <a:gd name="connsiteX62" fmla="*/ 233216 w 440860"/>
                <a:gd name="connsiteY62" fmla="*/ 127635 h 222884"/>
                <a:gd name="connsiteX63" fmla="*/ 216071 w 440860"/>
                <a:gd name="connsiteY63" fmla="*/ 124778 h 222884"/>
                <a:gd name="connsiteX64" fmla="*/ 199878 w 440860"/>
                <a:gd name="connsiteY64" fmla="*/ 127635 h 222884"/>
                <a:gd name="connsiteX65" fmla="*/ 186543 w 440860"/>
                <a:gd name="connsiteY65" fmla="*/ 125730 h 222884"/>
                <a:gd name="connsiteX66" fmla="*/ 186543 w 440860"/>
                <a:gd name="connsiteY66" fmla="*/ 125730 h 222884"/>
                <a:gd name="connsiteX67" fmla="*/ 156063 w 440860"/>
                <a:gd name="connsiteY67" fmla="*/ 127635 h 222884"/>
                <a:gd name="connsiteX68" fmla="*/ 149396 w 440860"/>
                <a:gd name="connsiteY68" fmla="*/ 131445 h 222884"/>
                <a:gd name="connsiteX69" fmla="*/ 139871 w 440860"/>
                <a:gd name="connsiteY69" fmla="*/ 135255 h 222884"/>
                <a:gd name="connsiteX70" fmla="*/ 135108 w 440860"/>
                <a:gd name="connsiteY70" fmla="*/ 136208 h 222884"/>
                <a:gd name="connsiteX71" fmla="*/ 113201 w 440860"/>
                <a:gd name="connsiteY71" fmla="*/ 155258 h 222884"/>
                <a:gd name="connsiteX72" fmla="*/ 113201 w 440860"/>
                <a:gd name="connsiteY72" fmla="*/ 155258 h 222884"/>
                <a:gd name="connsiteX73" fmla="*/ 102723 w 440860"/>
                <a:gd name="connsiteY73" fmla="*/ 172403 h 222884"/>
                <a:gd name="connsiteX74" fmla="*/ 97961 w 440860"/>
                <a:gd name="connsiteY74" fmla="*/ 180975 h 222884"/>
                <a:gd name="connsiteX75" fmla="*/ 87483 w 440860"/>
                <a:gd name="connsiteY75" fmla="*/ 196215 h 222884"/>
                <a:gd name="connsiteX76" fmla="*/ 86531 w 440860"/>
                <a:gd name="connsiteY76" fmla="*/ 199073 h 222884"/>
                <a:gd name="connsiteX77" fmla="*/ 69386 w 440860"/>
                <a:gd name="connsiteY77" fmla="*/ 217170 h 222884"/>
                <a:gd name="connsiteX78" fmla="*/ 66528 w 440860"/>
                <a:gd name="connsiteY78" fmla="*/ 219075 h 222884"/>
                <a:gd name="connsiteX79" fmla="*/ 43668 w 440860"/>
                <a:gd name="connsiteY79" fmla="*/ 221933 h 222884"/>
                <a:gd name="connsiteX80" fmla="*/ 35096 w 440860"/>
                <a:gd name="connsiteY80" fmla="*/ 219075 h 222884"/>
                <a:gd name="connsiteX81" fmla="*/ 17951 w 440860"/>
                <a:gd name="connsiteY81" fmla="*/ 207645 h 222884"/>
                <a:gd name="connsiteX82" fmla="*/ 10331 w 440860"/>
                <a:gd name="connsiteY82" fmla="*/ 198120 h 222884"/>
                <a:gd name="connsiteX83" fmla="*/ 3663 w 440860"/>
                <a:gd name="connsiteY83" fmla="*/ 168593 h 222884"/>
                <a:gd name="connsiteX84" fmla="*/ 7473 w 440860"/>
                <a:gd name="connsiteY84" fmla="*/ 152400 h 222884"/>
                <a:gd name="connsiteX85" fmla="*/ 7473 w 440860"/>
                <a:gd name="connsiteY85" fmla="*/ 149543 h 222884"/>
                <a:gd name="connsiteX86" fmla="*/ 7473 w 440860"/>
                <a:gd name="connsiteY86" fmla="*/ 149543 h 2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40860" h="222884">
                  <a:moveTo>
                    <a:pt x="7473" y="149543"/>
                  </a:moveTo>
                  <a:cubicBezTo>
                    <a:pt x="7473" y="140018"/>
                    <a:pt x="4616" y="131445"/>
                    <a:pt x="1758" y="122873"/>
                  </a:cubicBezTo>
                  <a:cubicBezTo>
                    <a:pt x="-1099" y="116205"/>
                    <a:pt x="-1099" y="106680"/>
                    <a:pt x="6521" y="97155"/>
                  </a:cubicBezTo>
                  <a:cubicBezTo>
                    <a:pt x="14141" y="88583"/>
                    <a:pt x="19856" y="84773"/>
                    <a:pt x="23666" y="82868"/>
                  </a:cubicBezTo>
                  <a:cubicBezTo>
                    <a:pt x="27476" y="80963"/>
                    <a:pt x="31286" y="78105"/>
                    <a:pt x="33191" y="74295"/>
                  </a:cubicBezTo>
                  <a:lnTo>
                    <a:pt x="33191" y="74295"/>
                  </a:lnTo>
                  <a:cubicBezTo>
                    <a:pt x="37001" y="67628"/>
                    <a:pt x="42716" y="61913"/>
                    <a:pt x="50336" y="58103"/>
                  </a:cubicBezTo>
                  <a:lnTo>
                    <a:pt x="60813" y="53340"/>
                  </a:lnTo>
                  <a:cubicBezTo>
                    <a:pt x="63671" y="52388"/>
                    <a:pt x="65576" y="49530"/>
                    <a:pt x="66528" y="46673"/>
                  </a:cubicBezTo>
                  <a:lnTo>
                    <a:pt x="66528" y="46673"/>
                  </a:lnTo>
                  <a:cubicBezTo>
                    <a:pt x="70338" y="33338"/>
                    <a:pt x="81768" y="25718"/>
                    <a:pt x="94151" y="26670"/>
                  </a:cubicBezTo>
                  <a:lnTo>
                    <a:pt x="103676" y="27623"/>
                  </a:lnTo>
                  <a:lnTo>
                    <a:pt x="115106" y="15240"/>
                  </a:lnTo>
                  <a:lnTo>
                    <a:pt x="120821" y="7620"/>
                  </a:lnTo>
                  <a:cubicBezTo>
                    <a:pt x="125583" y="2857"/>
                    <a:pt x="132251" y="0"/>
                    <a:pt x="138918" y="0"/>
                  </a:cubicBezTo>
                  <a:lnTo>
                    <a:pt x="138918" y="0"/>
                  </a:lnTo>
                  <a:cubicBezTo>
                    <a:pt x="142728" y="0"/>
                    <a:pt x="145586" y="953"/>
                    <a:pt x="149396" y="1905"/>
                  </a:cubicBezTo>
                  <a:lnTo>
                    <a:pt x="164636" y="7620"/>
                  </a:lnTo>
                  <a:cubicBezTo>
                    <a:pt x="170351" y="9525"/>
                    <a:pt x="177018" y="9525"/>
                    <a:pt x="182733" y="7620"/>
                  </a:cubicBezTo>
                  <a:lnTo>
                    <a:pt x="184638" y="6668"/>
                  </a:lnTo>
                  <a:cubicBezTo>
                    <a:pt x="188448" y="5715"/>
                    <a:pt x="193211" y="6668"/>
                    <a:pt x="196068" y="9525"/>
                  </a:cubicBezTo>
                  <a:lnTo>
                    <a:pt x="196068" y="9525"/>
                  </a:lnTo>
                  <a:cubicBezTo>
                    <a:pt x="200831" y="15240"/>
                    <a:pt x="207498" y="18098"/>
                    <a:pt x="215118" y="17145"/>
                  </a:cubicBezTo>
                  <a:lnTo>
                    <a:pt x="222738" y="17145"/>
                  </a:lnTo>
                  <a:cubicBezTo>
                    <a:pt x="224643" y="17145"/>
                    <a:pt x="227501" y="18098"/>
                    <a:pt x="228453" y="20003"/>
                  </a:cubicBezTo>
                  <a:lnTo>
                    <a:pt x="228453" y="20003"/>
                  </a:lnTo>
                  <a:cubicBezTo>
                    <a:pt x="234168" y="25718"/>
                    <a:pt x="241788" y="29528"/>
                    <a:pt x="250361" y="30480"/>
                  </a:cubicBezTo>
                  <a:lnTo>
                    <a:pt x="272268" y="32385"/>
                  </a:lnTo>
                  <a:cubicBezTo>
                    <a:pt x="277983" y="32385"/>
                    <a:pt x="282746" y="34290"/>
                    <a:pt x="287508" y="38100"/>
                  </a:cubicBezTo>
                  <a:lnTo>
                    <a:pt x="297986" y="44768"/>
                  </a:lnTo>
                  <a:cubicBezTo>
                    <a:pt x="300843" y="46673"/>
                    <a:pt x="303701" y="47625"/>
                    <a:pt x="306558" y="48578"/>
                  </a:cubicBezTo>
                  <a:lnTo>
                    <a:pt x="323703" y="53340"/>
                  </a:lnTo>
                  <a:cubicBezTo>
                    <a:pt x="325608" y="54293"/>
                    <a:pt x="327513" y="54293"/>
                    <a:pt x="329418" y="54293"/>
                  </a:cubicBezTo>
                  <a:lnTo>
                    <a:pt x="361803" y="58103"/>
                  </a:lnTo>
                  <a:cubicBezTo>
                    <a:pt x="363708" y="58103"/>
                    <a:pt x="365613" y="58103"/>
                    <a:pt x="367518" y="58103"/>
                  </a:cubicBezTo>
                  <a:lnTo>
                    <a:pt x="382758" y="56198"/>
                  </a:lnTo>
                  <a:cubicBezTo>
                    <a:pt x="385616" y="56198"/>
                    <a:pt x="388473" y="55245"/>
                    <a:pt x="391331" y="54293"/>
                  </a:cubicBezTo>
                  <a:lnTo>
                    <a:pt x="399903" y="50483"/>
                  </a:lnTo>
                  <a:cubicBezTo>
                    <a:pt x="400856" y="49530"/>
                    <a:pt x="402761" y="50483"/>
                    <a:pt x="403713" y="51435"/>
                  </a:cubicBezTo>
                  <a:lnTo>
                    <a:pt x="403713" y="51435"/>
                  </a:lnTo>
                  <a:cubicBezTo>
                    <a:pt x="409428" y="56198"/>
                    <a:pt x="416096" y="58103"/>
                    <a:pt x="422763" y="57150"/>
                  </a:cubicBezTo>
                  <a:lnTo>
                    <a:pt x="431336" y="56198"/>
                  </a:lnTo>
                  <a:cubicBezTo>
                    <a:pt x="437051" y="55245"/>
                    <a:pt x="440861" y="60008"/>
                    <a:pt x="440861" y="65723"/>
                  </a:cubicBezTo>
                  <a:lnTo>
                    <a:pt x="440861" y="65723"/>
                  </a:lnTo>
                  <a:cubicBezTo>
                    <a:pt x="440861" y="71438"/>
                    <a:pt x="438956" y="77153"/>
                    <a:pt x="435146" y="80963"/>
                  </a:cubicBezTo>
                  <a:lnTo>
                    <a:pt x="426573" y="90488"/>
                  </a:lnTo>
                  <a:cubicBezTo>
                    <a:pt x="424668" y="92393"/>
                    <a:pt x="423716" y="95250"/>
                    <a:pt x="422763" y="98108"/>
                  </a:cubicBezTo>
                  <a:lnTo>
                    <a:pt x="422763" y="98108"/>
                  </a:lnTo>
                  <a:cubicBezTo>
                    <a:pt x="420858" y="105728"/>
                    <a:pt x="415143" y="112395"/>
                    <a:pt x="408476" y="114300"/>
                  </a:cubicBezTo>
                  <a:lnTo>
                    <a:pt x="408476" y="114300"/>
                  </a:lnTo>
                  <a:cubicBezTo>
                    <a:pt x="403713" y="116205"/>
                    <a:pt x="398951" y="119063"/>
                    <a:pt x="395141" y="123825"/>
                  </a:cubicBezTo>
                  <a:lnTo>
                    <a:pt x="392283" y="126683"/>
                  </a:lnTo>
                  <a:cubicBezTo>
                    <a:pt x="386568" y="132398"/>
                    <a:pt x="379901" y="136208"/>
                    <a:pt x="372281" y="136208"/>
                  </a:cubicBezTo>
                  <a:lnTo>
                    <a:pt x="361803" y="136208"/>
                  </a:lnTo>
                  <a:lnTo>
                    <a:pt x="333228" y="136208"/>
                  </a:lnTo>
                  <a:cubicBezTo>
                    <a:pt x="328466" y="136208"/>
                    <a:pt x="323703" y="137160"/>
                    <a:pt x="319893" y="140018"/>
                  </a:cubicBezTo>
                  <a:lnTo>
                    <a:pt x="317988" y="140970"/>
                  </a:lnTo>
                  <a:cubicBezTo>
                    <a:pt x="311321" y="145733"/>
                    <a:pt x="302748" y="145733"/>
                    <a:pt x="295128" y="142875"/>
                  </a:cubicBezTo>
                  <a:lnTo>
                    <a:pt x="273221" y="133350"/>
                  </a:lnTo>
                  <a:cubicBezTo>
                    <a:pt x="269411" y="131445"/>
                    <a:pt x="264648" y="130493"/>
                    <a:pt x="259886" y="130493"/>
                  </a:cubicBezTo>
                  <a:lnTo>
                    <a:pt x="243693" y="130493"/>
                  </a:lnTo>
                  <a:cubicBezTo>
                    <a:pt x="239883" y="130493"/>
                    <a:pt x="236073" y="129540"/>
                    <a:pt x="233216" y="127635"/>
                  </a:cubicBezTo>
                  <a:lnTo>
                    <a:pt x="233216" y="127635"/>
                  </a:lnTo>
                  <a:cubicBezTo>
                    <a:pt x="227501" y="124778"/>
                    <a:pt x="221786" y="123825"/>
                    <a:pt x="216071" y="124778"/>
                  </a:cubicBezTo>
                  <a:lnTo>
                    <a:pt x="199878" y="127635"/>
                  </a:lnTo>
                  <a:cubicBezTo>
                    <a:pt x="195116" y="128588"/>
                    <a:pt x="191306" y="127635"/>
                    <a:pt x="186543" y="125730"/>
                  </a:cubicBezTo>
                  <a:lnTo>
                    <a:pt x="186543" y="125730"/>
                  </a:lnTo>
                  <a:cubicBezTo>
                    <a:pt x="177018" y="121920"/>
                    <a:pt x="165588" y="121920"/>
                    <a:pt x="156063" y="127635"/>
                  </a:cubicBezTo>
                  <a:lnTo>
                    <a:pt x="149396" y="131445"/>
                  </a:lnTo>
                  <a:cubicBezTo>
                    <a:pt x="146538" y="133350"/>
                    <a:pt x="142728" y="134303"/>
                    <a:pt x="139871" y="135255"/>
                  </a:cubicBezTo>
                  <a:lnTo>
                    <a:pt x="135108" y="136208"/>
                  </a:lnTo>
                  <a:cubicBezTo>
                    <a:pt x="125583" y="138113"/>
                    <a:pt x="117011" y="144780"/>
                    <a:pt x="113201" y="155258"/>
                  </a:cubicBezTo>
                  <a:lnTo>
                    <a:pt x="113201" y="155258"/>
                  </a:lnTo>
                  <a:cubicBezTo>
                    <a:pt x="110343" y="161925"/>
                    <a:pt x="107486" y="167640"/>
                    <a:pt x="102723" y="172403"/>
                  </a:cubicBezTo>
                  <a:lnTo>
                    <a:pt x="97961" y="180975"/>
                  </a:lnTo>
                  <a:cubicBezTo>
                    <a:pt x="94151" y="185738"/>
                    <a:pt x="90341" y="190500"/>
                    <a:pt x="87483" y="196215"/>
                  </a:cubicBezTo>
                  <a:lnTo>
                    <a:pt x="86531" y="199073"/>
                  </a:lnTo>
                  <a:cubicBezTo>
                    <a:pt x="82721" y="206693"/>
                    <a:pt x="77006" y="213360"/>
                    <a:pt x="69386" y="217170"/>
                  </a:cubicBezTo>
                  <a:lnTo>
                    <a:pt x="66528" y="219075"/>
                  </a:lnTo>
                  <a:cubicBezTo>
                    <a:pt x="59861" y="222885"/>
                    <a:pt x="51288" y="223838"/>
                    <a:pt x="43668" y="221933"/>
                  </a:cubicBezTo>
                  <a:lnTo>
                    <a:pt x="35096" y="219075"/>
                  </a:lnTo>
                  <a:cubicBezTo>
                    <a:pt x="28428" y="217170"/>
                    <a:pt x="22713" y="213360"/>
                    <a:pt x="17951" y="207645"/>
                  </a:cubicBezTo>
                  <a:lnTo>
                    <a:pt x="10331" y="198120"/>
                  </a:lnTo>
                  <a:cubicBezTo>
                    <a:pt x="3663" y="190500"/>
                    <a:pt x="1758" y="179070"/>
                    <a:pt x="3663" y="168593"/>
                  </a:cubicBezTo>
                  <a:lnTo>
                    <a:pt x="7473" y="152400"/>
                  </a:lnTo>
                  <a:cubicBezTo>
                    <a:pt x="7473" y="151448"/>
                    <a:pt x="7473" y="150495"/>
                    <a:pt x="7473" y="149543"/>
                  </a:cubicBezTo>
                  <a:lnTo>
                    <a:pt x="7473" y="149543"/>
                  </a:lnTo>
                  <a:close/>
                </a:path>
              </a:pathLst>
            </a:custGeom>
            <a:grpFill/>
            <a:ln w="19050" cap="rnd">
              <a:solidFill>
                <a:schemeClr val="bg1"/>
              </a:solidFill>
              <a:prstDash val="solid"/>
              <a:miter/>
            </a:ln>
          </p:spPr>
          <p:txBody>
            <a:bodyPr rtlCol="0" anchor="ctr"/>
            <a:lstStyle/>
            <a:p>
              <a:endParaRPr lang="da-DK"/>
            </a:p>
          </p:txBody>
        </p:sp>
        <p:sp>
          <p:nvSpPr>
            <p:cNvPr id="22" name="Kombinationstegning: figur 129">
              <a:extLst>
                <a:ext uri="{FF2B5EF4-FFF2-40B4-BE49-F238E27FC236}">
                  <a16:creationId xmlns:a16="http://schemas.microsoft.com/office/drawing/2014/main" id="{33180F4D-B61B-4C5D-86F9-DF0928CF444E}"/>
                </a:ext>
              </a:extLst>
            </p:cNvPr>
            <p:cNvSpPr/>
            <p:nvPr/>
          </p:nvSpPr>
          <p:spPr>
            <a:xfrm>
              <a:off x="3597331" y="4008505"/>
              <a:ext cx="274320" cy="103974"/>
            </a:xfrm>
            <a:custGeom>
              <a:avLst/>
              <a:gdLst>
                <a:gd name="connsiteX0" fmla="*/ 0 w 274320"/>
                <a:gd name="connsiteY0" fmla="*/ 103975 h 103974"/>
                <a:gd name="connsiteX1" fmla="*/ 131445 w 274320"/>
                <a:gd name="connsiteY1" fmla="*/ 152 h 103974"/>
                <a:gd name="connsiteX2" fmla="*/ 274320 w 274320"/>
                <a:gd name="connsiteY2" fmla="*/ 27775 h 103974"/>
              </a:gdLst>
              <a:ahLst/>
              <a:cxnLst>
                <a:cxn ang="0">
                  <a:pos x="connsiteX0" y="connsiteY0"/>
                </a:cxn>
                <a:cxn ang="0">
                  <a:pos x="connsiteX1" y="connsiteY1"/>
                </a:cxn>
                <a:cxn ang="0">
                  <a:pos x="connsiteX2" y="connsiteY2"/>
                </a:cxn>
              </a:cxnLst>
              <a:rect l="l" t="t" r="r" b="b"/>
              <a:pathLst>
                <a:path w="274320" h="103974">
                  <a:moveTo>
                    <a:pt x="0" y="103975"/>
                  </a:moveTo>
                  <a:cubicBezTo>
                    <a:pt x="0" y="103975"/>
                    <a:pt x="45720" y="-4610"/>
                    <a:pt x="131445" y="152"/>
                  </a:cubicBezTo>
                  <a:cubicBezTo>
                    <a:pt x="217170" y="4915"/>
                    <a:pt x="242888" y="25870"/>
                    <a:pt x="274320" y="27775"/>
                  </a:cubicBezTo>
                </a:path>
              </a:pathLst>
            </a:custGeom>
            <a:grpFill/>
            <a:ln w="19050" cap="rnd">
              <a:solidFill>
                <a:schemeClr val="bg1"/>
              </a:solidFill>
              <a:prstDash val="solid"/>
              <a:miter/>
            </a:ln>
          </p:spPr>
          <p:txBody>
            <a:bodyPr rtlCol="0" anchor="ctr"/>
            <a:lstStyle/>
            <a:p>
              <a:endParaRPr lang="da-DK"/>
            </a:p>
          </p:txBody>
        </p:sp>
        <p:sp>
          <p:nvSpPr>
            <p:cNvPr id="23" name="Kombinationstegning: figur 130">
              <a:extLst>
                <a:ext uri="{FF2B5EF4-FFF2-40B4-BE49-F238E27FC236}">
                  <a16:creationId xmlns:a16="http://schemas.microsoft.com/office/drawing/2014/main" id="{4C8A3304-6E15-4E4D-A1CA-A9DA1CB1AD8D}"/>
                </a:ext>
              </a:extLst>
            </p:cNvPr>
            <p:cNvSpPr/>
            <p:nvPr/>
          </p:nvSpPr>
          <p:spPr>
            <a:xfrm>
              <a:off x="3904036" y="4024850"/>
              <a:ext cx="65722" cy="15478"/>
            </a:xfrm>
            <a:custGeom>
              <a:avLst/>
              <a:gdLst>
                <a:gd name="connsiteX0" fmla="*/ 0 w 65722"/>
                <a:gd name="connsiteY0" fmla="*/ 12383 h 15478"/>
                <a:gd name="connsiteX1" fmla="*/ 65723 w 65722"/>
                <a:gd name="connsiteY1" fmla="*/ 0 h 15478"/>
              </a:gdLst>
              <a:ahLst/>
              <a:cxnLst>
                <a:cxn ang="0">
                  <a:pos x="connsiteX0" y="connsiteY0"/>
                </a:cxn>
                <a:cxn ang="0">
                  <a:pos x="connsiteX1" y="connsiteY1"/>
                </a:cxn>
              </a:cxnLst>
              <a:rect l="l" t="t" r="r" b="b"/>
              <a:pathLst>
                <a:path w="65722" h="15478">
                  <a:moveTo>
                    <a:pt x="0" y="12383"/>
                  </a:moveTo>
                  <a:cubicBezTo>
                    <a:pt x="0" y="12383"/>
                    <a:pt x="37148" y="24765"/>
                    <a:pt x="65723" y="0"/>
                  </a:cubicBezTo>
                </a:path>
              </a:pathLst>
            </a:custGeom>
            <a:grpFill/>
            <a:ln w="19050" cap="rnd">
              <a:solidFill>
                <a:schemeClr val="bg1"/>
              </a:solidFill>
              <a:prstDash val="solid"/>
              <a:miter/>
            </a:ln>
          </p:spPr>
          <p:txBody>
            <a:bodyPr rtlCol="0" anchor="ctr"/>
            <a:lstStyle/>
            <a:p>
              <a:endParaRPr lang="da-DK"/>
            </a:p>
          </p:txBody>
        </p:sp>
      </p:grpSp>
    </p:spTree>
    <p:extLst>
      <p:ext uri="{BB962C8B-B14F-4D97-AF65-F5344CB8AC3E}">
        <p14:creationId xmlns:p14="http://schemas.microsoft.com/office/powerpoint/2010/main" val="1258792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110AC9A-B450-3644-B619-8004004CB5BE}"/>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 </a:t>
            </a:r>
          </a:p>
        </p:txBody>
      </p:sp>
      <p:graphicFrame>
        <p:nvGraphicFramePr>
          <p:cNvPr id="9" name="Diagram 8"/>
          <p:cNvGraphicFramePr>
            <a:graphicFrameLocks noChangeAspect="1"/>
          </p:cNvGraphicFramePr>
          <p:nvPr>
            <p:extLst/>
          </p:nvPr>
        </p:nvGraphicFramePr>
        <p:xfrm>
          <a:off x="946912" y="1487815"/>
          <a:ext cx="10139612" cy="502695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boks 5">
            <a:extLst>
              <a:ext uri="{FF2B5EF4-FFF2-40B4-BE49-F238E27FC236}">
                <a16:creationId xmlns:a16="http://schemas.microsoft.com/office/drawing/2014/main" id="{B9226135-6D5D-431A-85B4-B28E742A225D}"/>
              </a:ext>
            </a:extLst>
          </p:cNvPr>
          <p:cNvSpPr txBox="1"/>
          <p:nvPr/>
        </p:nvSpPr>
        <p:spPr>
          <a:xfrm>
            <a:off x="329881" y="6517894"/>
            <a:ext cx="67701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Kilde: </a:t>
            </a:r>
            <a:r>
              <a:rPr kumimoji="0" lang="da-DK"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Scandiatransplant</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jan. 2021</a:t>
            </a:r>
          </a:p>
        </p:txBody>
      </p:sp>
      <p:sp>
        <p:nvSpPr>
          <p:cNvPr id="13" name="Tekstfelt 12">
            <a:extLst>
              <a:ext uri="{FF2B5EF4-FFF2-40B4-BE49-F238E27FC236}">
                <a16:creationId xmlns:a16="http://schemas.microsoft.com/office/drawing/2014/main" id="{DB555996-99CA-4597-8A98-7A8CE51117C2}"/>
              </a:ext>
            </a:extLst>
          </p:cNvPr>
          <p:cNvSpPr txBox="1"/>
          <p:nvPr/>
        </p:nvSpPr>
        <p:spPr>
          <a:xfrm>
            <a:off x="247410" y="238304"/>
            <a:ext cx="1042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noProof="0" dirty="0">
                <a:ln>
                  <a:noFill/>
                </a:ln>
                <a:solidFill>
                  <a:srgbClr val="004567"/>
                </a:solidFill>
                <a:effectLst/>
                <a:uLnTx/>
                <a:uFillTx/>
                <a:latin typeface="Georgia" panose="02040502050405020303" pitchFamily="18" charset="0"/>
                <a:ea typeface="+mn-ea"/>
                <a:cs typeface="+mn-cs"/>
              </a:rPr>
              <a:t>Alder afdøde donorer i </a:t>
            </a:r>
            <a:r>
              <a:rPr kumimoji="0" lang="da-DK" sz="3600" b="1" i="0" u="none" strike="noStrike" kern="1200" cap="none" spc="0" normalizeH="0" baseline="0" noProof="0" dirty="0" smtClean="0">
                <a:ln>
                  <a:noFill/>
                </a:ln>
                <a:solidFill>
                  <a:srgbClr val="004567"/>
                </a:solidFill>
                <a:effectLst/>
                <a:uLnTx/>
                <a:uFillTx/>
                <a:latin typeface="Georgia" panose="02040502050405020303" pitchFamily="18" charset="0"/>
                <a:ea typeface="+mn-ea"/>
                <a:cs typeface="+mn-cs"/>
              </a:rPr>
              <a:t>2020</a:t>
            </a:r>
            <a:endParaRPr kumimoji="0" lang="da-DK" sz="3600" b="1" i="0" u="none" strike="noStrike" kern="1200" cap="none" spc="0" normalizeH="0" baseline="0" noProof="0" dirty="0">
              <a:ln>
                <a:noFill/>
              </a:ln>
              <a:solidFill>
                <a:srgbClr val="004567"/>
              </a:solidFill>
              <a:effectLst/>
              <a:uLnTx/>
              <a:uFillTx/>
              <a:latin typeface="Georgia" panose="02040502050405020303" pitchFamily="18" charset="0"/>
              <a:ea typeface="+mn-ea"/>
              <a:cs typeface="+mn-cs"/>
            </a:endParaRPr>
          </a:p>
        </p:txBody>
      </p:sp>
      <p:sp>
        <p:nvSpPr>
          <p:cNvPr id="15" name="Tekstfelt 14">
            <a:extLst>
              <a:ext uri="{FF2B5EF4-FFF2-40B4-BE49-F238E27FC236}">
                <a16:creationId xmlns:a16="http://schemas.microsoft.com/office/drawing/2014/main" id="{E6991354-7B52-0E42-918D-34FAB470025B}"/>
              </a:ext>
            </a:extLst>
          </p:cNvPr>
          <p:cNvSpPr txBox="1"/>
          <p:nvPr/>
        </p:nvSpPr>
        <p:spPr>
          <a:xfrm>
            <a:off x="559924" y="1170464"/>
            <a:ext cx="9169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4567"/>
                </a:solidFill>
                <a:effectLst/>
                <a:uLnTx/>
                <a:uFillTx/>
                <a:latin typeface="Arial" panose="020B0604020202020204"/>
                <a:ea typeface="+mn-ea"/>
                <a:cs typeface="+mn-cs"/>
              </a:rPr>
              <a:t>Antal</a:t>
            </a:r>
          </a:p>
        </p:txBody>
      </p:sp>
      <p:sp>
        <p:nvSpPr>
          <p:cNvPr id="16" name="Tekstfelt 15">
            <a:extLst>
              <a:ext uri="{FF2B5EF4-FFF2-40B4-BE49-F238E27FC236}">
                <a16:creationId xmlns:a16="http://schemas.microsoft.com/office/drawing/2014/main" id="{ACFDBC0D-8518-A448-9AC3-1782C33548E6}"/>
              </a:ext>
            </a:extLst>
          </p:cNvPr>
          <p:cNvSpPr txBox="1"/>
          <p:nvPr/>
        </p:nvSpPr>
        <p:spPr>
          <a:xfrm>
            <a:off x="10628056" y="6186599"/>
            <a:ext cx="9169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4567"/>
                </a:solidFill>
                <a:effectLst/>
                <a:uLnTx/>
                <a:uFillTx/>
                <a:latin typeface="Arial" panose="020B0604020202020204"/>
                <a:ea typeface="+mn-ea"/>
                <a:cs typeface="+mn-cs"/>
              </a:rPr>
              <a:t>Alder</a:t>
            </a:r>
          </a:p>
        </p:txBody>
      </p:sp>
      <p:grpSp>
        <p:nvGrpSpPr>
          <p:cNvPr id="11" name="Gruppe 10">
            <a:extLst>
              <a:ext uri="{FF2B5EF4-FFF2-40B4-BE49-F238E27FC236}">
                <a16:creationId xmlns:a16="http://schemas.microsoft.com/office/drawing/2014/main" id="{97CEEFC0-AA3B-4E66-AF1A-1BF421888B8B}"/>
              </a:ext>
            </a:extLst>
          </p:cNvPr>
          <p:cNvGrpSpPr/>
          <p:nvPr/>
        </p:nvGrpSpPr>
        <p:grpSpPr>
          <a:xfrm>
            <a:off x="2248345" y="1958334"/>
            <a:ext cx="3273516" cy="1470666"/>
            <a:chOff x="4129037" y="1284040"/>
            <a:chExt cx="3273516" cy="1470666"/>
          </a:xfrm>
        </p:grpSpPr>
        <p:sp>
          <p:nvSpPr>
            <p:cNvPr id="12" name="Tekstfelt 11">
              <a:extLst>
                <a:ext uri="{FF2B5EF4-FFF2-40B4-BE49-F238E27FC236}">
                  <a16:creationId xmlns:a16="http://schemas.microsoft.com/office/drawing/2014/main" id="{0DAF8145-E43F-42BA-ABE6-205AF67FF070}"/>
                </a:ext>
              </a:extLst>
            </p:cNvPr>
            <p:cNvSpPr txBox="1"/>
            <p:nvPr/>
          </p:nvSpPr>
          <p:spPr>
            <a:xfrm>
              <a:off x="4980450" y="1892932"/>
              <a:ext cx="24221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4567"/>
                  </a:solidFill>
                  <a:effectLst/>
                  <a:uLnTx/>
                  <a:uFillTx/>
                  <a:latin typeface="Arial" panose="020B0604020202020204"/>
                  <a:ea typeface="+mn-ea"/>
                  <a:cs typeface="+mn-cs"/>
                </a:rPr>
                <a:t>85</a:t>
              </a:r>
              <a:r>
                <a:rPr kumimoji="0" lang="da-DK" sz="1800" b="1" i="0" u="none" strike="noStrike" kern="1200" cap="none" spc="0" normalizeH="0" baseline="0" noProof="0" dirty="0">
                  <a:ln>
                    <a:noFill/>
                  </a:ln>
                  <a:solidFill>
                    <a:srgbClr val="004567"/>
                  </a:solidFill>
                  <a:effectLst/>
                  <a:uLnTx/>
                  <a:uFillTx/>
                  <a:latin typeface="Arial" panose="020B0604020202020204"/>
                  <a:ea typeface="+mn-ea"/>
                  <a:cs typeface="+mn-cs"/>
                </a:rPr>
                <a:t> år var den ældste </a:t>
              </a:r>
              <a:r>
                <a:rPr kumimoji="0" lang="da-DK" sz="1800" b="1" i="0" u="none" strike="noStrike" kern="1200" cap="none" spc="0" normalizeH="0" baseline="0" noProof="0" dirty="0" smtClean="0">
                  <a:ln>
                    <a:noFill/>
                  </a:ln>
                  <a:solidFill>
                    <a:srgbClr val="004567"/>
                  </a:solidFill>
                  <a:effectLst/>
                  <a:uLnTx/>
                  <a:uFillTx/>
                  <a:latin typeface="Arial" panose="020B0604020202020204"/>
                  <a:ea typeface="+mn-ea"/>
                  <a:cs typeface="+mn-cs"/>
                </a:rPr>
                <a:t>donor </a:t>
              </a:r>
              <a:r>
                <a:rPr kumimoji="0" lang="da-DK" sz="1800" b="1" i="0" u="none" strike="noStrike" kern="1200" cap="none" spc="0" normalizeH="0" baseline="0" noProof="0" dirty="0">
                  <a:ln>
                    <a:noFill/>
                  </a:ln>
                  <a:solidFill>
                    <a:srgbClr val="004567"/>
                  </a:solidFill>
                  <a:effectLst/>
                  <a:uLnTx/>
                  <a:uFillTx/>
                  <a:latin typeface="Arial" panose="020B0604020202020204"/>
                  <a:ea typeface="+mn-ea"/>
                  <a:cs typeface="+mn-cs"/>
                </a:rPr>
                <a:t>i 2020</a:t>
              </a:r>
            </a:p>
          </p:txBody>
        </p:sp>
        <p:pic>
          <p:nvPicPr>
            <p:cNvPr id="17" name="Grafik 16">
              <a:extLst>
                <a:ext uri="{FF2B5EF4-FFF2-40B4-BE49-F238E27FC236}">
                  <a16:creationId xmlns:a16="http://schemas.microsoft.com/office/drawing/2014/main" id="{DF2C2327-EC92-4BDD-B0CA-B1F448D17B2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129037" y="1284040"/>
              <a:ext cx="657919" cy="1380341"/>
            </a:xfrm>
            <a:prstGeom prst="rect">
              <a:avLst/>
            </a:prstGeom>
          </p:spPr>
        </p:pic>
      </p:grpSp>
      <p:grpSp>
        <p:nvGrpSpPr>
          <p:cNvPr id="18" name="Gruppe 17">
            <a:extLst>
              <a:ext uri="{FF2B5EF4-FFF2-40B4-BE49-F238E27FC236}">
                <a16:creationId xmlns:a16="http://schemas.microsoft.com/office/drawing/2014/main" id="{9123CB56-36CC-472F-8FC0-81B9A5957736}"/>
              </a:ext>
            </a:extLst>
          </p:cNvPr>
          <p:cNvGrpSpPr/>
          <p:nvPr/>
        </p:nvGrpSpPr>
        <p:grpSpPr>
          <a:xfrm>
            <a:off x="7815078" y="845399"/>
            <a:ext cx="3828303" cy="1278588"/>
            <a:chOff x="6397559" y="1209129"/>
            <a:chExt cx="3828303" cy="1278588"/>
          </a:xfrm>
        </p:grpSpPr>
        <p:sp>
          <p:nvSpPr>
            <p:cNvPr id="19" name="Tekstfelt 18">
              <a:extLst>
                <a:ext uri="{FF2B5EF4-FFF2-40B4-BE49-F238E27FC236}">
                  <a16:creationId xmlns:a16="http://schemas.microsoft.com/office/drawing/2014/main" id="{795B4AE5-D316-458F-98B8-BD9CCAC93FB6}"/>
                </a:ext>
              </a:extLst>
            </p:cNvPr>
            <p:cNvSpPr txBox="1"/>
            <p:nvPr/>
          </p:nvSpPr>
          <p:spPr>
            <a:xfrm>
              <a:off x="7720433" y="1602501"/>
              <a:ext cx="250542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4567"/>
                  </a:solidFill>
                  <a:effectLst/>
                  <a:uLnTx/>
                  <a:uFillTx/>
                  <a:latin typeface="Arial" panose="020B0604020202020204"/>
                  <a:ea typeface="+mn-ea"/>
                  <a:cs typeface="+mn-cs"/>
                </a:rPr>
                <a:t>92 </a:t>
              </a:r>
              <a:r>
                <a:rPr kumimoji="0" lang="da-DK" sz="1800" b="1" i="0" u="none" strike="noStrike" kern="1200" cap="none" spc="0" normalizeH="0" baseline="0" noProof="0" dirty="0">
                  <a:ln>
                    <a:noFill/>
                  </a:ln>
                  <a:solidFill>
                    <a:srgbClr val="004567"/>
                  </a:solidFill>
                  <a:effectLst/>
                  <a:uLnTx/>
                  <a:uFillTx/>
                  <a:latin typeface="Arial" panose="020B0604020202020204"/>
                  <a:ea typeface="+mn-ea"/>
                  <a:cs typeface="+mn-cs"/>
                </a:rPr>
                <a:t>år var den ældste </a:t>
              </a:r>
              <a:r>
                <a:rPr kumimoji="0" lang="da-DK" sz="1800" b="1" i="0" u="none" strike="noStrike" kern="1200" cap="none" spc="0" normalizeH="0" baseline="0" noProof="0" dirty="0" smtClean="0">
                  <a:ln>
                    <a:noFill/>
                  </a:ln>
                  <a:solidFill>
                    <a:srgbClr val="004567"/>
                  </a:solidFill>
                  <a:effectLst/>
                  <a:uLnTx/>
                  <a:uFillTx/>
                  <a:latin typeface="Arial" panose="020B0604020202020204"/>
                  <a:ea typeface="+mn-ea"/>
                  <a:cs typeface="+mn-cs"/>
                </a:rPr>
                <a:t>donor </a:t>
              </a:r>
              <a:r>
                <a:rPr kumimoji="0" lang="da-DK" sz="1800" b="1" i="0" u="none" strike="noStrike" kern="1200" cap="none" spc="0" normalizeH="0" baseline="0" noProof="0" dirty="0">
                  <a:ln>
                    <a:noFill/>
                  </a:ln>
                  <a:solidFill>
                    <a:srgbClr val="004567"/>
                  </a:solidFill>
                  <a:effectLst/>
                  <a:uLnTx/>
                  <a:uFillTx/>
                  <a:latin typeface="Arial" panose="020B0604020202020204"/>
                  <a:ea typeface="+mn-ea"/>
                  <a:cs typeface="+mn-cs"/>
                </a:rPr>
                <a:t>i 2019</a:t>
              </a:r>
            </a:p>
          </p:txBody>
        </p:sp>
        <p:pic>
          <p:nvPicPr>
            <p:cNvPr id="20" name="Grafik 19">
              <a:extLst>
                <a:ext uri="{FF2B5EF4-FFF2-40B4-BE49-F238E27FC236}">
                  <a16:creationId xmlns:a16="http://schemas.microsoft.com/office/drawing/2014/main" id="{2DCAF74A-0FB4-4C07-B03F-0AA89796530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97559" y="1209129"/>
              <a:ext cx="1039599" cy="1278588"/>
            </a:xfrm>
            <a:prstGeom prst="rect">
              <a:avLst/>
            </a:prstGeom>
          </p:spPr>
        </p:pic>
      </p:grpSp>
    </p:spTree>
    <p:extLst>
      <p:ext uri="{BB962C8B-B14F-4D97-AF65-F5344CB8AC3E}">
        <p14:creationId xmlns:p14="http://schemas.microsoft.com/office/powerpoint/2010/main" val="11090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83E0C-5315-AF4A-9C90-A1A91D0AAC14}"/>
              </a:ext>
            </a:extLst>
          </p:cNvPr>
          <p:cNvSpPr>
            <a:spLocks noGrp="1"/>
          </p:cNvSpPr>
          <p:nvPr>
            <p:ph type="ctrTitle"/>
          </p:nvPr>
        </p:nvSpPr>
        <p:spPr>
          <a:xfrm>
            <a:off x="821635" y="1472583"/>
            <a:ext cx="7434469" cy="981384"/>
          </a:xfrm>
        </p:spPr>
        <p:txBody>
          <a:bodyPr/>
          <a:lstStyle/>
          <a:p>
            <a:r>
              <a:rPr lang="da-DK" dirty="0" smtClean="0"/>
              <a:t>Vil du vide mere?</a:t>
            </a:r>
            <a:endParaRPr lang="da-DK" dirty="0"/>
          </a:p>
        </p:txBody>
      </p:sp>
      <p:sp>
        <p:nvSpPr>
          <p:cNvPr id="7" name="Afrundet rektangel 6"/>
          <p:cNvSpPr/>
          <p:nvPr/>
        </p:nvSpPr>
        <p:spPr>
          <a:xfrm>
            <a:off x="1671939" y="3111335"/>
            <a:ext cx="8640960" cy="2149434"/>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indhold 2"/>
          <p:cNvSpPr txBox="1">
            <a:spLocks/>
          </p:cNvSpPr>
          <p:nvPr/>
        </p:nvSpPr>
        <p:spPr>
          <a:xfrm>
            <a:off x="3657609" y="3892577"/>
            <a:ext cx="6299039" cy="3960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sz="3000" dirty="0" smtClean="0"/>
              <a:t>organdonation.dk/akutmodtagelser </a:t>
            </a:r>
            <a:endParaRPr lang="da-DK" sz="3000" dirty="0"/>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739" y="3521186"/>
            <a:ext cx="1329732" cy="1329732"/>
          </a:xfrm>
          <a:prstGeom prst="rect">
            <a:avLst/>
          </a:prstGeom>
        </p:spPr>
      </p:pic>
    </p:spTree>
    <p:extLst>
      <p:ext uri="{BB962C8B-B14F-4D97-AF65-F5344CB8AC3E}">
        <p14:creationId xmlns:p14="http://schemas.microsoft.com/office/powerpoint/2010/main" val="2895146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8EC0A-2F28-4723-B405-B375A9CF0D8C}"/>
              </a:ext>
            </a:extLst>
          </p:cNvPr>
          <p:cNvSpPr>
            <a:spLocks noGrp="1"/>
          </p:cNvSpPr>
          <p:nvPr>
            <p:ph type="title"/>
          </p:nvPr>
        </p:nvSpPr>
        <p:spPr>
          <a:xfrm>
            <a:off x="6218589" y="383018"/>
            <a:ext cx="5469835" cy="1603931"/>
          </a:xfrm>
        </p:spPr>
        <p:txBody>
          <a:bodyPr>
            <a:normAutofit/>
          </a:bodyPr>
          <a:lstStyle/>
          <a:p>
            <a:pPr algn="ctr"/>
            <a:r>
              <a:rPr lang="da-DK" sz="3600" dirty="0" smtClean="0"/>
              <a:t>Dansk Center for Organdonation - DCO</a:t>
            </a:r>
            <a:endParaRPr lang="da-DK" sz="3600" dirty="0"/>
          </a:p>
        </p:txBody>
      </p:sp>
      <p:sp>
        <p:nvSpPr>
          <p:cNvPr id="3" name="Pladsholder til tekst 2">
            <a:extLst>
              <a:ext uri="{FF2B5EF4-FFF2-40B4-BE49-F238E27FC236}">
                <a16:creationId xmlns:a16="http://schemas.microsoft.com/office/drawing/2014/main" id="{8B8C9820-93D5-4E17-9A6C-0348F8140A2F}"/>
              </a:ext>
            </a:extLst>
          </p:cNvPr>
          <p:cNvSpPr>
            <a:spLocks noGrp="1"/>
          </p:cNvSpPr>
          <p:nvPr>
            <p:ph type="body" sz="quarter" idx="14"/>
          </p:nvPr>
        </p:nvSpPr>
        <p:spPr>
          <a:xfrm>
            <a:off x="6218590" y="2110143"/>
            <a:ext cx="5470525" cy="4341457"/>
          </a:xfrm>
        </p:spPr>
        <p:txBody>
          <a:bodyPr>
            <a:normAutofit fontScale="85000" lnSpcReduction="20000"/>
          </a:bodyPr>
          <a:lstStyle/>
          <a:p>
            <a:r>
              <a:rPr lang="da-DK" altLang="da-DK" sz="2600" dirty="0"/>
              <a:t>Nationalt Videns </a:t>
            </a:r>
            <a:r>
              <a:rPr lang="da-DK" altLang="da-DK" sz="2600" dirty="0" smtClean="0"/>
              <a:t>Center </a:t>
            </a:r>
            <a:r>
              <a:rPr lang="da-DK" altLang="da-DK" sz="2600" dirty="0"/>
              <a:t>som arbejder for </a:t>
            </a:r>
            <a:r>
              <a:rPr lang="da-DK" altLang="da-DK" sz="2600" dirty="0" smtClean="0"/>
              <a:t>at </a:t>
            </a:r>
            <a:r>
              <a:rPr lang="da-DK" altLang="da-DK" sz="2600" dirty="0"/>
              <a:t>styrke </a:t>
            </a:r>
            <a:r>
              <a:rPr lang="da-DK" altLang="da-DK" sz="2600" dirty="0" smtClean="0"/>
              <a:t>og kvalificere </a:t>
            </a:r>
            <a:r>
              <a:rPr lang="da-DK" altLang="da-DK" sz="2600" dirty="0"/>
              <a:t>donationsforløb </a:t>
            </a:r>
            <a:r>
              <a:rPr lang="da-DK" altLang="da-DK" sz="2600" dirty="0" smtClean="0"/>
              <a:t>uanset på </a:t>
            </a:r>
            <a:r>
              <a:rPr lang="da-DK" altLang="da-DK" sz="2600" dirty="0"/>
              <a:t>hvilket hospital det foregår </a:t>
            </a:r>
            <a:endParaRPr lang="da-DK" altLang="da-DK" sz="2600" dirty="0" smtClean="0"/>
          </a:p>
          <a:p>
            <a:endParaRPr lang="da-DK" altLang="da-DK" sz="2600" dirty="0" smtClean="0"/>
          </a:p>
          <a:p>
            <a:r>
              <a:rPr lang="da-DK" altLang="da-DK" sz="2600" dirty="0" smtClean="0"/>
              <a:t>Medvirke til at optimere anvendelsen af donorpotentialet, herunder også opmærksomhed på potentielle donorer fra akutmodtagelserne</a:t>
            </a:r>
          </a:p>
          <a:p>
            <a:endParaRPr lang="da-DK" altLang="da-DK" sz="2600" dirty="0" smtClean="0"/>
          </a:p>
          <a:p>
            <a:r>
              <a:rPr lang="da-DK" altLang="da-DK" sz="2600" dirty="0" smtClean="0"/>
              <a:t>Sikre høj kvalitet i plejen og behandlingen af donor samt omsorgen for pårørende</a:t>
            </a:r>
          </a:p>
          <a:p>
            <a:endParaRPr lang="da-DK" altLang="da-DK" sz="2600" dirty="0" smtClean="0"/>
          </a:p>
          <a:p>
            <a:r>
              <a:rPr lang="da-DK" altLang="da-DK" sz="2600" dirty="0" smtClean="0"/>
              <a:t>Bidrage til den befolkningsrettede oplysning om organdonation og transplantation</a:t>
            </a:r>
          </a:p>
          <a:p>
            <a:endParaRPr lang="da-DK" altLang="da-DK" sz="2400" dirty="0"/>
          </a:p>
          <a:p>
            <a:pPr marL="0" indent="0">
              <a:buNone/>
            </a:pPr>
            <a:endParaRPr lang="da-DK" altLang="da-DK" sz="2400" dirty="0"/>
          </a:p>
          <a:p>
            <a:pPr marL="0" indent="0">
              <a:buNone/>
            </a:pPr>
            <a:endParaRPr lang="da-DK" dirty="0"/>
          </a:p>
        </p:txBody>
      </p:sp>
      <p:sp>
        <p:nvSpPr>
          <p:cNvPr id="8" name="Pladsholder til billede 7"/>
          <p:cNvSpPr>
            <a:spLocks noGrp="1"/>
          </p:cNvSpPr>
          <p:nvPr>
            <p:ph type="pic" sz="quarter" idx="13"/>
          </p:nvPr>
        </p:nvSpPr>
        <p:spPr/>
      </p:sp>
      <p:grpSp>
        <p:nvGrpSpPr>
          <p:cNvPr id="9" name="Grafik 210">
            <a:extLst>
              <a:ext uri="{FF2B5EF4-FFF2-40B4-BE49-F238E27FC236}">
                <a16:creationId xmlns:a16="http://schemas.microsoft.com/office/drawing/2014/main" id="{3D0F09C8-75E8-4B79-A624-0BA33374ACC9}"/>
              </a:ext>
            </a:extLst>
          </p:cNvPr>
          <p:cNvGrpSpPr/>
          <p:nvPr/>
        </p:nvGrpSpPr>
        <p:grpSpPr>
          <a:xfrm>
            <a:off x="700832" y="1350914"/>
            <a:ext cx="4422282" cy="4477163"/>
            <a:chOff x="1042623" y="1651992"/>
            <a:chExt cx="3607145" cy="3669277"/>
          </a:xfrm>
        </p:grpSpPr>
        <p:sp>
          <p:nvSpPr>
            <p:cNvPr id="10" name="Kombinationstegning: figur 6">
              <a:extLst>
                <a:ext uri="{FF2B5EF4-FFF2-40B4-BE49-F238E27FC236}">
                  <a16:creationId xmlns:a16="http://schemas.microsoft.com/office/drawing/2014/main" id="{AC1B201D-F5A1-4067-AB71-808E5B17702F}"/>
                </a:ext>
              </a:extLst>
            </p:cNvPr>
            <p:cNvSpPr/>
            <p:nvPr/>
          </p:nvSpPr>
          <p:spPr>
            <a:xfrm>
              <a:off x="2839038" y="3620105"/>
              <a:ext cx="1009650" cy="1254442"/>
            </a:xfrm>
            <a:custGeom>
              <a:avLst/>
              <a:gdLst>
                <a:gd name="connsiteX0" fmla="*/ 1009650 w 1009650"/>
                <a:gd name="connsiteY0" fmla="*/ 486728 h 1254442"/>
                <a:gd name="connsiteX1" fmla="*/ 969645 w 1009650"/>
                <a:gd name="connsiteY1" fmla="*/ 510540 h 1254442"/>
                <a:gd name="connsiteX2" fmla="*/ 921067 w 1009650"/>
                <a:gd name="connsiteY2" fmla="*/ 529590 h 1254442"/>
                <a:gd name="connsiteX3" fmla="*/ 807720 w 1009650"/>
                <a:gd name="connsiteY3" fmla="*/ 649605 h 1254442"/>
                <a:gd name="connsiteX4" fmla="*/ 782955 w 1009650"/>
                <a:gd name="connsiteY4" fmla="*/ 679132 h 1254442"/>
                <a:gd name="connsiteX5" fmla="*/ 839153 w 1009650"/>
                <a:gd name="connsiteY5" fmla="*/ 730568 h 1254442"/>
                <a:gd name="connsiteX6" fmla="*/ 935355 w 1009650"/>
                <a:gd name="connsiteY6" fmla="*/ 782003 h 1254442"/>
                <a:gd name="connsiteX7" fmla="*/ 944880 w 1009650"/>
                <a:gd name="connsiteY7" fmla="*/ 822960 h 1254442"/>
                <a:gd name="connsiteX8" fmla="*/ 917257 w 1009650"/>
                <a:gd name="connsiteY8" fmla="*/ 915353 h 1254442"/>
                <a:gd name="connsiteX9" fmla="*/ 760095 w 1009650"/>
                <a:gd name="connsiteY9" fmla="*/ 985838 h 1254442"/>
                <a:gd name="connsiteX10" fmla="*/ 701992 w 1009650"/>
                <a:gd name="connsiteY10" fmla="*/ 1018222 h 1254442"/>
                <a:gd name="connsiteX11" fmla="*/ 747713 w 1009650"/>
                <a:gd name="connsiteY11" fmla="*/ 1123950 h 1254442"/>
                <a:gd name="connsiteX12" fmla="*/ 780097 w 1009650"/>
                <a:gd name="connsiteY12" fmla="*/ 1195388 h 1254442"/>
                <a:gd name="connsiteX13" fmla="*/ 702945 w 1009650"/>
                <a:gd name="connsiteY13" fmla="*/ 1254443 h 1254442"/>
                <a:gd name="connsiteX14" fmla="*/ 622935 w 1009650"/>
                <a:gd name="connsiteY14" fmla="*/ 1209675 h 1254442"/>
                <a:gd name="connsiteX15" fmla="*/ 549593 w 1009650"/>
                <a:gd name="connsiteY15" fmla="*/ 1158240 h 1254442"/>
                <a:gd name="connsiteX16" fmla="*/ 516255 w 1009650"/>
                <a:gd name="connsiteY16" fmla="*/ 1095375 h 1254442"/>
                <a:gd name="connsiteX17" fmla="*/ 501967 w 1009650"/>
                <a:gd name="connsiteY17" fmla="*/ 1003935 h 1254442"/>
                <a:gd name="connsiteX18" fmla="*/ 478155 w 1009650"/>
                <a:gd name="connsiteY18" fmla="*/ 967740 h 1254442"/>
                <a:gd name="connsiteX19" fmla="*/ 437197 w 1009650"/>
                <a:gd name="connsiteY19" fmla="*/ 987743 h 1254442"/>
                <a:gd name="connsiteX20" fmla="*/ 344805 w 1009650"/>
                <a:gd name="connsiteY20" fmla="*/ 973455 h 1254442"/>
                <a:gd name="connsiteX21" fmla="*/ 246697 w 1009650"/>
                <a:gd name="connsiteY21" fmla="*/ 965835 h 1254442"/>
                <a:gd name="connsiteX22" fmla="*/ 193357 w 1009650"/>
                <a:gd name="connsiteY22" fmla="*/ 951547 h 1254442"/>
                <a:gd name="connsiteX23" fmla="*/ 155257 w 1009650"/>
                <a:gd name="connsiteY23" fmla="*/ 673418 h 1254442"/>
                <a:gd name="connsiteX24" fmla="*/ 129540 w 1009650"/>
                <a:gd name="connsiteY24" fmla="*/ 481013 h 1254442"/>
                <a:gd name="connsiteX25" fmla="*/ 98107 w 1009650"/>
                <a:gd name="connsiteY25" fmla="*/ 425767 h 1254442"/>
                <a:gd name="connsiteX26" fmla="*/ 48577 w 1009650"/>
                <a:gd name="connsiteY26" fmla="*/ 393383 h 1254442"/>
                <a:gd name="connsiteX27" fmla="*/ 15240 w 1009650"/>
                <a:gd name="connsiteY27" fmla="*/ 368617 h 1254442"/>
                <a:gd name="connsiteX28" fmla="*/ 0 w 1009650"/>
                <a:gd name="connsiteY28" fmla="*/ 355283 h 1254442"/>
                <a:gd name="connsiteX29" fmla="*/ 2857 w 1009650"/>
                <a:gd name="connsiteY29" fmla="*/ 333375 h 1254442"/>
                <a:gd name="connsiteX30" fmla="*/ 229552 w 1009650"/>
                <a:gd name="connsiteY30" fmla="*/ 352425 h 1254442"/>
                <a:gd name="connsiteX31" fmla="*/ 373380 w 1009650"/>
                <a:gd name="connsiteY31" fmla="*/ 221933 h 1254442"/>
                <a:gd name="connsiteX32" fmla="*/ 434340 w 1009650"/>
                <a:gd name="connsiteY32" fmla="*/ 135255 h 1254442"/>
                <a:gd name="connsiteX33" fmla="*/ 313372 w 1009650"/>
                <a:gd name="connsiteY33" fmla="*/ 110490 h 1254442"/>
                <a:gd name="connsiteX34" fmla="*/ 240982 w 1009650"/>
                <a:gd name="connsiteY34" fmla="*/ 80963 h 1254442"/>
                <a:gd name="connsiteX35" fmla="*/ 244792 w 1009650"/>
                <a:gd name="connsiteY35" fmla="*/ 50483 h 1254442"/>
                <a:gd name="connsiteX36" fmla="*/ 283845 w 1009650"/>
                <a:gd name="connsiteY36" fmla="*/ 55245 h 1254442"/>
                <a:gd name="connsiteX37" fmla="*/ 368617 w 1009650"/>
                <a:gd name="connsiteY37" fmla="*/ 79058 h 1254442"/>
                <a:gd name="connsiteX38" fmla="*/ 427672 w 1009650"/>
                <a:gd name="connsiteY38" fmla="*/ 98108 h 1254442"/>
                <a:gd name="connsiteX39" fmla="*/ 487680 w 1009650"/>
                <a:gd name="connsiteY39" fmla="*/ 109538 h 1254442"/>
                <a:gd name="connsiteX40" fmla="*/ 553402 w 1009650"/>
                <a:gd name="connsiteY40" fmla="*/ 90488 h 1254442"/>
                <a:gd name="connsiteX41" fmla="*/ 562927 w 1009650"/>
                <a:gd name="connsiteY41" fmla="*/ 119063 h 1254442"/>
                <a:gd name="connsiteX42" fmla="*/ 559118 w 1009650"/>
                <a:gd name="connsiteY42" fmla="*/ 151447 h 1254442"/>
                <a:gd name="connsiteX43" fmla="*/ 525780 w 1009650"/>
                <a:gd name="connsiteY43" fmla="*/ 174308 h 1254442"/>
                <a:gd name="connsiteX44" fmla="*/ 493395 w 1009650"/>
                <a:gd name="connsiteY44" fmla="*/ 189547 h 1254442"/>
                <a:gd name="connsiteX45" fmla="*/ 498157 w 1009650"/>
                <a:gd name="connsiteY45" fmla="*/ 228600 h 1254442"/>
                <a:gd name="connsiteX46" fmla="*/ 519113 w 1009650"/>
                <a:gd name="connsiteY46" fmla="*/ 269558 h 1254442"/>
                <a:gd name="connsiteX47" fmla="*/ 505777 w 1009650"/>
                <a:gd name="connsiteY47" fmla="*/ 341947 h 1254442"/>
                <a:gd name="connsiteX48" fmla="*/ 539115 w 1009650"/>
                <a:gd name="connsiteY48" fmla="*/ 393383 h 1254442"/>
                <a:gd name="connsiteX49" fmla="*/ 568643 w 1009650"/>
                <a:gd name="connsiteY49" fmla="*/ 415290 h 1254442"/>
                <a:gd name="connsiteX50" fmla="*/ 601027 w 1009650"/>
                <a:gd name="connsiteY50" fmla="*/ 326708 h 1254442"/>
                <a:gd name="connsiteX51" fmla="*/ 598170 w 1009650"/>
                <a:gd name="connsiteY51" fmla="*/ 289560 h 1254442"/>
                <a:gd name="connsiteX52" fmla="*/ 632460 w 1009650"/>
                <a:gd name="connsiteY52" fmla="*/ 263842 h 1254442"/>
                <a:gd name="connsiteX53" fmla="*/ 629602 w 1009650"/>
                <a:gd name="connsiteY53" fmla="*/ 185738 h 1254442"/>
                <a:gd name="connsiteX54" fmla="*/ 628650 w 1009650"/>
                <a:gd name="connsiteY54" fmla="*/ 152400 h 1254442"/>
                <a:gd name="connsiteX55" fmla="*/ 661988 w 1009650"/>
                <a:gd name="connsiteY55" fmla="*/ 145733 h 1254442"/>
                <a:gd name="connsiteX56" fmla="*/ 688657 w 1009650"/>
                <a:gd name="connsiteY56" fmla="*/ 176213 h 1254442"/>
                <a:gd name="connsiteX57" fmla="*/ 708660 w 1009650"/>
                <a:gd name="connsiteY57" fmla="*/ 271463 h 1254442"/>
                <a:gd name="connsiteX58" fmla="*/ 709613 w 1009650"/>
                <a:gd name="connsiteY58" fmla="*/ 339090 h 1254442"/>
                <a:gd name="connsiteX59" fmla="*/ 704850 w 1009650"/>
                <a:gd name="connsiteY59" fmla="*/ 373380 h 1254442"/>
                <a:gd name="connsiteX60" fmla="*/ 661988 w 1009650"/>
                <a:gd name="connsiteY60" fmla="*/ 425767 h 1254442"/>
                <a:gd name="connsiteX61" fmla="*/ 677228 w 1009650"/>
                <a:gd name="connsiteY61" fmla="*/ 440055 h 1254442"/>
                <a:gd name="connsiteX62" fmla="*/ 737235 w 1009650"/>
                <a:gd name="connsiteY62" fmla="*/ 447675 h 1254442"/>
                <a:gd name="connsiteX63" fmla="*/ 752475 w 1009650"/>
                <a:gd name="connsiteY63" fmla="*/ 333375 h 1254442"/>
                <a:gd name="connsiteX64" fmla="*/ 738188 w 1009650"/>
                <a:gd name="connsiteY64" fmla="*/ 213360 h 1254442"/>
                <a:gd name="connsiteX65" fmla="*/ 726757 w 1009650"/>
                <a:gd name="connsiteY65" fmla="*/ 140970 h 1254442"/>
                <a:gd name="connsiteX66" fmla="*/ 687705 w 1009650"/>
                <a:gd name="connsiteY66" fmla="*/ 104775 h 1254442"/>
                <a:gd name="connsiteX67" fmla="*/ 632460 w 1009650"/>
                <a:gd name="connsiteY67" fmla="*/ 119063 h 1254442"/>
                <a:gd name="connsiteX68" fmla="*/ 644842 w 1009650"/>
                <a:gd name="connsiteY68" fmla="*/ 116205 h 1254442"/>
                <a:gd name="connsiteX69" fmla="*/ 658178 w 1009650"/>
                <a:gd name="connsiteY69" fmla="*/ 94297 h 1254442"/>
                <a:gd name="connsiteX70" fmla="*/ 754380 w 1009650"/>
                <a:gd name="connsiteY70" fmla="*/ 0 h 12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09650" h="1254442">
                  <a:moveTo>
                    <a:pt x="1009650" y="486728"/>
                  </a:moveTo>
                  <a:lnTo>
                    <a:pt x="969645" y="510540"/>
                  </a:lnTo>
                  <a:lnTo>
                    <a:pt x="921067" y="529590"/>
                  </a:lnTo>
                  <a:lnTo>
                    <a:pt x="807720" y="649605"/>
                  </a:lnTo>
                  <a:lnTo>
                    <a:pt x="782955" y="679132"/>
                  </a:lnTo>
                  <a:lnTo>
                    <a:pt x="839153" y="730568"/>
                  </a:lnTo>
                  <a:lnTo>
                    <a:pt x="935355" y="782003"/>
                  </a:lnTo>
                  <a:cubicBezTo>
                    <a:pt x="935355" y="782003"/>
                    <a:pt x="953453" y="801053"/>
                    <a:pt x="944880" y="822960"/>
                  </a:cubicBezTo>
                  <a:cubicBezTo>
                    <a:pt x="936307" y="844868"/>
                    <a:pt x="917257" y="915353"/>
                    <a:pt x="917257" y="915353"/>
                  </a:cubicBezTo>
                  <a:lnTo>
                    <a:pt x="760095" y="985838"/>
                  </a:lnTo>
                  <a:cubicBezTo>
                    <a:pt x="760095" y="985838"/>
                    <a:pt x="703897" y="1003935"/>
                    <a:pt x="701992" y="1018222"/>
                  </a:cubicBezTo>
                  <a:cubicBezTo>
                    <a:pt x="700088" y="1032510"/>
                    <a:pt x="721995" y="1101090"/>
                    <a:pt x="747713" y="1123950"/>
                  </a:cubicBezTo>
                  <a:cubicBezTo>
                    <a:pt x="773430" y="1146810"/>
                    <a:pt x="780097" y="1195388"/>
                    <a:pt x="780097" y="1195388"/>
                  </a:cubicBezTo>
                  <a:lnTo>
                    <a:pt x="702945" y="1254443"/>
                  </a:lnTo>
                  <a:lnTo>
                    <a:pt x="622935" y="1209675"/>
                  </a:lnTo>
                  <a:lnTo>
                    <a:pt x="549593" y="1158240"/>
                  </a:lnTo>
                  <a:lnTo>
                    <a:pt x="516255" y="1095375"/>
                  </a:lnTo>
                  <a:lnTo>
                    <a:pt x="501967" y="1003935"/>
                  </a:lnTo>
                  <a:lnTo>
                    <a:pt x="478155" y="967740"/>
                  </a:lnTo>
                  <a:lnTo>
                    <a:pt x="437197" y="987743"/>
                  </a:lnTo>
                  <a:lnTo>
                    <a:pt x="344805" y="973455"/>
                  </a:lnTo>
                  <a:lnTo>
                    <a:pt x="246697" y="965835"/>
                  </a:lnTo>
                  <a:lnTo>
                    <a:pt x="193357" y="951547"/>
                  </a:lnTo>
                  <a:lnTo>
                    <a:pt x="155257" y="673418"/>
                  </a:lnTo>
                  <a:cubicBezTo>
                    <a:pt x="155257" y="673418"/>
                    <a:pt x="135255" y="518160"/>
                    <a:pt x="129540" y="481013"/>
                  </a:cubicBezTo>
                  <a:cubicBezTo>
                    <a:pt x="122872" y="443865"/>
                    <a:pt x="101917" y="429578"/>
                    <a:pt x="98107" y="425767"/>
                  </a:cubicBezTo>
                  <a:cubicBezTo>
                    <a:pt x="95250" y="421958"/>
                    <a:pt x="48577" y="393383"/>
                    <a:pt x="48577" y="393383"/>
                  </a:cubicBezTo>
                  <a:lnTo>
                    <a:pt x="15240" y="368617"/>
                  </a:lnTo>
                  <a:lnTo>
                    <a:pt x="0" y="355283"/>
                  </a:lnTo>
                  <a:lnTo>
                    <a:pt x="2857" y="333375"/>
                  </a:lnTo>
                  <a:cubicBezTo>
                    <a:pt x="2857" y="333375"/>
                    <a:pt x="212407" y="366713"/>
                    <a:pt x="229552" y="352425"/>
                  </a:cubicBezTo>
                  <a:cubicBezTo>
                    <a:pt x="246697" y="338138"/>
                    <a:pt x="373380" y="221933"/>
                    <a:pt x="373380" y="221933"/>
                  </a:cubicBezTo>
                  <a:cubicBezTo>
                    <a:pt x="373380" y="221933"/>
                    <a:pt x="456247" y="145733"/>
                    <a:pt x="434340" y="135255"/>
                  </a:cubicBezTo>
                  <a:cubicBezTo>
                    <a:pt x="412432" y="124778"/>
                    <a:pt x="313372" y="110490"/>
                    <a:pt x="313372" y="110490"/>
                  </a:cubicBezTo>
                  <a:cubicBezTo>
                    <a:pt x="313372" y="110490"/>
                    <a:pt x="247650" y="90488"/>
                    <a:pt x="240982" y="80963"/>
                  </a:cubicBezTo>
                  <a:cubicBezTo>
                    <a:pt x="234315" y="71438"/>
                    <a:pt x="244792" y="50483"/>
                    <a:pt x="244792" y="50483"/>
                  </a:cubicBezTo>
                  <a:lnTo>
                    <a:pt x="283845" y="55245"/>
                  </a:lnTo>
                  <a:lnTo>
                    <a:pt x="368617" y="79058"/>
                  </a:lnTo>
                  <a:lnTo>
                    <a:pt x="427672" y="98108"/>
                  </a:lnTo>
                  <a:lnTo>
                    <a:pt x="487680" y="109538"/>
                  </a:lnTo>
                  <a:lnTo>
                    <a:pt x="553402" y="90488"/>
                  </a:lnTo>
                  <a:lnTo>
                    <a:pt x="562927" y="119063"/>
                  </a:lnTo>
                  <a:lnTo>
                    <a:pt x="559118" y="151447"/>
                  </a:lnTo>
                  <a:lnTo>
                    <a:pt x="525780" y="174308"/>
                  </a:lnTo>
                  <a:lnTo>
                    <a:pt x="493395" y="189547"/>
                  </a:lnTo>
                  <a:lnTo>
                    <a:pt x="498157" y="228600"/>
                  </a:lnTo>
                  <a:cubicBezTo>
                    <a:pt x="498157" y="228600"/>
                    <a:pt x="525780" y="248603"/>
                    <a:pt x="519113" y="269558"/>
                  </a:cubicBezTo>
                  <a:cubicBezTo>
                    <a:pt x="512445" y="290513"/>
                    <a:pt x="505777" y="341947"/>
                    <a:pt x="505777" y="341947"/>
                  </a:cubicBezTo>
                  <a:lnTo>
                    <a:pt x="539115" y="393383"/>
                  </a:lnTo>
                  <a:cubicBezTo>
                    <a:pt x="539115" y="393383"/>
                    <a:pt x="552450" y="423863"/>
                    <a:pt x="568643" y="415290"/>
                  </a:cubicBezTo>
                  <a:cubicBezTo>
                    <a:pt x="584835" y="406717"/>
                    <a:pt x="601027" y="326708"/>
                    <a:pt x="601027" y="326708"/>
                  </a:cubicBezTo>
                  <a:lnTo>
                    <a:pt x="598170" y="289560"/>
                  </a:lnTo>
                  <a:lnTo>
                    <a:pt x="632460" y="263842"/>
                  </a:lnTo>
                  <a:lnTo>
                    <a:pt x="629602" y="185738"/>
                  </a:lnTo>
                  <a:lnTo>
                    <a:pt x="628650" y="152400"/>
                  </a:lnTo>
                  <a:lnTo>
                    <a:pt x="661988" y="145733"/>
                  </a:lnTo>
                  <a:cubicBezTo>
                    <a:pt x="661988" y="145733"/>
                    <a:pt x="684847" y="148590"/>
                    <a:pt x="688657" y="176213"/>
                  </a:cubicBezTo>
                  <a:cubicBezTo>
                    <a:pt x="692467" y="203835"/>
                    <a:pt x="708660" y="271463"/>
                    <a:pt x="708660" y="271463"/>
                  </a:cubicBezTo>
                  <a:lnTo>
                    <a:pt x="709613" y="339090"/>
                  </a:lnTo>
                  <a:cubicBezTo>
                    <a:pt x="709613" y="339090"/>
                    <a:pt x="730567" y="354330"/>
                    <a:pt x="704850" y="373380"/>
                  </a:cubicBezTo>
                  <a:cubicBezTo>
                    <a:pt x="679132" y="391478"/>
                    <a:pt x="661988" y="425767"/>
                    <a:pt x="661988" y="425767"/>
                  </a:cubicBezTo>
                  <a:lnTo>
                    <a:pt x="677228" y="440055"/>
                  </a:lnTo>
                  <a:lnTo>
                    <a:pt x="737235" y="447675"/>
                  </a:lnTo>
                  <a:lnTo>
                    <a:pt x="752475" y="333375"/>
                  </a:lnTo>
                  <a:lnTo>
                    <a:pt x="738188" y="213360"/>
                  </a:lnTo>
                  <a:lnTo>
                    <a:pt x="726757" y="140970"/>
                  </a:lnTo>
                  <a:lnTo>
                    <a:pt x="687705" y="104775"/>
                  </a:lnTo>
                  <a:lnTo>
                    <a:pt x="632460" y="119063"/>
                  </a:lnTo>
                  <a:cubicBezTo>
                    <a:pt x="632460" y="119063"/>
                    <a:pt x="645795" y="124778"/>
                    <a:pt x="644842" y="116205"/>
                  </a:cubicBezTo>
                  <a:cubicBezTo>
                    <a:pt x="643890" y="107633"/>
                    <a:pt x="658178" y="94297"/>
                    <a:pt x="658178" y="94297"/>
                  </a:cubicBezTo>
                  <a:lnTo>
                    <a:pt x="754380" y="0"/>
                  </a:lnTo>
                </a:path>
              </a:pathLst>
            </a:custGeom>
            <a:solidFill>
              <a:srgbClr val="41748D"/>
            </a:solidFill>
            <a:ln w="9525" cap="flat">
              <a:noFill/>
              <a:prstDash val="solid"/>
              <a:miter/>
            </a:ln>
          </p:spPr>
          <p:txBody>
            <a:bodyPr rtlCol="0" anchor="ctr"/>
            <a:lstStyle/>
            <a:p>
              <a:endParaRPr lang="da-DK"/>
            </a:p>
          </p:txBody>
        </p:sp>
        <p:sp>
          <p:nvSpPr>
            <p:cNvPr id="11" name="Kombinationstegning: figur 7">
              <a:extLst>
                <a:ext uri="{FF2B5EF4-FFF2-40B4-BE49-F238E27FC236}">
                  <a16:creationId xmlns:a16="http://schemas.microsoft.com/office/drawing/2014/main" id="{D637BAAA-D0EF-4EB5-9155-49E7EDE74A25}"/>
                </a:ext>
              </a:extLst>
            </p:cNvPr>
            <p:cNvSpPr/>
            <p:nvPr/>
          </p:nvSpPr>
          <p:spPr>
            <a:xfrm>
              <a:off x="1228360" y="1651992"/>
              <a:ext cx="1570453" cy="1166704"/>
            </a:xfrm>
            <a:custGeom>
              <a:avLst/>
              <a:gdLst>
                <a:gd name="connsiteX0" fmla="*/ 7620 w 1570453"/>
                <a:gd name="connsiteY0" fmla="*/ 1073715 h 1166704"/>
                <a:gd name="connsiteX1" fmla="*/ 101918 w 1570453"/>
                <a:gd name="connsiteY1" fmla="*/ 1160393 h 1166704"/>
                <a:gd name="connsiteX2" fmla="*/ 121920 w 1570453"/>
                <a:gd name="connsiteY2" fmla="*/ 1166108 h 1166704"/>
                <a:gd name="connsiteX3" fmla="*/ 162877 w 1570453"/>
                <a:gd name="connsiteY3" fmla="*/ 1159440 h 1166704"/>
                <a:gd name="connsiteX4" fmla="*/ 182880 w 1570453"/>
                <a:gd name="connsiteY4" fmla="*/ 1134675 h 1166704"/>
                <a:gd name="connsiteX5" fmla="*/ 200025 w 1570453"/>
                <a:gd name="connsiteY5" fmla="*/ 1045140 h 1166704"/>
                <a:gd name="connsiteX6" fmla="*/ 354330 w 1570453"/>
                <a:gd name="connsiteY6" fmla="*/ 868928 h 1166704"/>
                <a:gd name="connsiteX7" fmla="*/ 361950 w 1570453"/>
                <a:gd name="connsiteY7" fmla="*/ 863213 h 1166704"/>
                <a:gd name="connsiteX8" fmla="*/ 593408 w 1570453"/>
                <a:gd name="connsiteY8" fmla="*/ 790823 h 1166704"/>
                <a:gd name="connsiteX9" fmla="*/ 617220 w 1570453"/>
                <a:gd name="connsiteY9" fmla="*/ 824160 h 1166704"/>
                <a:gd name="connsiteX10" fmla="*/ 647700 w 1570453"/>
                <a:gd name="connsiteY10" fmla="*/ 837495 h 1166704"/>
                <a:gd name="connsiteX11" fmla="*/ 905828 w 1570453"/>
                <a:gd name="connsiteY11" fmla="*/ 749865 h 1166704"/>
                <a:gd name="connsiteX12" fmla="*/ 912495 w 1570453"/>
                <a:gd name="connsiteY12" fmla="*/ 748913 h 1166704"/>
                <a:gd name="connsiteX13" fmla="*/ 1047750 w 1570453"/>
                <a:gd name="connsiteY13" fmla="*/ 742245 h 1166704"/>
                <a:gd name="connsiteX14" fmla="*/ 1056323 w 1570453"/>
                <a:gd name="connsiteY14" fmla="*/ 743198 h 1166704"/>
                <a:gd name="connsiteX15" fmla="*/ 1146810 w 1570453"/>
                <a:gd name="connsiteY15" fmla="*/ 771773 h 1166704"/>
                <a:gd name="connsiteX16" fmla="*/ 1155383 w 1570453"/>
                <a:gd name="connsiteY16" fmla="*/ 776535 h 1166704"/>
                <a:gd name="connsiteX17" fmla="*/ 1223010 w 1570453"/>
                <a:gd name="connsiteY17" fmla="*/ 837495 h 1166704"/>
                <a:gd name="connsiteX18" fmla="*/ 1232535 w 1570453"/>
                <a:gd name="connsiteY18" fmla="*/ 843210 h 1166704"/>
                <a:gd name="connsiteX19" fmla="*/ 1299210 w 1570453"/>
                <a:gd name="connsiteY19" fmla="*/ 863213 h 1166704"/>
                <a:gd name="connsiteX20" fmla="*/ 1325880 w 1570453"/>
                <a:gd name="connsiteY20" fmla="*/ 854640 h 1166704"/>
                <a:gd name="connsiteX21" fmla="*/ 1467803 w 1570453"/>
                <a:gd name="connsiteY21" fmla="*/ 619373 h 1166704"/>
                <a:gd name="connsiteX22" fmla="*/ 1492568 w 1570453"/>
                <a:gd name="connsiteY22" fmla="*/ 429825 h 1166704"/>
                <a:gd name="connsiteX23" fmla="*/ 1492568 w 1570453"/>
                <a:gd name="connsiteY23" fmla="*/ 423158 h 1166704"/>
                <a:gd name="connsiteX24" fmla="*/ 1474470 w 1570453"/>
                <a:gd name="connsiteY24" fmla="*/ 314573 h 1166704"/>
                <a:gd name="connsiteX25" fmla="*/ 1472565 w 1570453"/>
                <a:gd name="connsiteY25" fmla="*/ 308858 h 1166704"/>
                <a:gd name="connsiteX26" fmla="*/ 1440180 w 1570453"/>
                <a:gd name="connsiteY26" fmla="*/ 238373 h 1166704"/>
                <a:gd name="connsiteX27" fmla="*/ 1438275 w 1570453"/>
                <a:gd name="connsiteY27" fmla="*/ 228848 h 1166704"/>
                <a:gd name="connsiteX28" fmla="*/ 1437323 w 1570453"/>
                <a:gd name="connsiteY28" fmla="*/ 199320 h 1166704"/>
                <a:gd name="connsiteX29" fmla="*/ 1443990 w 1570453"/>
                <a:gd name="connsiteY29" fmla="*/ 182175 h 1166704"/>
                <a:gd name="connsiteX30" fmla="*/ 1538288 w 1570453"/>
                <a:gd name="connsiteY30" fmla="*/ 77400 h 1166704"/>
                <a:gd name="connsiteX31" fmla="*/ 1540193 w 1570453"/>
                <a:gd name="connsiteY31" fmla="*/ 74543 h 1166704"/>
                <a:gd name="connsiteX32" fmla="*/ 1565910 w 1570453"/>
                <a:gd name="connsiteY32" fmla="*/ 38348 h 1166704"/>
                <a:gd name="connsiteX33" fmla="*/ 1549718 w 1570453"/>
                <a:gd name="connsiteY33" fmla="*/ 248 h 1166704"/>
                <a:gd name="connsiteX34" fmla="*/ 1549718 w 1570453"/>
                <a:gd name="connsiteY34" fmla="*/ 248 h 1166704"/>
                <a:gd name="connsiteX35" fmla="*/ 1532573 w 1570453"/>
                <a:gd name="connsiteY35" fmla="*/ 4058 h 1166704"/>
                <a:gd name="connsiteX36" fmla="*/ 1369695 w 1570453"/>
                <a:gd name="connsiteY36" fmla="*/ 116453 h 1166704"/>
                <a:gd name="connsiteX37" fmla="*/ 1361123 w 1570453"/>
                <a:gd name="connsiteY37" fmla="*/ 125978 h 1166704"/>
                <a:gd name="connsiteX38" fmla="*/ 1292543 w 1570453"/>
                <a:gd name="connsiteY38" fmla="*/ 165983 h 1166704"/>
                <a:gd name="connsiteX39" fmla="*/ 1101090 w 1570453"/>
                <a:gd name="connsiteY39" fmla="*/ 181223 h 1166704"/>
                <a:gd name="connsiteX40" fmla="*/ 1085850 w 1570453"/>
                <a:gd name="connsiteY40" fmla="*/ 189795 h 1166704"/>
                <a:gd name="connsiteX41" fmla="*/ 983933 w 1570453"/>
                <a:gd name="connsiteY41" fmla="*/ 306000 h 1166704"/>
                <a:gd name="connsiteX42" fmla="*/ 868680 w 1570453"/>
                <a:gd name="connsiteY42" fmla="*/ 488880 h 1166704"/>
                <a:gd name="connsiteX43" fmla="*/ 865823 w 1570453"/>
                <a:gd name="connsiteY43" fmla="*/ 492690 h 1166704"/>
                <a:gd name="connsiteX44" fmla="*/ 789623 w 1570453"/>
                <a:gd name="connsiteY44" fmla="*/ 586035 h 1166704"/>
                <a:gd name="connsiteX45" fmla="*/ 776288 w 1570453"/>
                <a:gd name="connsiteY45" fmla="*/ 594608 h 1166704"/>
                <a:gd name="connsiteX46" fmla="*/ 637223 w 1570453"/>
                <a:gd name="connsiteY46" fmla="*/ 628898 h 1166704"/>
                <a:gd name="connsiteX47" fmla="*/ 486728 w 1570453"/>
                <a:gd name="connsiteY47" fmla="*/ 651758 h 1166704"/>
                <a:gd name="connsiteX48" fmla="*/ 338138 w 1570453"/>
                <a:gd name="connsiteY48" fmla="*/ 662235 h 1166704"/>
                <a:gd name="connsiteX49" fmla="*/ 330518 w 1570453"/>
                <a:gd name="connsiteY49" fmla="*/ 664140 h 1166704"/>
                <a:gd name="connsiteX50" fmla="*/ 206693 w 1570453"/>
                <a:gd name="connsiteY50" fmla="*/ 711765 h 1166704"/>
                <a:gd name="connsiteX51" fmla="*/ 196215 w 1570453"/>
                <a:gd name="connsiteY51" fmla="*/ 719385 h 1166704"/>
                <a:gd name="connsiteX52" fmla="*/ 105728 w 1570453"/>
                <a:gd name="connsiteY52" fmla="*/ 833685 h 1166704"/>
                <a:gd name="connsiteX53" fmla="*/ 102870 w 1570453"/>
                <a:gd name="connsiteY53" fmla="*/ 838448 h 1166704"/>
                <a:gd name="connsiteX54" fmla="*/ 1905 w 1570453"/>
                <a:gd name="connsiteY54" fmla="*/ 1045140 h 1166704"/>
                <a:gd name="connsiteX55" fmla="*/ 7620 w 1570453"/>
                <a:gd name="connsiteY55" fmla="*/ 1073715 h 116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70453" h="1166704">
                  <a:moveTo>
                    <a:pt x="7620" y="1073715"/>
                  </a:moveTo>
                  <a:lnTo>
                    <a:pt x="101918" y="1160393"/>
                  </a:lnTo>
                  <a:cubicBezTo>
                    <a:pt x="107632" y="1165155"/>
                    <a:pt x="114300" y="1168013"/>
                    <a:pt x="121920" y="1166108"/>
                  </a:cubicBezTo>
                  <a:lnTo>
                    <a:pt x="162877" y="1159440"/>
                  </a:lnTo>
                  <a:cubicBezTo>
                    <a:pt x="175260" y="1157535"/>
                    <a:pt x="183833" y="1147058"/>
                    <a:pt x="182880" y="1134675"/>
                  </a:cubicBezTo>
                  <a:cubicBezTo>
                    <a:pt x="181927" y="1111815"/>
                    <a:pt x="182880" y="1075620"/>
                    <a:pt x="200025" y="1045140"/>
                  </a:cubicBezTo>
                  <a:cubicBezTo>
                    <a:pt x="222885" y="1002278"/>
                    <a:pt x="333375" y="889883"/>
                    <a:pt x="354330" y="868928"/>
                  </a:cubicBezTo>
                  <a:cubicBezTo>
                    <a:pt x="356235" y="867023"/>
                    <a:pt x="359093" y="865118"/>
                    <a:pt x="361950" y="863213"/>
                  </a:cubicBezTo>
                  <a:cubicBezTo>
                    <a:pt x="392430" y="850830"/>
                    <a:pt x="573405" y="778440"/>
                    <a:pt x="593408" y="790823"/>
                  </a:cubicBezTo>
                  <a:cubicBezTo>
                    <a:pt x="603885" y="797490"/>
                    <a:pt x="612458" y="811778"/>
                    <a:pt x="617220" y="824160"/>
                  </a:cubicBezTo>
                  <a:cubicBezTo>
                    <a:pt x="621983" y="835590"/>
                    <a:pt x="635318" y="842258"/>
                    <a:pt x="647700" y="837495"/>
                  </a:cubicBezTo>
                  <a:lnTo>
                    <a:pt x="905828" y="749865"/>
                  </a:lnTo>
                  <a:cubicBezTo>
                    <a:pt x="907733" y="748913"/>
                    <a:pt x="910590" y="748913"/>
                    <a:pt x="912495" y="748913"/>
                  </a:cubicBezTo>
                  <a:lnTo>
                    <a:pt x="1047750" y="742245"/>
                  </a:lnTo>
                  <a:cubicBezTo>
                    <a:pt x="1050608" y="742245"/>
                    <a:pt x="1053465" y="742245"/>
                    <a:pt x="1056323" y="743198"/>
                  </a:cubicBezTo>
                  <a:lnTo>
                    <a:pt x="1146810" y="771773"/>
                  </a:lnTo>
                  <a:cubicBezTo>
                    <a:pt x="1149668" y="772725"/>
                    <a:pt x="1153478" y="774630"/>
                    <a:pt x="1155383" y="776535"/>
                  </a:cubicBezTo>
                  <a:lnTo>
                    <a:pt x="1223010" y="837495"/>
                  </a:lnTo>
                  <a:cubicBezTo>
                    <a:pt x="1225868" y="840353"/>
                    <a:pt x="1228725" y="841305"/>
                    <a:pt x="1232535" y="843210"/>
                  </a:cubicBezTo>
                  <a:lnTo>
                    <a:pt x="1299210" y="863213"/>
                  </a:lnTo>
                  <a:cubicBezTo>
                    <a:pt x="1308735" y="866070"/>
                    <a:pt x="1319213" y="862260"/>
                    <a:pt x="1325880" y="854640"/>
                  </a:cubicBezTo>
                  <a:cubicBezTo>
                    <a:pt x="1358265" y="809873"/>
                    <a:pt x="1458278" y="666998"/>
                    <a:pt x="1467803" y="619373"/>
                  </a:cubicBezTo>
                  <a:cubicBezTo>
                    <a:pt x="1478280" y="567938"/>
                    <a:pt x="1490663" y="450780"/>
                    <a:pt x="1492568" y="429825"/>
                  </a:cubicBezTo>
                  <a:cubicBezTo>
                    <a:pt x="1492568" y="427920"/>
                    <a:pt x="1492568" y="425063"/>
                    <a:pt x="1492568" y="423158"/>
                  </a:cubicBezTo>
                  <a:lnTo>
                    <a:pt x="1474470" y="314573"/>
                  </a:lnTo>
                  <a:cubicBezTo>
                    <a:pt x="1474470" y="312668"/>
                    <a:pt x="1473518" y="310763"/>
                    <a:pt x="1472565" y="308858"/>
                  </a:cubicBezTo>
                  <a:lnTo>
                    <a:pt x="1440180" y="238373"/>
                  </a:lnTo>
                  <a:cubicBezTo>
                    <a:pt x="1439228" y="235515"/>
                    <a:pt x="1438275" y="232658"/>
                    <a:pt x="1438275" y="228848"/>
                  </a:cubicBezTo>
                  <a:lnTo>
                    <a:pt x="1437323" y="199320"/>
                  </a:lnTo>
                  <a:cubicBezTo>
                    <a:pt x="1437323" y="192653"/>
                    <a:pt x="1439228" y="186938"/>
                    <a:pt x="1443990" y="182175"/>
                  </a:cubicBezTo>
                  <a:lnTo>
                    <a:pt x="1538288" y="77400"/>
                  </a:lnTo>
                  <a:cubicBezTo>
                    <a:pt x="1539240" y="76448"/>
                    <a:pt x="1539240" y="75495"/>
                    <a:pt x="1540193" y="74543"/>
                  </a:cubicBezTo>
                  <a:lnTo>
                    <a:pt x="1565910" y="38348"/>
                  </a:lnTo>
                  <a:cubicBezTo>
                    <a:pt x="1576388" y="23108"/>
                    <a:pt x="1567815" y="3105"/>
                    <a:pt x="1549718" y="248"/>
                  </a:cubicBezTo>
                  <a:lnTo>
                    <a:pt x="1549718" y="248"/>
                  </a:lnTo>
                  <a:cubicBezTo>
                    <a:pt x="1544003" y="-705"/>
                    <a:pt x="1537335" y="1200"/>
                    <a:pt x="1532573" y="4058"/>
                  </a:cubicBezTo>
                  <a:lnTo>
                    <a:pt x="1369695" y="116453"/>
                  </a:lnTo>
                  <a:cubicBezTo>
                    <a:pt x="1365885" y="119310"/>
                    <a:pt x="1363028" y="122168"/>
                    <a:pt x="1361123" y="125978"/>
                  </a:cubicBezTo>
                  <a:cubicBezTo>
                    <a:pt x="1355408" y="138360"/>
                    <a:pt x="1337310" y="168840"/>
                    <a:pt x="1292543" y="165983"/>
                  </a:cubicBezTo>
                  <a:cubicBezTo>
                    <a:pt x="1243965" y="163125"/>
                    <a:pt x="1133475" y="177413"/>
                    <a:pt x="1101090" y="181223"/>
                  </a:cubicBezTo>
                  <a:cubicBezTo>
                    <a:pt x="1095375" y="182175"/>
                    <a:pt x="1089660" y="185033"/>
                    <a:pt x="1085850" y="189795"/>
                  </a:cubicBezTo>
                  <a:cubicBezTo>
                    <a:pt x="1067753" y="212655"/>
                    <a:pt x="1012508" y="280283"/>
                    <a:pt x="983933" y="306000"/>
                  </a:cubicBezTo>
                  <a:cubicBezTo>
                    <a:pt x="951548" y="335528"/>
                    <a:pt x="878205" y="470783"/>
                    <a:pt x="868680" y="488880"/>
                  </a:cubicBezTo>
                  <a:cubicBezTo>
                    <a:pt x="867728" y="489833"/>
                    <a:pt x="866775" y="491738"/>
                    <a:pt x="865823" y="492690"/>
                  </a:cubicBezTo>
                  <a:lnTo>
                    <a:pt x="789623" y="586035"/>
                  </a:lnTo>
                  <a:cubicBezTo>
                    <a:pt x="786765" y="589845"/>
                    <a:pt x="782003" y="592703"/>
                    <a:pt x="776288" y="594608"/>
                  </a:cubicBezTo>
                  <a:lnTo>
                    <a:pt x="637223" y="628898"/>
                  </a:lnTo>
                  <a:cubicBezTo>
                    <a:pt x="587693" y="641280"/>
                    <a:pt x="537210" y="648900"/>
                    <a:pt x="486728" y="651758"/>
                  </a:cubicBezTo>
                  <a:lnTo>
                    <a:pt x="338138" y="662235"/>
                  </a:lnTo>
                  <a:cubicBezTo>
                    <a:pt x="335280" y="662235"/>
                    <a:pt x="333375" y="663188"/>
                    <a:pt x="330518" y="664140"/>
                  </a:cubicBezTo>
                  <a:lnTo>
                    <a:pt x="206693" y="711765"/>
                  </a:lnTo>
                  <a:cubicBezTo>
                    <a:pt x="202883" y="713670"/>
                    <a:pt x="199073" y="715575"/>
                    <a:pt x="196215" y="719385"/>
                  </a:cubicBezTo>
                  <a:lnTo>
                    <a:pt x="105728" y="833685"/>
                  </a:lnTo>
                  <a:cubicBezTo>
                    <a:pt x="104775" y="834638"/>
                    <a:pt x="103823" y="836543"/>
                    <a:pt x="102870" y="838448"/>
                  </a:cubicBezTo>
                  <a:lnTo>
                    <a:pt x="1905" y="1045140"/>
                  </a:lnTo>
                  <a:cubicBezTo>
                    <a:pt x="-1905" y="1054665"/>
                    <a:pt x="0" y="1067048"/>
                    <a:pt x="7620" y="1073715"/>
                  </a:cubicBezTo>
                  <a:close/>
                </a:path>
              </a:pathLst>
            </a:custGeom>
            <a:solidFill>
              <a:srgbClr val="004567"/>
            </a:solidFill>
            <a:ln w="9525" cap="flat">
              <a:noFill/>
              <a:prstDash val="solid"/>
              <a:miter/>
            </a:ln>
          </p:spPr>
          <p:txBody>
            <a:bodyPr rtlCol="0" anchor="ctr"/>
            <a:lstStyle/>
            <a:p>
              <a:endParaRPr lang="da-DK"/>
            </a:p>
          </p:txBody>
        </p:sp>
        <p:sp>
          <p:nvSpPr>
            <p:cNvPr id="12" name="Kombinationstegning: figur 8">
              <a:extLst>
                <a:ext uri="{FF2B5EF4-FFF2-40B4-BE49-F238E27FC236}">
                  <a16:creationId xmlns:a16="http://schemas.microsoft.com/office/drawing/2014/main" id="{6481E408-2281-4CF2-8E11-B658BD8AEB79}"/>
                </a:ext>
              </a:extLst>
            </p:cNvPr>
            <p:cNvSpPr/>
            <p:nvPr/>
          </p:nvSpPr>
          <p:spPr>
            <a:xfrm>
              <a:off x="2916190" y="2173257"/>
              <a:ext cx="155257" cy="100964"/>
            </a:xfrm>
            <a:custGeom>
              <a:avLst/>
              <a:gdLst>
                <a:gd name="connsiteX0" fmla="*/ 0 w 155257"/>
                <a:gd name="connsiteY0" fmla="*/ 65723 h 100964"/>
                <a:gd name="connsiteX1" fmla="*/ 56198 w 155257"/>
                <a:gd name="connsiteY1" fmla="*/ 15240 h 100964"/>
                <a:gd name="connsiteX2" fmla="*/ 131445 w 155257"/>
                <a:gd name="connsiteY2" fmla="*/ 0 h 100964"/>
                <a:gd name="connsiteX3" fmla="*/ 155258 w 155257"/>
                <a:gd name="connsiteY3" fmla="*/ 20955 h 100964"/>
                <a:gd name="connsiteX4" fmla="*/ 149542 w 155257"/>
                <a:gd name="connsiteY4" fmla="*/ 63818 h 100964"/>
                <a:gd name="connsiteX5" fmla="*/ 99060 w 155257"/>
                <a:gd name="connsiteY5" fmla="*/ 100965 h 100964"/>
                <a:gd name="connsiteX6" fmla="*/ 70485 w 155257"/>
                <a:gd name="connsiteY6" fmla="*/ 97155 h 100964"/>
                <a:gd name="connsiteX7" fmla="*/ 0 w 155257"/>
                <a:gd name="connsiteY7" fmla="*/ 65723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57" h="100964">
                  <a:moveTo>
                    <a:pt x="0" y="65723"/>
                  </a:moveTo>
                  <a:cubicBezTo>
                    <a:pt x="0" y="65723"/>
                    <a:pt x="23813" y="28575"/>
                    <a:pt x="56198" y="15240"/>
                  </a:cubicBezTo>
                  <a:cubicBezTo>
                    <a:pt x="88583" y="1905"/>
                    <a:pt x="131445" y="0"/>
                    <a:pt x="131445" y="0"/>
                  </a:cubicBezTo>
                  <a:lnTo>
                    <a:pt x="155258" y="20955"/>
                  </a:lnTo>
                  <a:lnTo>
                    <a:pt x="149542" y="63818"/>
                  </a:lnTo>
                  <a:lnTo>
                    <a:pt x="99060" y="100965"/>
                  </a:lnTo>
                  <a:lnTo>
                    <a:pt x="70485" y="97155"/>
                  </a:lnTo>
                  <a:lnTo>
                    <a:pt x="0" y="65723"/>
                  </a:lnTo>
                  <a:close/>
                </a:path>
              </a:pathLst>
            </a:custGeom>
            <a:solidFill>
              <a:srgbClr val="004567"/>
            </a:solidFill>
            <a:ln w="9525" cap="flat">
              <a:noFill/>
              <a:prstDash val="solid"/>
              <a:miter/>
            </a:ln>
          </p:spPr>
          <p:txBody>
            <a:bodyPr rtlCol="0" anchor="ctr"/>
            <a:lstStyle/>
            <a:p>
              <a:endParaRPr lang="da-DK"/>
            </a:p>
          </p:txBody>
        </p:sp>
        <p:sp>
          <p:nvSpPr>
            <p:cNvPr id="13" name="Kombinationstegning: figur 9">
              <a:extLst>
                <a:ext uri="{FF2B5EF4-FFF2-40B4-BE49-F238E27FC236}">
                  <a16:creationId xmlns:a16="http://schemas.microsoft.com/office/drawing/2014/main" id="{48C60917-C6DF-4A3C-B56F-774D52208394}"/>
                </a:ext>
              </a:extLst>
            </p:cNvPr>
            <p:cNvSpPr/>
            <p:nvPr/>
          </p:nvSpPr>
          <p:spPr>
            <a:xfrm>
              <a:off x="1101677" y="2720945"/>
              <a:ext cx="1807792" cy="1306220"/>
            </a:xfrm>
            <a:custGeom>
              <a:avLst/>
              <a:gdLst>
                <a:gd name="connsiteX0" fmla="*/ 112395 w 1807792"/>
                <a:gd name="connsiteY0" fmla="*/ 57150 h 1306220"/>
                <a:gd name="connsiteX1" fmla="*/ 49530 w 1807792"/>
                <a:gd name="connsiteY1" fmla="*/ 358140 h 1306220"/>
                <a:gd name="connsiteX2" fmla="*/ 135255 w 1807792"/>
                <a:gd name="connsiteY2" fmla="*/ 493395 h 1306220"/>
                <a:gd name="connsiteX3" fmla="*/ 130493 w 1807792"/>
                <a:gd name="connsiteY3" fmla="*/ 532448 h 1306220"/>
                <a:gd name="connsiteX4" fmla="*/ 36195 w 1807792"/>
                <a:gd name="connsiteY4" fmla="*/ 461963 h 1306220"/>
                <a:gd name="connsiteX5" fmla="*/ 5715 w 1807792"/>
                <a:gd name="connsiteY5" fmla="*/ 865823 h 1306220"/>
                <a:gd name="connsiteX6" fmla="*/ 38100 w 1807792"/>
                <a:gd name="connsiteY6" fmla="*/ 841057 h 1306220"/>
                <a:gd name="connsiteX7" fmla="*/ 49530 w 1807792"/>
                <a:gd name="connsiteY7" fmla="*/ 755332 h 1306220"/>
                <a:gd name="connsiteX8" fmla="*/ 135255 w 1807792"/>
                <a:gd name="connsiteY8" fmla="*/ 814388 h 1306220"/>
                <a:gd name="connsiteX9" fmla="*/ 151448 w 1807792"/>
                <a:gd name="connsiteY9" fmla="*/ 980123 h 1306220"/>
                <a:gd name="connsiteX10" fmla="*/ 55245 w 1807792"/>
                <a:gd name="connsiteY10" fmla="*/ 1013460 h 1306220"/>
                <a:gd name="connsiteX11" fmla="*/ 38100 w 1807792"/>
                <a:gd name="connsiteY11" fmla="*/ 909638 h 1306220"/>
                <a:gd name="connsiteX12" fmla="*/ 0 w 1807792"/>
                <a:gd name="connsiteY12" fmla="*/ 911543 h 1306220"/>
                <a:gd name="connsiteX13" fmla="*/ 23813 w 1807792"/>
                <a:gd name="connsiteY13" fmla="*/ 1078230 h 1306220"/>
                <a:gd name="connsiteX14" fmla="*/ 287655 w 1807792"/>
                <a:gd name="connsiteY14" fmla="*/ 1113473 h 1306220"/>
                <a:gd name="connsiteX15" fmla="*/ 327660 w 1807792"/>
                <a:gd name="connsiteY15" fmla="*/ 1071563 h 1306220"/>
                <a:gd name="connsiteX16" fmla="*/ 388620 w 1807792"/>
                <a:gd name="connsiteY16" fmla="*/ 1104900 h 1306220"/>
                <a:gd name="connsiteX17" fmla="*/ 441008 w 1807792"/>
                <a:gd name="connsiteY17" fmla="*/ 1086803 h 1306220"/>
                <a:gd name="connsiteX18" fmla="*/ 448628 w 1807792"/>
                <a:gd name="connsiteY18" fmla="*/ 1025843 h 1306220"/>
                <a:gd name="connsiteX19" fmla="*/ 539115 w 1807792"/>
                <a:gd name="connsiteY19" fmla="*/ 1038225 h 1306220"/>
                <a:gd name="connsiteX20" fmla="*/ 552450 w 1807792"/>
                <a:gd name="connsiteY20" fmla="*/ 1083945 h 1306220"/>
                <a:gd name="connsiteX21" fmla="*/ 659130 w 1807792"/>
                <a:gd name="connsiteY21" fmla="*/ 1086803 h 1306220"/>
                <a:gd name="connsiteX22" fmla="*/ 700088 w 1807792"/>
                <a:gd name="connsiteY22" fmla="*/ 950595 h 1306220"/>
                <a:gd name="connsiteX23" fmla="*/ 792480 w 1807792"/>
                <a:gd name="connsiteY23" fmla="*/ 1002982 h 1306220"/>
                <a:gd name="connsiteX24" fmla="*/ 878205 w 1807792"/>
                <a:gd name="connsiteY24" fmla="*/ 1192530 h 1306220"/>
                <a:gd name="connsiteX25" fmla="*/ 915353 w 1807792"/>
                <a:gd name="connsiteY25" fmla="*/ 1197293 h 1306220"/>
                <a:gd name="connsiteX26" fmla="*/ 953453 w 1807792"/>
                <a:gd name="connsiteY26" fmla="*/ 1229678 h 1306220"/>
                <a:gd name="connsiteX27" fmla="*/ 960120 w 1807792"/>
                <a:gd name="connsiteY27" fmla="*/ 1239203 h 1306220"/>
                <a:gd name="connsiteX28" fmla="*/ 1056323 w 1807792"/>
                <a:gd name="connsiteY28" fmla="*/ 1291590 h 1306220"/>
                <a:gd name="connsiteX29" fmla="*/ 1143000 w 1807792"/>
                <a:gd name="connsiteY29" fmla="*/ 1303020 h 1306220"/>
                <a:gd name="connsiteX30" fmla="*/ 1225868 w 1807792"/>
                <a:gd name="connsiteY30" fmla="*/ 1226820 h 1306220"/>
                <a:gd name="connsiteX31" fmla="*/ 1217295 w 1807792"/>
                <a:gd name="connsiteY31" fmla="*/ 1149668 h 1306220"/>
                <a:gd name="connsiteX32" fmla="*/ 1125855 w 1807792"/>
                <a:gd name="connsiteY32" fmla="*/ 1115378 h 1306220"/>
                <a:gd name="connsiteX33" fmla="*/ 1157288 w 1807792"/>
                <a:gd name="connsiteY33" fmla="*/ 1082993 h 1306220"/>
                <a:gd name="connsiteX34" fmla="*/ 1199198 w 1807792"/>
                <a:gd name="connsiteY34" fmla="*/ 1084898 h 1306220"/>
                <a:gd name="connsiteX35" fmla="*/ 1276350 w 1807792"/>
                <a:gd name="connsiteY35" fmla="*/ 1109663 h 1306220"/>
                <a:gd name="connsiteX36" fmla="*/ 1328738 w 1807792"/>
                <a:gd name="connsiteY36" fmla="*/ 1091565 h 1306220"/>
                <a:gd name="connsiteX37" fmla="*/ 1355408 w 1807792"/>
                <a:gd name="connsiteY37" fmla="*/ 891540 h 1306220"/>
                <a:gd name="connsiteX38" fmla="*/ 1332548 w 1807792"/>
                <a:gd name="connsiteY38" fmla="*/ 777240 h 1306220"/>
                <a:gd name="connsiteX39" fmla="*/ 1387793 w 1807792"/>
                <a:gd name="connsiteY39" fmla="*/ 675323 h 1306220"/>
                <a:gd name="connsiteX40" fmla="*/ 1493520 w 1807792"/>
                <a:gd name="connsiteY40" fmla="*/ 629603 h 1306220"/>
                <a:gd name="connsiteX41" fmla="*/ 1485900 w 1807792"/>
                <a:gd name="connsiteY41" fmla="*/ 688657 h 1306220"/>
                <a:gd name="connsiteX42" fmla="*/ 1456373 w 1807792"/>
                <a:gd name="connsiteY42" fmla="*/ 712470 h 1306220"/>
                <a:gd name="connsiteX43" fmla="*/ 1443990 w 1807792"/>
                <a:gd name="connsiteY43" fmla="*/ 750570 h 1306220"/>
                <a:gd name="connsiteX44" fmla="*/ 1472565 w 1807792"/>
                <a:gd name="connsiteY44" fmla="*/ 795338 h 1306220"/>
                <a:gd name="connsiteX45" fmla="*/ 1532573 w 1807792"/>
                <a:gd name="connsiteY45" fmla="*/ 772478 h 1306220"/>
                <a:gd name="connsiteX46" fmla="*/ 1577340 w 1807792"/>
                <a:gd name="connsiteY46" fmla="*/ 700088 h 1306220"/>
                <a:gd name="connsiteX47" fmla="*/ 1604963 w 1807792"/>
                <a:gd name="connsiteY47" fmla="*/ 753428 h 1306220"/>
                <a:gd name="connsiteX48" fmla="*/ 1728788 w 1807792"/>
                <a:gd name="connsiteY48" fmla="*/ 755332 h 1306220"/>
                <a:gd name="connsiteX49" fmla="*/ 1683068 w 1807792"/>
                <a:gd name="connsiteY49" fmla="*/ 654368 h 1306220"/>
                <a:gd name="connsiteX50" fmla="*/ 1727835 w 1807792"/>
                <a:gd name="connsiteY50" fmla="*/ 601980 h 1306220"/>
                <a:gd name="connsiteX51" fmla="*/ 1791653 w 1807792"/>
                <a:gd name="connsiteY51" fmla="*/ 526732 h 1306220"/>
                <a:gd name="connsiteX52" fmla="*/ 1784033 w 1807792"/>
                <a:gd name="connsiteY52" fmla="*/ 340043 h 1306220"/>
                <a:gd name="connsiteX53" fmla="*/ 1535430 w 1807792"/>
                <a:gd name="connsiteY53" fmla="*/ 321945 h 1306220"/>
                <a:gd name="connsiteX54" fmla="*/ 1445895 w 1807792"/>
                <a:gd name="connsiteY54" fmla="*/ 302895 h 1306220"/>
                <a:gd name="connsiteX55" fmla="*/ 1414463 w 1807792"/>
                <a:gd name="connsiteY55" fmla="*/ 105727 h 1306220"/>
                <a:gd name="connsiteX56" fmla="*/ 1284923 w 1807792"/>
                <a:gd name="connsiteY56" fmla="*/ 132398 h 1306220"/>
                <a:gd name="connsiteX57" fmla="*/ 1150620 w 1807792"/>
                <a:gd name="connsiteY57" fmla="*/ 191452 h 1306220"/>
                <a:gd name="connsiteX58" fmla="*/ 1146810 w 1807792"/>
                <a:gd name="connsiteY58" fmla="*/ 207645 h 1306220"/>
                <a:gd name="connsiteX59" fmla="*/ 1025843 w 1807792"/>
                <a:gd name="connsiteY59" fmla="*/ 280988 h 1306220"/>
                <a:gd name="connsiteX60" fmla="*/ 1001078 w 1807792"/>
                <a:gd name="connsiteY60" fmla="*/ 255270 h 1306220"/>
                <a:gd name="connsiteX61" fmla="*/ 1003935 w 1807792"/>
                <a:gd name="connsiteY61" fmla="*/ 208598 h 1306220"/>
                <a:gd name="connsiteX62" fmla="*/ 894398 w 1807792"/>
                <a:gd name="connsiteY62" fmla="*/ 164782 h 1306220"/>
                <a:gd name="connsiteX63" fmla="*/ 812483 w 1807792"/>
                <a:gd name="connsiteY63" fmla="*/ 146685 h 1306220"/>
                <a:gd name="connsiteX64" fmla="*/ 688658 w 1807792"/>
                <a:gd name="connsiteY64" fmla="*/ 188595 h 1306220"/>
                <a:gd name="connsiteX65" fmla="*/ 693420 w 1807792"/>
                <a:gd name="connsiteY65" fmla="*/ 120015 h 1306220"/>
                <a:gd name="connsiteX66" fmla="*/ 721995 w 1807792"/>
                <a:gd name="connsiteY66" fmla="*/ 76200 h 1306220"/>
                <a:gd name="connsiteX67" fmla="*/ 658178 w 1807792"/>
                <a:gd name="connsiteY67" fmla="*/ 5715 h 1306220"/>
                <a:gd name="connsiteX68" fmla="*/ 613410 w 1807792"/>
                <a:gd name="connsiteY68" fmla="*/ 0 h 1306220"/>
                <a:gd name="connsiteX69" fmla="*/ 497205 w 1807792"/>
                <a:gd name="connsiteY69" fmla="*/ 97155 h 1306220"/>
                <a:gd name="connsiteX70" fmla="*/ 433388 w 1807792"/>
                <a:gd name="connsiteY70" fmla="*/ 176213 h 1306220"/>
                <a:gd name="connsiteX71" fmla="*/ 435293 w 1807792"/>
                <a:gd name="connsiteY71" fmla="*/ 307657 h 1306220"/>
                <a:gd name="connsiteX72" fmla="*/ 366713 w 1807792"/>
                <a:gd name="connsiteY72" fmla="*/ 305753 h 1306220"/>
                <a:gd name="connsiteX73" fmla="*/ 339090 w 1807792"/>
                <a:gd name="connsiteY73" fmla="*/ 225743 h 1306220"/>
                <a:gd name="connsiteX74" fmla="*/ 226695 w 1807792"/>
                <a:gd name="connsiteY74" fmla="*/ 180975 h 1306220"/>
                <a:gd name="connsiteX75" fmla="*/ 140970 w 1807792"/>
                <a:gd name="connsiteY75" fmla="*/ 165735 h 1306220"/>
                <a:gd name="connsiteX76" fmla="*/ 112395 w 1807792"/>
                <a:gd name="connsiteY76" fmla="*/ 57150 h 13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07792" h="1306220">
                  <a:moveTo>
                    <a:pt x="112395" y="57150"/>
                  </a:moveTo>
                  <a:lnTo>
                    <a:pt x="49530" y="358140"/>
                  </a:lnTo>
                  <a:lnTo>
                    <a:pt x="135255" y="493395"/>
                  </a:lnTo>
                  <a:lnTo>
                    <a:pt x="130493" y="532448"/>
                  </a:lnTo>
                  <a:lnTo>
                    <a:pt x="36195" y="461963"/>
                  </a:lnTo>
                  <a:lnTo>
                    <a:pt x="5715" y="865823"/>
                  </a:lnTo>
                  <a:lnTo>
                    <a:pt x="38100" y="841057"/>
                  </a:lnTo>
                  <a:lnTo>
                    <a:pt x="49530" y="755332"/>
                  </a:lnTo>
                  <a:lnTo>
                    <a:pt x="135255" y="814388"/>
                  </a:lnTo>
                  <a:lnTo>
                    <a:pt x="151448" y="980123"/>
                  </a:lnTo>
                  <a:lnTo>
                    <a:pt x="55245" y="1013460"/>
                  </a:lnTo>
                  <a:lnTo>
                    <a:pt x="38100" y="909638"/>
                  </a:lnTo>
                  <a:lnTo>
                    <a:pt x="0" y="911543"/>
                  </a:lnTo>
                  <a:lnTo>
                    <a:pt x="23813" y="1078230"/>
                  </a:lnTo>
                  <a:lnTo>
                    <a:pt x="287655" y="1113473"/>
                  </a:lnTo>
                  <a:lnTo>
                    <a:pt x="327660" y="1071563"/>
                  </a:lnTo>
                  <a:lnTo>
                    <a:pt x="388620" y="1104900"/>
                  </a:lnTo>
                  <a:lnTo>
                    <a:pt x="441008" y="1086803"/>
                  </a:lnTo>
                  <a:lnTo>
                    <a:pt x="448628" y="1025843"/>
                  </a:lnTo>
                  <a:lnTo>
                    <a:pt x="539115" y="1038225"/>
                  </a:lnTo>
                  <a:lnTo>
                    <a:pt x="552450" y="1083945"/>
                  </a:lnTo>
                  <a:lnTo>
                    <a:pt x="659130" y="1086803"/>
                  </a:lnTo>
                  <a:lnTo>
                    <a:pt x="700088" y="950595"/>
                  </a:lnTo>
                  <a:lnTo>
                    <a:pt x="792480" y="1002982"/>
                  </a:lnTo>
                  <a:lnTo>
                    <a:pt x="878205" y="1192530"/>
                  </a:lnTo>
                  <a:lnTo>
                    <a:pt x="915353" y="1197293"/>
                  </a:lnTo>
                  <a:cubicBezTo>
                    <a:pt x="933450" y="1199198"/>
                    <a:pt x="946785" y="1212533"/>
                    <a:pt x="953453" y="1229678"/>
                  </a:cubicBezTo>
                  <a:cubicBezTo>
                    <a:pt x="954405" y="1232535"/>
                    <a:pt x="956310" y="1236345"/>
                    <a:pt x="960120" y="1239203"/>
                  </a:cubicBezTo>
                  <a:cubicBezTo>
                    <a:pt x="980123" y="1260158"/>
                    <a:pt x="1056323" y="1291590"/>
                    <a:pt x="1056323" y="1291590"/>
                  </a:cubicBezTo>
                  <a:cubicBezTo>
                    <a:pt x="1056323" y="1291590"/>
                    <a:pt x="1118235" y="1314450"/>
                    <a:pt x="1143000" y="1303020"/>
                  </a:cubicBezTo>
                  <a:cubicBezTo>
                    <a:pt x="1167765" y="1291590"/>
                    <a:pt x="1225868" y="1226820"/>
                    <a:pt x="1225868" y="1226820"/>
                  </a:cubicBezTo>
                  <a:lnTo>
                    <a:pt x="1217295" y="1149668"/>
                  </a:lnTo>
                  <a:lnTo>
                    <a:pt x="1125855" y="1115378"/>
                  </a:lnTo>
                  <a:lnTo>
                    <a:pt x="1157288" y="1082993"/>
                  </a:lnTo>
                  <a:lnTo>
                    <a:pt x="1199198" y="1084898"/>
                  </a:lnTo>
                  <a:cubicBezTo>
                    <a:pt x="1199198" y="1084898"/>
                    <a:pt x="1257300" y="1106805"/>
                    <a:pt x="1276350" y="1109663"/>
                  </a:cubicBezTo>
                  <a:cubicBezTo>
                    <a:pt x="1295400" y="1112520"/>
                    <a:pt x="1328738" y="1091565"/>
                    <a:pt x="1328738" y="1091565"/>
                  </a:cubicBezTo>
                  <a:cubicBezTo>
                    <a:pt x="1328738" y="1091565"/>
                    <a:pt x="1359218" y="917257"/>
                    <a:pt x="1355408" y="891540"/>
                  </a:cubicBezTo>
                  <a:cubicBezTo>
                    <a:pt x="1351598" y="865823"/>
                    <a:pt x="1332548" y="777240"/>
                    <a:pt x="1332548" y="777240"/>
                  </a:cubicBezTo>
                  <a:cubicBezTo>
                    <a:pt x="1332548" y="777240"/>
                    <a:pt x="1353503" y="701993"/>
                    <a:pt x="1387793" y="675323"/>
                  </a:cubicBezTo>
                  <a:cubicBezTo>
                    <a:pt x="1422083" y="648653"/>
                    <a:pt x="1493520" y="629603"/>
                    <a:pt x="1493520" y="629603"/>
                  </a:cubicBezTo>
                  <a:lnTo>
                    <a:pt x="1485900" y="688657"/>
                  </a:lnTo>
                  <a:lnTo>
                    <a:pt x="1456373" y="712470"/>
                  </a:lnTo>
                  <a:lnTo>
                    <a:pt x="1443990" y="750570"/>
                  </a:lnTo>
                  <a:lnTo>
                    <a:pt x="1472565" y="795338"/>
                  </a:lnTo>
                  <a:lnTo>
                    <a:pt x="1532573" y="772478"/>
                  </a:lnTo>
                  <a:lnTo>
                    <a:pt x="1577340" y="700088"/>
                  </a:lnTo>
                  <a:cubicBezTo>
                    <a:pt x="1577340" y="700088"/>
                    <a:pt x="1562100" y="725805"/>
                    <a:pt x="1604963" y="753428"/>
                  </a:cubicBezTo>
                  <a:cubicBezTo>
                    <a:pt x="1646873" y="781050"/>
                    <a:pt x="1728788" y="755332"/>
                    <a:pt x="1728788" y="755332"/>
                  </a:cubicBezTo>
                  <a:lnTo>
                    <a:pt x="1683068" y="654368"/>
                  </a:lnTo>
                  <a:lnTo>
                    <a:pt x="1727835" y="601980"/>
                  </a:lnTo>
                  <a:lnTo>
                    <a:pt x="1791653" y="526732"/>
                  </a:lnTo>
                  <a:cubicBezTo>
                    <a:pt x="1791653" y="526732"/>
                    <a:pt x="1832610" y="360998"/>
                    <a:pt x="1784033" y="340043"/>
                  </a:cubicBezTo>
                  <a:cubicBezTo>
                    <a:pt x="1735455" y="319088"/>
                    <a:pt x="1535430" y="321945"/>
                    <a:pt x="1535430" y="321945"/>
                  </a:cubicBezTo>
                  <a:lnTo>
                    <a:pt x="1445895" y="302895"/>
                  </a:lnTo>
                  <a:lnTo>
                    <a:pt x="1414463" y="105727"/>
                  </a:lnTo>
                  <a:lnTo>
                    <a:pt x="1284923" y="132398"/>
                  </a:lnTo>
                  <a:lnTo>
                    <a:pt x="1150620" y="191452"/>
                  </a:lnTo>
                  <a:lnTo>
                    <a:pt x="1146810" y="207645"/>
                  </a:lnTo>
                  <a:cubicBezTo>
                    <a:pt x="1132523" y="260985"/>
                    <a:pt x="1079183" y="295275"/>
                    <a:pt x="1025843" y="280988"/>
                  </a:cubicBezTo>
                  <a:cubicBezTo>
                    <a:pt x="1010603" y="277178"/>
                    <a:pt x="1000125" y="269557"/>
                    <a:pt x="1001078" y="255270"/>
                  </a:cubicBezTo>
                  <a:cubicBezTo>
                    <a:pt x="1003935" y="208598"/>
                    <a:pt x="1003935" y="208598"/>
                    <a:pt x="1003935" y="208598"/>
                  </a:cubicBezTo>
                  <a:lnTo>
                    <a:pt x="894398" y="164782"/>
                  </a:lnTo>
                  <a:lnTo>
                    <a:pt x="812483" y="146685"/>
                  </a:lnTo>
                  <a:cubicBezTo>
                    <a:pt x="812483" y="146685"/>
                    <a:pt x="705803" y="201930"/>
                    <a:pt x="688658" y="188595"/>
                  </a:cubicBezTo>
                  <a:cubicBezTo>
                    <a:pt x="671513" y="175260"/>
                    <a:pt x="693420" y="120015"/>
                    <a:pt x="693420" y="120015"/>
                  </a:cubicBezTo>
                  <a:lnTo>
                    <a:pt x="721995" y="76200"/>
                  </a:lnTo>
                  <a:lnTo>
                    <a:pt x="658178" y="5715"/>
                  </a:lnTo>
                  <a:lnTo>
                    <a:pt x="613410" y="0"/>
                  </a:lnTo>
                  <a:lnTo>
                    <a:pt x="497205" y="97155"/>
                  </a:lnTo>
                  <a:lnTo>
                    <a:pt x="433388" y="176213"/>
                  </a:lnTo>
                  <a:lnTo>
                    <a:pt x="435293" y="307657"/>
                  </a:lnTo>
                  <a:cubicBezTo>
                    <a:pt x="435293" y="307657"/>
                    <a:pt x="367665" y="353378"/>
                    <a:pt x="366713" y="305753"/>
                  </a:cubicBezTo>
                  <a:cubicBezTo>
                    <a:pt x="365760" y="258127"/>
                    <a:pt x="339090" y="225743"/>
                    <a:pt x="339090" y="225743"/>
                  </a:cubicBezTo>
                  <a:lnTo>
                    <a:pt x="226695" y="180975"/>
                  </a:lnTo>
                  <a:lnTo>
                    <a:pt x="140970" y="165735"/>
                  </a:lnTo>
                  <a:lnTo>
                    <a:pt x="112395" y="57150"/>
                  </a:lnTo>
                  <a:close/>
                </a:path>
              </a:pathLst>
            </a:custGeom>
            <a:solidFill>
              <a:srgbClr val="A5C8D0"/>
            </a:solidFill>
            <a:ln w="9525" cap="flat">
              <a:solidFill>
                <a:srgbClr val="A5C8D0"/>
              </a:solidFill>
              <a:prstDash val="solid"/>
              <a:miter/>
            </a:ln>
          </p:spPr>
          <p:txBody>
            <a:bodyPr rtlCol="0" anchor="ctr"/>
            <a:lstStyle/>
            <a:p>
              <a:endParaRPr lang="da-DK" dirty="0"/>
            </a:p>
          </p:txBody>
        </p:sp>
        <p:sp>
          <p:nvSpPr>
            <p:cNvPr id="14" name="Kombinationstegning: figur 10">
              <a:extLst>
                <a:ext uri="{FF2B5EF4-FFF2-40B4-BE49-F238E27FC236}">
                  <a16:creationId xmlns:a16="http://schemas.microsoft.com/office/drawing/2014/main" id="{E3954697-A632-42DD-822C-15330DEB34FA}"/>
                </a:ext>
              </a:extLst>
            </p:cNvPr>
            <p:cNvSpPr/>
            <p:nvPr/>
          </p:nvSpPr>
          <p:spPr>
            <a:xfrm>
              <a:off x="1335040" y="2834293"/>
              <a:ext cx="109537" cy="67627"/>
            </a:xfrm>
            <a:custGeom>
              <a:avLst/>
              <a:gdLst>
                <a:gd name="connsiteX0" fmla="*/ 0 w 109537"/>
                <a:gd name="connsiteY0" fmla="*/ 14288 h 67627"/>
                <a:gd name="connsiteX1" fmla="*/ 51435 w 109537"/>
                <a:gd name="connsiteY1" fmla="*/ 60960 h 67627"/>
                <a:gd name="connsiteX2" fmla="*/ 100013 w 109537"/>
                <a:gd name="connsiteY2" fmla="*/ 67628 h 67627"/>
                <a:gd name="connsiteX3" fmla="*/ 109538 w 109537"/>
                <a:gd name="connsiteY3" fmla="*/ 0 h 67627"/>
                <a:gd name="connsiteX4" fmla="*/ 54293 w 109537"/>
                <a:gd name="connsiteY4" fmla="*/ 10477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67627">
                  <a:moveTo>
                    <a:pt x="0" y="14288"/>
                  </a:moveTo>
                  <a:lnTo>
                    <a:pt x="51435" y="60960"/>
                  </a:lnTo>
                  <a:lnTo>
                    <a:pt x="100013" y="67628"/>
                  </a:lnTo>
                  <a:lnTo>
                    <a:pt x="109538" y="0"/>
                  </a:lnTo>
                  <a:lnTo>
                    <a:pt x="54293" y="10477"/>
                  </a:lnTo>
                  <a:close/>
                </a:path>
              </a:pathLst>
            </a:custGeom>
            <a:solidFill>
              <a:srgbClr val="A5C8D0"/>
            </a:solidFill>
            <a:ln w="14288" cap="rnd">
              <a:solidFill>
                <a:srgbClr val="A5C8D0"/>
              </a:solidFill>
              <a:prstDash val="solid"/>
              <a:miter/>
            </a:ln>
          </p:spPr>
          <p:txBody>
            <a:bodyPr rtlCol="0" anchor="ctr"/>
            <a:lstStyle/>
            <a:p>
              <a:endParaRPr lang="da-DK"/>
            </a:p>
          </p:txBody>
        </p:sp>
        <p:sp>
          <p:nvSpPr>
            <p:cNvPr id="15" name="Kombinationstegning: figur 11">
              <a:extLst>
                <a:ext uri="{FF2B5EF4-FFF2-40B4-BE49-F238E27FC236}">
                  <a16:creationId xmlns:a16="http://schemas.microsoft.com/office/drawing/2014/main" id="{2451E4CD-8C44-4B99-8CC2-BD71E199C7D3}"/>
                </a:ext>
              </a:extLst>
            </p:cNvPr>
            <p:cNvSpPr/>
            <p:nvPr/>
          </p:nvSpPr>
          <p:spPr>
            <a:xfrm>
              <a:off x="1454103" y="2521872"/>
              <a:ext cx="241934" cy="284797"/>
            </a:xfrm>
            <a:custGeom>
              <a:avLst/>
              <a:gdLst>
                <a:gd name="connsiteX0" fmla="*/ 219075 w 241934"/>
                <a:gd name="connsiteY0" fmla="*/ 0 h 284797"/>
                <a:gd name="connsiteX1" fmla="*/ 151447 w 241934"/>
                <a:gd name="connsiteY1" fmla="*/ 49530 h 284797"/>
                <a:gd name="connsiteX2" fmla="*/ 86677 w 241934"/>
                <a:gd name="connsiteY2" fmla="*/ 74295 h 284797"/>
                <a:gd name="connsiteX3" fmla="*/ 44768 w 241934"/>
                <a:gd name="connsiteY3" fmla="*/ 130493 h 284797"/>
                <a:gd name="connsiteX4" fmla="*/ 6668 w 241934"/>
                <a:gd name="connsiteY4" fmla="*/ 190500 h 284797"/>
                <a:gd name="connsiteX5" fmla="*/ 0 w 241934"/>
                <a:gd name="connsiteY5" fmla="*/ 240983 h 284797"/>
                <a:gd name="connsiteX6" fmla="*/ 44768 w 241934"/>
                <a:gd name="connsiteY6" fmla="*/ 279083 h 284797"/>
                <a:gd name="connsiteX7" fmla="*/ 87630 w 241934"/>
                <a:gd name="connsiteY7" fmla="*/ 284798 h 284797"/>
                <a:gd name="connsiteX8" fmla="*/ 159068 w 241934"/>
                <a:gd name="connsiteY8" fmla="*/ 221933 h 284797"/>
                <a:gd name="connsiteX9" fmla="*/ 214312 w 241934"/>
                <a:gd name="connsiteY9" fmla="*/ 150495 h 284797"/>
                <a:gd name="connsiteX10" fmla="*/ 241935 w 241934"/>
                <a:gd name="connsiteY10" fmla="*/ 90488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934" h="284797">
                  <a:moveTo>
                    <a:pt x="219075" y="0"/>
                  </a:moveTo>
                  <a:lnTo>
                    <a:pt x="151447" y="49530"/>
                  </a:lnTo>
                  <a:lnTo>
                    <a:pt x="86677" y="74295"/>
                  </a:lnTo>
                  <a:lnTo>
                    <a:pt x="44768" y="130493"/>
                  </a:lnTo>
                  <a:lnTo>
                    <a:pt x="6668" y="190500"/>
                  </a:lnTo>
                  <a:lnTo>
                    <a:pt x="0" y="240983"/>
                  </a:lnTo>
                  <a:lnTo>
                    <a:pt x="44768" y="279083"/>
                  </a:lnTo>
                  <a:lnTo>
                    <a:pt x="87630" y="284798"/>
                  </a:lnTo>
                  <a:lnTo>
                    <a:pt x="159068" y="221933"/>
                  </a:lnTo>
                  <a:lnTo>
                    <a:pt x="214312" y="150495"/>
                  </a:lnTo>
                  <a:lnTo>
                    <a:pt x="241935" y="90488"/>
                  </a:lnTo>
                  <a:close/>
                </a:path>
              </a:pathLst>
            </a:custGeom>
            <a:solidFill>
              <a:schemeClr val="tx1"/>
            </a:solidFill>
            <a:ln w="9525" cap="flat">
              <a:noFill/>
              <a:prstDash val="solid"/>
              <a:miter/>
            </a:ln>
          </p:spPr>
          <p:txBody>
            <a:bodyPr rtlCol="0" anchor="ctr"/>
            <a:lstStyle/>
            <a:p>
              <a:endParaRPr lang="da-DK" dirty="0"/>
            </a:p>
          </p:txBody>
        </p:sp>
        <p:sp>
          <p:nvSpPr>
            <p:cNvPr id="16" name="Kombinationstegning: figur 12">
              <a:extLst>
                <a:ext uri="{FF2B5EF4-FFF2-40B4-BE49-F238E27FC236}">
                  <a16:creationId xmlns:a16="http://schemas.microsoft.com/office/drawing/2014/main" id="{7696A740-A73C-480A-A85E-16ED223B411D}"/>
                </a:ext>
              </a:extLst>
            </p:cNvPr>
            <p:cNvSpPr/>
            <p:nvPr/>
          </p:nvSpPr>
          <p:spPr>
            <a:xfrm>
              <a:off x="1842008" y="2449571"/>
              <a:ext cx="689371" cy="559981"/>
            </a:xfrm>
            <a:custGeom>
              <a:avLst/>
              <a:gdLst>
                <a:gd name="connsiteX0" fmla="*/ 69294 w 689371"/>
                <a:gd name="connsiteY0" fmla="*/ 426632 h 559981"/>
                <a:gd name="connsiteX1" fmla="*/ 6429 w 689371"/>
                <a:gd name="connsiteY1" fmla="*/ 231369 h 559981"/>
                <a:gd name="connsiteX2" fmla="*/ 6429 w 689371"/>
                <a:gd name="connsiteY2" fmla="*/ 151359 h 559981"/>
                <a:gd name="connsiteX3" fmla="*/ 6429 w 689371"/>
                <a:gd name="connsiteY3" fmla="*/ 151359 h 559981"/>
                <a:gd name="connsiteX4" fmla="*/ 57864 w 689371"/>
                <a:gd name="connsiteY4" fmla="*/ 81827 h 559981"/>
                <a:gd name="connsiteX5" fmla="*/ 62627 w 689371"/>
                <a:gd name="connsiteY5" fmla="*/ 78017 h 559981"/>
                <a:gd name="connsiteX6" fmla="*/ 125492 w 689371"/>
                <a:gd name="connsiteY6" fmla="*/ 55157 h 559981"/>
                <a:gd name="connsiteX7" fmla="*/ 191214 w 689371"/>
                <a:gd name="connsiteY7" fmla="*/ 49442 h 559981"/>
                <a:gd name="connsiteX8" fmla="*/ 191214 w 689371"/>
                <a:gd name="connsiteY8" fmla="*/ 49442 h 559981"/>
                <a:gd name="connsiteX9" fmla="*/ 315992 w 689371"/>
                <a:gd name="connsiteY9" fmla="*/ 29439 h 559981"/>
                <a:gd name="connsiteX10" fmla="*/ 315992 w 689371"/>
                <a:gd name="connsiteY10" fmla="*/ 29439 h 559981"/>
                <a:gd name="connsiteX11" fmla="*/ 342662 w 689371"/>
                <a:gd name="connsiteY11" fmla="*/ 15152 h 559981"/>
                <a:gd name="connsiteX12" fmla="*/ 400764 w 689371"/>
                <a:gd name="connsiteY12" fmla="*/ 10389 h 559981"/>
                <a:gd name="connsiteX13" fmla="*/ 453152 w 689371"/>
                <a:gd name="connsiteY13" fmla="*/ 1817 h 559981"/>
                <a:gd name="connsiteX14" fmla="*/ 453152 w 689371"/>
                <a:gd name="connsiteY14" fmla="*/ 1817 h 559981"/>
                <a:gd name="connsiteX15" fmla="*/ 514112 w 689371"/>
                <a:gd name="connsiteY15" fmla="*/ 14199 h 559981"/>
                <a:gd name="connsiteX16" fmla="*/ 601742 w 689371"/>
                <a:gd name="connsiteY16" fmla="*/ 78017 h 559981"/>
                <a:gd name="connsiteX17" fmla="*/ 649367 w 689371"/>
                <a:gd name="connsiteY17" fmla="*/ 109449 h 559981"/>
                <a:gd name="connsiteX18" fmla="*/ 660797 w 689371"/>
                <a:gd name="connsiteY18" fmla="*/ 154217 h 559981"/>
                <a:gd name="connsiteX19" fmla="*/ 660797 w 689371"/>
                <a:gd name="connsiteY19" fmla="*/ 155169 h 559981"/>
                <a:gd name="connsiteX20" fmla="*/ 655082 w 689371"/>
                <a:gd name="connsiteY20" fmla="*/ 234227 h 559981"/>
                <a:gd name="connsiteX21" fmla="*/ 689372 w 689371"/>
                <a:gd name="connsiteY21" fmla="*/ 282804 h 559981"/>
                <a:gd name="connsiteX22" fmla="*/ 684609 w 689371"/>
                <a:gd name="connsiteY22" fmla="*/ 318999 h 559981"/>
                <a:gd name="connsiteX23" fmla="*/ 672227 w 689371"/>
                <a:gd name="connsiteY23" fmla="*/ 386627 h 559981"/>
                <a:gd name="connsiteX24" fmla="*/ 517922 w 689371"/>
                <a:gd name="connsiteY24" fmla="*/ 423774 h 559981"/>
                <a:gd name="connsiteX25" fmla="*/ 408384 w 689371"/>
                <a:gd name="connsiteY25" fmla="*/ 471399 h 559981"/>
                <a:gd name="connsiteX26" fmla="*/ 403622 w 689371"/>
                <a:gd name="connsiteY26" fmla="*/ 488544 h 559981"/>
                <a:gd name="connsiteX27" fmla="*/ 312182 w 689371"/>
                <a:gd name="connsiteY27" fmla="*/ 559982 h 559981"/>
                <a:gd name="connsiteX28" fmla="*/ 312182 w 689371"/>
                <a:gd name="connsiteY28" fmla="*/ 559982 h 559981"/>
                <a:gd name="connsiteX29" fmla="*/ 258842 w 689371"/>
                <a:gd name="connsiteY29" fmla="*/ 535217 h 559981"/>
                <a:gd name="connsiteX30" fmla="*/ 258842 w 689371"/>
                <a:gd name="connsiteY30" fmla="*/ 535217 h 559981"/>
                <a:gd name="connsiteX31" fmla="*/ 261699 w 689371"/>
                <a:gd name="connsiteY31" fmla="*/ 488544 h 559981"/>
                <a:gd name="connsiteX32" fmla="*/ 89297 w 689371"/>
                <a:gd name="connsiteY32" fmla="*/ 431394 h 559981"/>
                <a:gd name="connsiteX33" fmla="*/ 69294 w 689371"/>
                <a:gd name="connsiteY33" fmla="*/ 426632 h 55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9371" h="559981">
                  <a:moveTo>
                    <a:pt x="69294" y="426632"/>
                  </a:moveTo>
                  <a:lnTo>
                    <a:pt x="6429" y="231369"/>
                  </a:lnTo>
                  <a:cubicBezTo>
                    <a:pt x="-2143" y="205652"/>
                    <a:pt x="-2143" y="177077"/>
                    <a:pt x="6429" y="151359"/>
                  </a:cubicBezTo>
                  <a:lnTo>
                    <a:pt x="6429" y="151359"/>
                  </a:lnTo>
                  <a:cubicBezTo>
                    <a:pt x="15002" y="122784"/>
                    <a:pt x="33099" y="98972"/>
                    <a:pt x="57864" y="81827"/>
                  </a:cubicBezTo>
                  <a:lnTo>
                    <a:pt x="62627" y="78017"/>
                  </a:lnTo>
                  <a:cubicBezTo>
                    <a:pt x="81677" y="65634"/>
                    <a:pt x="103584" y="57062"/>
                    <a:pt x="125492" y="55157"/>
                  </a:cubicBezTo>
                  <a:lnTo>
                    <a:pt x="191214" y="49442"/>
                  </a:lnTo>
                  <a:lnTo>
                    <a:pt x="191214" y="49442"/>
                  </a:lnTo>
                  <a:cubicBezTo>
                    <a:pt x="231219" y="77064"/>
                    <a:pt x="286464" y="68492"/>
                    <a:pt x="315992" y="29439"/>
                  </a:cubicBezTo>
                  <a:lnTo>
                    <a:pt x="315992" y="29439"/>
                  </a:lnTo>
                  <a:cubicBezTo>
                    <a:pt x="322659" y="20867"/>
                    <a:pt x="332184" y="16104"/>
                    <a:pt x="342662" y="15152"/>
                  </a:cubicBezTo>
                  <a:lnTo>
                    <a:pt x="400764" y="10389"/>
                  </a:lnTo>
                  <a:cubicBezTo>
                    <a:pt x="417909" y="8484"/>
                    <a:pt x="436007" y="6579"/>
                    <a:pt x="453152" y="1817"/>
                  </a:cubicBezTo>
                  <a:lnTo>
                    <a:pt x="453152" y="1817"/>
                  </a:lnTo>
                  <a:cubicBezTo>
                    <a:pt x="474107" y="-2946"/>
                    <a:pt x="496967" y="1817"/>
                    <a:pt x="514112" y="14199"/>
                  </a:cubicBezTo>
                  <a:lnTo>
                    <a:pt x="601742" y="78017"/>
                  </a:lnTo>
                  <a:lnTo>
                    <a:pt x="649367" y="109449"/>
                  </a:lnTo>
                  <a:cubicBezTo>
                    <a:pt x="664607" y="118974"/>
                    <a:pt x="669369" y="138977"/>
                    <a:pt x="660797" y="154217"/>
                  </a:cubicBezTo>
                  <a:lnTo>
                    <a:pt x="660797" y="155169"/>
                  </a:lnTo>
                  <a:cubicBezTo>
                    <a:pt x="645557" y="181839"/>
                    <a:pt x="655082" y="234227"/>
                    <a:pt x="655082" y="234227"/>
                  </a:cubicBezTo>
                  <a:lnTo>
                    <a:pt x="689372" y="282804"/>
                  </a:lnTo>
                  <a:lnTo>
                    <a:pt x="684609" y="318999"/>
                  </a:lnTo>
                  <a:lnTo>
                    <a:pt x="672227" y="386627"/>
                  </a:lnTo>
                  <a:lnTo>
                    <a:pt x="517922" y="423774"/>
                  </a:lnTo>
                  <a:lnTo>
                    <a:pt x="408384" y="471399"/>
                  </a:lnTo>
                  <a:lnTo>
                    <a:pt x="403622" y="488544"/>
                  </a:lnTo>
                  <a:cubicBezTo>
                    <a:pt x="392192" y="530454"/>
                    <a:pt x="355044" y="559029"/>
                    <a:pt x="312182" y="559982"/>
                  </a:cubicBezTo>
                  <a:lnTo>
                    <a:pt x="312182" y="559982"/>
                  </a:lnTo>
                  <a:cubicBezTo>
                    <a:pt x="291227" y="559982"/>
                    <a:pt x="272177" y="551409"/>
                    <a:pt x="258842" y="535217"/>
                  </a:cubicBezTo>
                  <a:lnTo>
                    <a:pt x="258842" y="535217"/>
                  </a:lnTo>
                  <a:lnTo>
                    <a:pt x="261699" y="488544"/>
                  </a:lnTo>
                  <a:lnTo>
                    <a:pt x="89297" y="431394"/>
                  </a:lnTo>
                  <a:lnTo>
                    <a:pt x="69294" y="426632"/>
                  </a:lnTo>
                  <a:close/>
                </a:path>
              </a:pathLst>
            </a:custGeom>
            <a:solidFill>
              <a:srgbClr val="004567"/>
            </a:solidFill>
            <a:ln w="9525" cap="flat">
              <a:noFill/>
              <a:prstDash val="solid"/>
              <a:miter/>
            </a:ln>
          </p:spPr>
          <p:txBody>
            <a:bodyPr rtlCol="0" anchor="ctr"/>
            <a:lstStyle/>
            <a:p>
              <a:endParaRPr lang="da-DK" dirty="0"/>
            </a:p>
          </p:txBody>
        </p:sp>
        <p:sp>
          <p:nvSpPr>
            <p:cNvPr id="17" name="Kombinationstegning: figur 13">
              <a:extLst>
                <a:ext uri="{FF2B5EF4-FFF2-40B4-BE49-F238E27FC236}">
                  <a16:creationId xmlns:a16="http://schemas.microsoft.com/office/drawing/2014/main" id="{FC5ADFF6-E747-4A13-994D-D774E76D732E}"/>
                </a:ext>
              </a:extLst>
            </p:cNvPr>
            <p:cNvSpPr/>
            <p:nvPr/>
          </p:nvSpPr>
          <p:spPr>
            <a:xfrm>
              <a:off x="4421071" y="4818199"/>
              <a:ext cx="228697" cy="272863"/>
            </a:xfrm>
            <a:custGeom>
              <a:avLst/>
              <a:gdLst>
                <a:gd name="connsiteX0" fmla="*/ 39150 w 228697"/>
                <a:gd name="connsiteY0" fmla="*/ 11547 h 272863"/>
                <a:gd name="connsiteX1" fmla="*/ 2955 w 228697"/>
                <a:gd name="connsiteY1" fmla="*/ 79175 h 272863"/>
                <a:gd name="connsiteX2" fmla="*/ 4860 w 228697"/>
                <a:gd name="connsiteY2" fmla="*/ 166805 h 272863"/>
                <a:gd name="connsiteX3" fmla="*/ 33435 w 228697"/>
                <a:gd name="connsiteY3" fmla="*/ 199190 h 272863"/>
                <a:gd name="connsiteX4" fmla="*/ 155355 w 228697"/>
                <a:gd name="connsiteY4" fmla="*/ 259197 h 272863"/>
                <a:gd name="connsiteX5" fmla="*/ 211552 w 228697"/>
                <a:gd name="connsiteY5" fmla="*/ 266818 h 272863"/>
                <a:gd name="connsiteX6" fmla="*/ 228697 w 228697"/>
                <a:gd name="connsiteY6" fmla="*/ 138230 h 272863"/>
                <a:gd name="connsiteX7" fmla="*/ 147735 w 228697"/>
                <a:gd name="connsiteY7" fmla="*/ 87747 h 272863"/>
                <a:gd name="connsiteX8" fmla="*/ 80107 w 228697"/>
                <a:gd name="connsiteY8" fmla="*/ 17262 h 272863"/>
                <a:gd name="connsiteX9" fmla="*/ 39150 w 228697"/>
                <a:gd name="connsiteY9" fmla="*/ 11547 h 2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97" h="272863">
                  <a:moveTo>
                    <a:pt x="39150" y="11547"/>
                  </a:moveTo>
                  <a:cubicBezTo>
                    <a:pt x="39150" y="11547"/>
                    <a:pt x="10575" y="51552"/>
                    <a:pt x="2955" y="79175"/>
                  </a:cubicBezTo>
                  <a:cubicBezTo>
                    <a:pt x="-4665" y="107750"/>
                    <a:pt x="4860" y="166805"/>
                    <a:pt x="4860" y="166805"/>
                  </a:cubicBezTo>
                  <a:lnTo>
                    <a:pt x="33435" y="199190"/>
                  </a:lnTo>
                  <a:lnTo>
                    <a:pt x="155355" y="259197"/>
                  </a:lnTo>
                  <a:cubicBezTo>
                    <a:pt x="155355" y="259197"/>
                    <a:pt x="205837" y="283962"/>
                    <a:pt x="211552" y="266818"/>
                  </a:cubicBezTo>
                  <a:cubicBezTo>
                    <a:pt x="217267" y="249672"/>
                    <a:pt x="228697" y="138230"/>
                    <a:pt x="228697" y="138230"/>
                  </a:cubicBezTo>
                  <a:lnTo>
                    <a:pt x="147735" y="87747"/>
                  </a:lnTo>
                  <a:lnTo>
                    <a:pt x="80107" y="17262"/>
                  </a:lnTo>
                  <a:cubicBezTo>
                    <a:pt x="80107" y="16310"/>
                    <a:pt x="56295" y="-17028"/>
                    <a:pt x="39150" y="11547"/>
                  </a:cubicBezTo>
                  <a:close/>
                </a:path>
              </a:pathLst>
            </a:custGeom>
            <a:solidFill>
              <a:srgbClr val="C7C8CA"/>
            </a:solidFill>
            <a:ln w="9525" cap="flat">
              <a:noFill/>
              <a:prstDash val="solid"/>
              <a:miter/>
            </a:ln>
          </p:spPr>
          <p:txBody>
            <a:bodyPr rtlCol="0" anchor="ctr"/>
            <a:lstStyle/>
            <a:p>
              <a:endParaRPr lang="da-DK" dirty="0"/>
            </a:p>
          </p:txBody>
        </p:sp>
        <p:sp>
          <p:nvSpPr>
            <p:cNvPr id="18" name="Kombinationstegning: figur 14">
              <a:extLst>
                <a:ext uri="{FF2B5EF4-FFF2-40B4-BE49-F238E27FC236}">
                  <a16:creationId xmlns:a16="http://schemas.microsoft.com/office/drawing/2014/main" id="{51F1C865-0801-435A-A4F8-5D0FB1B4D38A}"/>
                </a:ext>
              </a:extLst>
            </p:cNvPr>
            <p:cNvSpPr/>
            <p:nvPr/>
          </p:nvSpPr>
          <p:spPr>
            <a:xfrm>
              <a:off x="2577100" y="3713969"/>
              <a:ext cx="130492" cy="218571"/>
            </a:xfrm>
            <a:custGeom>
              <a:avLst/>
              <a:gdLst>
                <a:gd name="connsiteX0" fmla="*/ 23813 w 130492"/>
                <a:gd name="connsiteY0" fmla="*/ 11864 h 218571"/>
                <a:gd name="connsiteX1" fmla="*/ 23813 w 130492"/>
                <a:gd name="connsiteY1" fmla="*/ 11864 h 218571"/>
                <a:gd name="connsiteX2" fmla="*/ 26670 w 130492"/>
                <a:gd name="connsiteY2" fmla="*/ 60441 h 218571"/>
                <a:gd name="connsiteX3" fmla="*/ 6667 w 130492"/>
                <a:gd name="connsiteY3" fmla="*/ 136641 h 218571"/>
                <a:gd name="connsiteX4" fmla="*/ 0 w 130492"/>
                <a:gd name="connsiteY4" fmla="*/ 184266 h 218571"/>
                <a:gd name="connsiteX5" fmla="*/ 15240 w 130492"/>
                <a:gd name="connsiteY5" fmla="*/ 217604 h 218571"/>
                <a:gd name="connsiteX6" fmla="*/ 15240 w 130492"/>
                <a:gd name="connsiteY6" fmla="*/ 217604 h 218571"/>
                <a:gd name="connsiteX7" fmla="*/ 117157 w 130492"/>
                <a:gd name="connsiteY7" fmla="*/ 168074 h 218571"/>
                <a:gd name="connsiteX8" fmla="*/ 121920 w 130492"/>
                <a:gd name="connsiteY8" fmla="*/ 159501 h 218571"/>
                <a:gd name="connsiteX9" fmla="*/ 130492 w 130492"/>
                <a:gd name="connsiteY9" fmla="*/ 91874 h 218571"/>
                <a:gd name="connsiteX10" fmla="*/ 80963 w 130492"/>
                <a:gd name="connsiteY10" fmla="*/ 16626 h 218571"/>
                <a:gd name="connsiteX11" fmla="*/ 71438 w 130492"/>
                <a:gd name="connsiteY11" fmla="*/ 9006 h 218571"/>
                <a:gd name="connsiteX12" fmla="*/ 23813 w 130492"/>
                <a:gd name="connsiteY12" fmla="*/ 11864 h 21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492" h="218571">
                  <a:moveTo>
                    <a:pt x="23813" y="11864"/>
                  </a:moveTo>
                  <a:lnTo>
                    <a:pt x="23813" y="11864"/>
                  </a:lnTo>
                  <a:cubicBezTo>
                    <a:pt x="23813" y="11864"/>
                    <a:pt x="21907" y="28056"/>
                    <a:pt x="26670" y="60441"/>
                  </a:cubicBezTo>
                  <a:cubicBezTo>
                    <a:pt x="31432" y="92826"/>
                    <a:pt x="6667" y="136641"/>
                    <a:pt x="6667" y="136641"/>
                  </a:cubicBezTo>
                  <a:lnTo>
                    <a:pt x="0" y="184266"/>
                  </a:lnTo>
                  <a:lnTo>
                    <a:pt x="15240" y="217604"/>
                  </a:lnTo>
                  <a:lnTo>
                    <a:pt x="15240" y="217604"/>
                  </a:lnTo>
                  <a:cubicBezTo>
                    <a:pt x="56197" y="223319"/>
                    <a:pt x="96202" y="203316"/>
                    <a:pt x="117157" y="168074"/>
                  </a:cubicBezTo>
                  <a:lnTo>
                    <a:pt x="121920" y="159501"/>
                  </a:lnTo>
                  <a:lnTo>
                    <a:pt x="130492" y="91874"/>
                  </a:lnTo>
                  <a:lnTo>
                    <a:pt x="80963" y="16626"/>
                  </a:lnTo>
                  <a:lnTo>
                    <a:pt x="71438" y="9006"/>
                  </a:lnTo>
                  <a:cubicBezTo>
                    <a:pt x="58102" y="-4329"/>
                    <a:pt x="36195" y="-2424"/>
                    <a:pt x="23813" y="11864"/>
                  </a:cubicBezTo>
                  <a:close/>
                </a:path>
              </a:pathLst>
            </a:custGeom>
            <a:solidFill>
              <a:srgbClr val="A5C8D0"/>
            </a:solidFill>
            <a:ln w="9525" cap="flat">
              <a:noFill/>
              <a:prstDash val="solid"/>
              <a:miter/>
            </a:ln>
          </p:spPr>
          <p:txBody>
            <a:bodyPr rtlCol="0" anchor="ctr"/>
            <a:lstStyle/>
            <a:p>
              <a:endParaRPr lang="da-DK"/>
            </a:p>
          </p:txBody>
        </p:sp>
        <p:sp>
          <p:nvSpPr>
            <p:cNvPr id="19" name="Kombinationstegning: figur 15">
              <a:extLst>
                <a:ext uri="{FF2B5EF4-FFF2-40B4-BE49-F238E27FC236}">
                  <a16:creationId xmlns:a16="http://schemas.microsoft.com/office/drawing/2014/main" id="{ABD3EEE1-6DB3-48C7-BDDC-ED8A78B79D02}"/>
                </a:ext>
              </a:extLst>
            </p:cNvPr>
            <p:cNvSpPr/>
            <p:nvPr/>
          </p:nvSpPr>
          <p:spPr>
            <a:xfrm>
              <a:off x="1042623" y="3670588"/>
              <a:ext cx="1094422" cy="1337310"/>
            </a:xfrm>
            <a:custGeom>
              <a:avLst/>
              <a:gdLst>
                <a:gd name="connsiteX0" fmla="*/ 82868 w 1094422"/>
                <a:gd name="connsiteY0" fmla="*/ 128588 h 1337310"/>
                <a:gd name="connsiteX1" fmla="*/ 0 w 1094422"/>
                <a:gd name="connsiteY1" fmla="*/ 404813 h 1337310"/>
                <a:gd name="connsiteX2" fmla="*/ 146685 w 1094422"/>
                <a:gd name="connsiteY2" fmla="*/ 511492 h 1337310"/>
                <a:gd name="connsiteX3" fmla="*/ 154305 w 1094422"/>
                <a:gd name="connsiteY3" fmla="*/ 454342 h 1337310"/>
                <a:gd name="connsiteX4" fmla="*/ 133350 w 1094422"/>
                <a:gd name="connsiteY4" fmla="*/ 379095 h 1337310"/>
                <a:gd name="connsiteX5" fmla="*/ 159068 w 1094422"/>
                <a:gd name="connsiteY5" fmla="*/ 389572 h 1337310"/>
                <a:gd name="connsiteX6" fmla="*/ 227648 w 1094422"/>
                <a:gd name="connsiteY6" fmla="*/ 479108 h 1337310"/>
                <a:gd name="connsiteX7" fmla="*/ 263843 w 1094422"/>
                <a:gd name="connsiteY7" fmla="*/ 549593 h 1337310"/>
                <a:gd name="connsiteX8" fmla="*/ 327660 w 1094422"/>
                <a:gd name="connsiteY8" fmla="*/ 558165 h 1337310"/>
                <a:gd name="connsiteX9" fmla="*/ 346710 w 1094422"/>
                <a:gd name="connsiteY9" fmla="*/ 647700 h 1337310"/>
                <a:gd name="connsiteX10" fmla="*/ 308610 w 1094422"/>
                <a:gd name="connsiteY10" fmla="*/ 933450 h 1337310"/>
                <a:gd name="connsiteX11" fmla="*/ 283845 w 1094422"/>
                <a:gd name="connsiteY11" fmla="*/ 1119187 h 1337310"/>
                <a:gd name="connsiteX12" fmla="*/ 408623 w 1094422"/>
                <a:gd name="connsiteY12" fmla="*/ 1190625 h 1337310"/>
                <a:gd name="connsiteX13" fmla="*/ 573405 w 1094422"/>
                <a:gd name="connsiteY13" fmla="*/ 1248727 h 1337310"/>
                <a:gd name="connsiteX14" fmla="*/ 694373 w 1094422"/>
                <a:gd name="connsiteY14" fmla="*/ 1290637 h 1337310"/>
                <a:gd name="connsiteX15" fmla="*/ 719138 w 1094422"/>
                <a:gd name="connsiteY15" fmla="*/ 1337310 h 1337310"/>
                <a:gd name="connsiteX16" fmla="*/ 786765 w 1094422"/>
                <a:gd name="connsiteY16" fmla="*/ 1321118 h 1337310"/>
                <a:gd name="connsiteX17" fmla="*/ 773430 w 1094422"/>
                <a:gd name="connsiteY17" fmla="*/ 1275398 h 1337310"/>
                <a:gd name="connsiteX18" fmla="*/ 865823 w 1094422"/>
                <a:gd name="connsiteY18" fmla="*/ 1273493 h 1337310"/>
                <a:gd name="connsiteX19" fmla="*/ 921068 w 1094422"/>
                <a:gd name="connsiteY19" fmla="*/ 1203960 h 1337310"/>
                <a:gd name="connsiteX20" fmla="*/ 958215 w 1094422"/>
                <a:gd name="connsiteY20" fmla="*/ 1266825 h 1337310"/>
                <a:gd name="connsiteX21" fmla="*/ 1000125 w 1094422"/>
                <a:gd name="connsiteY21" fmla="*/ 1298258 h 1337310"/>
                <a:gd name="connsiteX22" fmla="*/ 1015365 w 1094422"/>
                <a:gd name="connsiteY22" fmla="*/ 1180148 h 1337310"/>
                <a:gd name="connsiteX23" fmla="*/ 1003935 w 1094422"/>
                <a:gd name="connsiteY23" fmla="*/ 1120140 h 1337310"/>
                <a:gd name="connsiteX24" fmla="*/ 837248 w 1094422"/>
                <a:gd name="connsiteY24" fmla="*/ 1046798 h 1337310"/>
                <a:gd name="connsiteX25" fmla="*/ 873443 w 1094422"/>
                <a:gd name="connsiteY25" fmla="*/ 1019175 h 1337310"/>
                <a:gd name="connsiteX26" fmla="*/ 885825 w 1094422"/>
                <a:gd name="connsiteY26" fmla="*/ 922973 h 1337310"/>
                <a:gd name="connsiteX27" fmla="*/ 979170 w 1094422"/>
                <a:gd name="connsiteY27" fmla="*/ 809625 h 1337310"/>
                <a:gd name="connsiteX28" fmla="*/ 988695 w 1094422"/>
                <a:gd name="connsiteY28" fmla="*/ 706755 h 1337310"/>
                <a:gd name="connsiteX29" fmla="*/ 959168 w 1094422"/>
                <a:gd name="connsiteY29" fmla="*/ 582930 h 1337310"/>
                <a:gd name="connsiteX30" fmla="*/ 932498 w 1094422"/>
                <a:gd name="connsiteY30" fmla="*/ 568643 h 1337310"/>
                <a:gd name="connsiteX31" fmla="*/ 878205 w 1094422"/>
                <a:gd name="connsiteY31" fmla="*/ 532448 h 1337310"/>
                <a:gd name="connsiteX32" fmla="*/ 918210 w 1094422"/>
                <a:gd name="connsiteY32" fmla="*/ 516255 h 1337310"/>
                <a:gd name="connsiteX33" fmla="*/ 1017270 w 1094422"/>
                <a:gd name="connsiteY33" fmla="*/ 493395 h 1337310"/>
                <a:gd name="connsiteX34" fmla="*/ 1094423 w 1094422"/>
                <a:gd name="connsiteY34" fmla="*/ 376238 h 1337310"/>
                <a:gd name="connsiteX35" fmla="*/ 1053465 w 1094422"/>
                <a:gd name="connsiteY35" fmla="*/ 340995 h 1337310"/>
                <a:gd name="connsiteX36" fmla="*/ 941070 w 1094422"/>
                <a:gd name="connsiteY36" fmla="*/ 325755 h 1337310"/>
                <a:gd name="connsiteX37" fmla="*/ 955358 w 1094422"/>
                <a:gd name="connsiteY37" fmla="*/ 278130 h 1337310"/>
                <a:gd name="connsiteX38" fmla="*/ 1019175 w 1094422"/>
                <a:gd name="connsiteY38" fmla="*/ 289560 h 1337310"/>
                <a:gd name="connsiteX39" fmla="*/ 1019175 w 1094422"/>
                <a:gd name="connsiteY39" fmla="*/ 289560 h 1337310"/>
                <a:gd name="connsiteX40" fmla="*/ 987743 w 1094422"/>
                <a:gd name="connsiteY40" fmla="*/ 248602 h 1337310"/>
                <a:gd name="connsiteX41" fmla="*/ 937260 w 1094422"/>
                <a:gd name="connsiteY41" fmla="*/ 241935 h 1337310"/>
                <a:gd name="connsiteX42" fmla="*/ 851535 w 1094422"/>
                <a:gd name="connsiteY42" fmla="*/ 52388 h 1337310"/>
                <a:gd name="connsiteX43" fmla="*/ 759143 w 1094422"/>
                <a:gd name="connsiteY43" fmla="*/ 0 h 1337310"/>
                <a:gd name="connsiteX44" fmla="*/ 718185 w 1094422"/>
                <a:gd name="connsiteY44" fmla="*/ 136208 h 1337310"/>
                <a:gd name="connsiteX45" fmla="*/ 611505 w 1094422"/>
                <a:gd name="connsiteY45" fmla="*/ 133350 h 1337310"/>
                <a:gd name="connsiteX46" fmla="*/ 598170 w 1094422"/>
                <a:gd name="connsiteY46" fmla="*/ 87630 h 1337310"/>
                <a:gd name="connsiteX47" fmla="*/ 507683 w 1094422"/>
                <a:gd name="connsiteY47" fmla="*/ 75247 h 1337310"/>
                <a:gd name="connsiteX48" fmla="*/ 500063 w 1094422"/>
                <a:gd name="connsiteY48" fmla="*/ 136208 h 1337310"/>
                <a:gd name="connsiteX49" fmla="*/ 447675 w 1094422"/>
                <a:gd name="connsiteY49" fmla="*/ 154305 h 1337310"/>
                <a:gd name="connsiteX50" fmla="*/ 386715 w 1094422"/>
                <a:gd name="connsiteY50" fmla="*/ 120967 h 1337310"/>
                <a:gd name="connsiteX51" fmla="*/ 346710 w 1094422"/>
                <a:gd name="connsiteY51" fmla="*/ 162877 h 1337310"/>
                <a:gd name="connsiteX52" fmla="*/ 82868 w 1094422"/>
                <a:gd name="connsiteY52" fmla="*/ 128588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4422" h="1337310">
                  <a:moveTo>
                    <a:pt x="82868" y="128588"/>
                  </a:moveTo>
                  <a:lnTo>
                    <a:pt x="0" y="404813"/>
                  </a:lnTo>
                  <a:lnTo>
                    <a:pt x="146685" y="511492"/>
                  </a:lnTo>
                  <a:cubicBezTo>
                    <a:pt x="146685" y="511492"/>
                    <a:pt x="180975" y="486727"/>
                    <a:pt x="154305" y="454342"/>
                  </a:cubicBezTo>
                  <a:cubicBezTo>
                    <a:pt x="127635" y="421958"/>
                    <a:pt x="133350" y="379095"/>
                    <a:pt x="133350" y="379095"/>
                  </a:cubicBezTo>
                  <a:lnTo>
                    <a:pt x="159068" y="389572"/>
                  </a:lnTo>
                  <a:lnTo>
                    <a:pt x="227648" y="479108"/>
                  </a:lnTo>
                  <a:lnTo>
                    <a:pt x="263843" y="549593"/>
                  </a:lnTo>
                  <a:lnTo>
                    <a:pt x="327660" y="558165"/>
                  </a:lnTo>
                  <a:lnTo>
                    <a:pt x="346710" y="647700"/>
                  </a:lnTo>
                  <a:lnTo>
                    <a:pt x="308610" y="933450"/>
                  </a:lnTo>
                  <a:lnTo>
                    <a:pt x="283845" y="1119187"/>
                  </a:lnTo>
                  <a:lnTo>
                    <a:pt x="408623" y="1190625"/>
                  </a:lnTo>
                  <a:lnTo>
                    <a:pt x="573405" y="1248727"/>
                  </a:lnTo>
                  <a:lnTo>
                    <a:pt x="694373" y="1290637"/>
                  </a:lnTo>
                  <a:lnTo>
                    <a:pt x="719138" y="1337310"/>
                  </a:lnTo>
                  <a:lnTo>
                    <a:pt x="786765" y="1321118"/>
                  </a:lnTo>
                  <a:lnTo>
                    <a:pt x="773430" y="1275398"/>
                  </a:lnTo>
                  <a:lnTo>
                    <a:pt x="865823" y="1273493"/>
                  </a:lnTo>
                  <a:lnTo>
                    <a:pt x="921068" y="1203960"/>
                  </a:lnTo>
                  <a:lnTo>
                    <a:pt x="958215" y="1266825"/>
                  </a:lnTo>
                  <a:lnTo>
                    <a:pt x="1000125" y="1298258"/>
                  </a:lnTo>
                  <a:lnTo>
                    <a:pt x="1015365" y="1180148"/>
                  </a:lnTo>
                  <a:lnTo>
                    <a:pt x="1003935" y="1120140"/>
                  </a:lnTo>
                  <a:lnTo>
                    <a:pt x="837248" y="1046798"/>
                  </a:lnTo>
                  <a:lnTo>
                    <a:pt x="873443" y="1019175"/>
                  </a:lnTo>
                  <a:cubicBezTo>
                    <a:pt x="873443" y="1019175"/>
                    <a:pt x="862013" y="944880"/>
                    <a:pt x="885825" y="922973"/>
                  </a:cubicBezTo>
                  <a:cubicBezTo>
                    <a:pt x="909638" y="901065"/>
                    <a:pt x="979170" y="809625"/>
                    <a:pt x="979170" y="809625"/>
                  </a:cubicBezTo>
                  <a:cubicBezTo>
                    <a:pt x="979170" y="809625"/>
                    <a:pt x="1005840" y="753427"/>
                    <a:pt x="988695" y="706755"/>
                  </a:cubicBezTo>
                  <a:cubicBezTo>
                    <a:pt x="971550" y="661035"/>
                    <a:pt x="959168" y="582930"/>
                    <a:pt x="959168" y="582930"/>
                  </a:cubicBezTo>
                  <a:lnTo>
                    <a:pt x="932498" y="568643"/>
                  </a:lnTo>
                  <a:lnTo>
                    <a:pt x="878205" y="532448"/>
                  </a:lnTo>
                  <a:lnTo>
                    <a:pt x="918210" y="516255"/>
                  </a:lnTo>
                  <a:cubicBezTo>
                    <a:pt x="918210" y="516255"/>
                    <a:pt x="987743" y="514350"/>
                    <a:pt x="1017270" y="493395"/>
                  </a:cubicBezTo>
                  <a:cubicBezTo>
                    <a:pt x="1046798" y="471487"/>
                    <a:pt x="1094423" y="376238"/>
                    <a:pt x="1094423" y="376238"/>
                  </a:cubicBezTo>
                  <a:cubicBezTo>
                    <a:pt x="1094423" y="376238"/>
                    <a:pt x="1094423" y="349567"/>
                    <a:pt x="1053465" y="340995"/>
                  </a:cubicBezTo>
                  <a:cubicBezTo>
                    <a:pt x="1012508" y="332422"/>
                    <a:pt x="941070" y="325755"/>
                    <a:pt x="941070" y="325755"/>
                  </a:cubicBezTo>
                  <a:lnTo>
                    <a:pt x="955358" y="278130"/>
                  </a:lnTo>
                  <a:lnTo>
                    <a:pt x="1019175" y="289560"/>
                  </a:lnTo>
                  <a:lnTo>
                    <a:pt x="1019175" y="289560"/>
                  </a:lnTo>
                  <a:cubicBezTo>
                    <a:pt x="1022033" y="269558"/>
                    <a:pt x="1007745" y="251460"/>
                    <a:pt x="987743" y="248602"/>
                  </a:cubicBezTo>
                  <a:lnTo>
                    <a:pt x="937260" y="241935"/>
                  </a:lnTo>
                  <a:lnTo>
                    <a:pt x="851535" y="52388"/>
                  </a:lnTo>
                  <a:lnTo>
                    <a:pt x="759143" y="0"/>
                  </a:lnTo>
                  <a:lnTo>
                    <a:pt x="718185" y="136208"/>
                  </a:lnTo>
                  <a:lnTo>
                    <a:pt x="611505" y="133350"/>
                  </a:lnTo>
                  <a:lnTo>
                    <a:pt x="598170" y="87630"/>
                  </a:lnTo>
                  <a:lnTo>
                    <a:pt x="507683" y="75247"/>
                  </a:lnTo>
                  <a:lnTo>
                    <a:pt x="500063" y="136208"/>
                  </a:lnTo>
                  <a:lnTo>
                    <a:pt x="447675" y="154305"/>
                  </a:lnTo>
                  <a:lnTo>
                    <a:pt x="386715" y="120967"/>
                  </a:lnTo>
                  <a:lnTo>
                    <a:pt x="346710" y="162877"/>
                  </a:lnTo>
                  <a:lnTo>
                    <a:pt x="82868" y="128588"/>
                  </a:lnTo>
                  <a:close/>
                </a:path>
              </a:pathLst>
            </a:custGeom>
            <a:solidFill>
              <a:srgbClr val="7FA2B2"/>
            </a:solidFill>
            <a:ln w="9525" cap="flat">
              <a:noFill/>
              <a:prstDash val="solid"/>
              <a:miter/>
            </a:ln>
          </p:spPr>
          <p:txBody>
            <a:bodyPr rtlCol="0" anchor="ctr"/>
            <a:lstStyle/>
            <a:p>
              <a:endParaRPr lang="da-DK" dirty="0"/>
            </a:p>
          </p:txBody>
        </p:sp>
        <p:sp>
          <p:nvSpPr>
            <p:cNvPr id="20" name="Kombinationstegning: figur 16">
              <a:extLst>
                <a:ext uri="{FF2B5EF4-FFF2-40B4-BE49-F238E27FC236}">
                  <a16:creationId xmlns:a16="http://schemas.microsoft.com/office/drawing/2014/main" id="{2795CC3F-762C-4357-9D92-5862640F5A6C}"/>
                </a:ext>
              </a:extLst>
            </p:cNvPr>
            <p:cNvSpPr/>
            <p:nvPr/>
          </p:nvSpPr>
          <p:spPr>
            <a:xfrm>
              <a:off x="1235028" y="4484968"/>
              <a:ext cx="93408" cy="176219"/>
            </a:xfrm>
            <a:custGeom>
              <a:avLst/>
              <a:gdLst>
                <a:gd name="connsiteX0" fmla="*/ 51435 w 93408"/>
                <a:gd name="connsiteY0" fmla="*/ 1912 h 176219"/>
                <a:gd name="connsiteX1" fmla="*/ 0 w 93408"/>
                <a:gd name="connsiteY1" fmla="*/ 129547 h 176219"/>
                <a:gd name="connsiteX2" fmla="*/ 78105 w 93408"/>
                <a:gd name="connsiteY2" fmla="*/ 176219 h 176219"/>
                <a:gd name="connsiteX3" fmla="*/ 93345 w 93408"/>
                <a:gd name="connsiteY3" fmla="*/ 58109 h 176219"/>
                <a:gd name="connsiteX4" fmla="*/ 51435 w 93408"/>
                <a:gd name="connsiteY4" fmla="*/ 1912 h 17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08" h="176219">
                  <a:moveTo>
                    <a:pt x="51435" y="1912"/>
                  </a:moveTo>
                  <a:cubicBezTo>
                    <a:pt x="51435" y="1912"/>
                    <a:pt x="0" y="103829"/>
                    <a:pt x="0" y="129547"/>
                  </a:cubicBezTo>
                  <a:cubicBezTo>
                    <a:pt x="0" y="155264"/>
                    <a:pt x="78105" y="176219"/>
                    <a:pt x="78105" y="176219"/>
                  </a:cubicBezTo>
                  <a:lnTo>
                    <a:pt x="93345" y="58109"/>
                  </a:lnTo>
                  <a:cubicBezTo>
                    <a:pt x="94298" y="58109"/>
                    <a:pt x="84773" y="-12376"/>
                    <a:pt x="51435" y="1912"/>
                  </a:cubicBezTo>
                  <a:close/>
                </a:path>
              </a:pathLst>
            </a:custGeom>
            <a:solidFill>
              <a:srgbClr val="7FA2B2"/>
            </a:solidFill>
            <a:ln w="9525" cap="flat">
              <a:noFill/>
              <a:prstDash val="solid"/>
              <a:miter/>
            </a:ln>
          </p:spPr>
          <p:txBody>
            <a:bodyPr rtlCol="0" anchor="ctr"/>
            <a:lstStyle/>
            <a:p>
              <a:endParaRPr lang="da-DK"/>
            </a:p>
          </p:txBody>
        </p:sp>
        <p:sp>
          <p:nvSpPr>
            <p:cNvPr id="21" name="Kombinationstegning: figur 17">
              <a:extLst>
                <a:ext uri="{FF2B5EF4-FFF2-40B4-BE49-F238E27FC236}">
                  <a16:creationId xmlns:a16="http://schemas.microsoft.com/office/drawing/2014/main" id="{F82074B5-7B36-4D21-A773-8EBAEAE8237A}"/>
                </a:ext>
              </a:extLst>
            </p:cNvPr>
            <p:cNvSpPr/>
            <p:nvPr/>
          </p:nvSpPr>
          <p:spPr>
            <a:xfrm>
              <a:off x="2016077" y="4646736"/>
              <a:ext cx="246697" cy="278134"/>
            </a:xfrm>
            <a:custGeom>
              <a:avLst/>
              <a:gdLst>
                <a:gd name="connsiteX0" fmla="*/ 0 w 246697"/>
                <a:gd name="connsiteY0" fmla="*/ 60172 h 278134"/>
                <a:gd name="connsiteX1" fmla="*/ 69533 w 246697"/>
                <a:gd name="connsiteY1" fmla="*/ 164 h 278134"/>
                <a:gd name="connsiteX2" fmla="*/ 124778 w 246697"/>
                <a:gd name="connsiteY2" fmla="*/ 76364 h 278134"/>
                <a:gd name="connsiteX3" fmla="*/ 234315 w 246697"/>
                <a:gd name="connsiteY3" fmla="*/ 203999 h 278134"/>
                <a:gd name="connsiteX4" fmla="*/ 246698 w 246697"/>
                <a:gd name="connsiteY4" fmla="*/ 256387 h 278134"/>
                <a:gd name="connsiteX5" fmla="*/ 195263 w 246697"/>
                <a:gd name="connsiteY5" fmla="*/ 267817 h 278134"/>
                <a:gd name="connsiteX6" fmla="*/ 93345 w 246697"/>
                <a:gd name="connsiteY6" fmla="*/ 254482 h 278134"/>
                <a:gd name="connsiteX7" fmla="*/ 87630 w 246697"/>
                <a:gd name="connsiteY7" fmla="*/ 155422 h 278134"/>
                <a:gd name="connsiteX8" fmla="*/ 54293 w 246697"/>
                <a:gd name="connsiteY8" fmla="*/ 114464 h 278134"/>
                <a:gd name="connsiteX9" fmla="*/ 0 w 246697"/>
                <a:gd name="connsiteY9" fmla="*/ 60172 h 27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8134">
                  <a:moveTo>
                    <a:pt x="0" y="60172"/>
                  </a:moveTo>
                  <a:cubicBezTo>
                    <a:pt x="0" y="60172"/>
                    <a:pt x="42863" y="-3646"/>
                    <a:pt x="69533" y="164"/>
                  </a:cubicBezTo>
                  <a:cubicBezTo>
                    <a:pt x="96203" y="3974"/>
                    <a:pt x="124778" y="76364"/>
                    <a:pt x="124778" y="76364"/>
                  </a:cubicBezTo>
                  <a:lnTo>
                    <a:pt x="234315" y="203999"/>
                  </a:lnTo>
                  <a:lnTo>
                    <a:pt x="246698" y="256387"/>
                  </a:lnTo>
                  <a:lnTo>
                    <a:pt x="195263" y="267817"/>
                  </a:lnTo>
                  <a:cubicBezTo>
                    <a:pt x="195263" y="267817"/>
                    <a:pt x="95250" y="298297"/>
                    <a:pt x="93345" y="254482"/>
                  </a:cubicBezTo>
                  <a:cubicBezTo>
                    <a:pt x="91440" y="210667"/>
                    <a:pt x="87630" y="155422"/>
                    <a:pt x="87630" y="155422"/>
                  </a:cubicBezTo>
                  <a:lnTo>
                    <a:pt x="54293" y="114464"/>
                  </a:lnTo>
                  <a:lnTo>
                    <a:pt x="0" y="60172"/>
                  </a:lnTo>
                  <a:close/>
                </a:path>
              </a:pathLst>
            </a:custGeom>
            <a:solidFill>
              <a:srgbClr val="7FA2B2"/>
            </a:solidFill>
            <a:ln w="9525" cap="flat">
              <a:noFill/>
              <a:prstDash val="solid"/>
              <a:miter/>
            </a:ln>
          </p:spPr>
          <p:txBody>
            <a:bodyPr rtlCol="0" anchor="ctr"/>
            <a:lstStyle/>
            <a:p>
              <a:endParaRPr lang="da-DK"/>
            </a:p>
          </p:txBody>
        </p:sp>
        <p:sp>
          <p:nvSpPr>
            <p:cNvPr id="22" name="Kombinationstegning: figur 18">
              <a:extLst>
                <a:ext uri="{FF2B5EF4-FFF2-40B4-BE49-F238E27FC236}">
                  <a16:creationId xmlns:a16="http://schemas.microsoft.com/office/drawing/2014/main" id="{5D9233E8-6E12-4B62-BE04-E3353579885E}"/>
                </a:ext>
              </a:extLst>
            </p:cNvPr>
            <p:cNvSpPr/>
            <p:nvPr/>
          </p:nvSpPr>
          <p:spPr>
            <a:xfrm>
              <a:off x="2079895" y="4063668"/>
              <a:ext cx="674059" cy="693135"/>
            </a:xfrm>
            <a:custGeom>
              <a:avLst/>
              <a:gdLst>
                <a:gd name="connsiteX0" fmla="*/ 90488 w 674059"/>
                <a:gd name="connsiteY0" fmla="*/ 85074 h 693135"/>
                <a:gd name="connsiteX1" fmla="*/ 0 w 674059"/>
                <a:gd name="connsiteY1" fmla="*/ 160322 h 693135"/>
                <a:gd name="connsiteX2" fmla="*/ 106680 w 674059"/>
                <a:gd name="connsiteY2" fmla="*/ 382255 h 693135"/>
                <a:gd name="connsiteX3" fmla="*/ 172402 w 674059"/>
                <a:gd name="connsiteY3" fmla="*/ 507032 h 693135"/>
                <a:gd name="connsiteX4" fmla="*/ 224790 w 674059"/>
                <a:gd name="connsiteY4" fmla="*/ 513699 h 693135"/>
                <a:gd name="connsiteX5" fmla="*/ 230505 w 674059"/>
                <a:gd name="connsiteY5" fmla="*/ 612759 h 693135"/>
                <a:gd name="connsiteX6" fmla="*/ 422910 w 674059"/>
                <a:gd name="connsiteY6" fmla="*/ 692769 h 693135"/>
                <a:gd name="connsiteX7" fmla="*/ 621030 w 674059"/>
                <a:gd name="connsiteY7" fmla="*/ 639430 h 693135"/>
                <a:gd name="connsiteX8" fmla="*/ 672465 w 674059"/>
                <a:gd name="connsiteY8" fmla="*/ 540369 h 693135"/>
                <a:gd name="connsiteX9" fmla="*/ 660082 w 674059"/>
                <a:gd name="connsiteY9" fmla="*/ 338439 h 693135"/>
                <a:gd name="connsiteX10" fmla="*/ 605790 w 674059"/>
                <a:gd name="connsiteY10" fmla="*/ 232712 h 693135"/>
                <a:gd name="connsiteX11" fmla="*/ 615315 w 674059"/>
                <a:gd name="connsiteY11" fmla="*/ 215567 h 693135"/>
                <a:gd name="connsiteX12" fmla="*/ 654368 w 674059"/>
                <a:gd name="connsiteY12" fmla="*/ 107934 h 693135"/>
                <a:gd name="connsiteX13" fmla="*/ 602932 w 674059"/>
                <a:gd name="connsiteY13" fmla="*/ 46974 h 693135"/>
                <a:gd name="connsiteX14" fmla="*/ 563880 w 674059"/>
                <a:gd name="connsiteY14" fmla="*/ 106982 h 693135"/>
                <a:gd name="connsiteX15" fmla="*/ 538162 w 674059"/>
                <a:gd name="connsiteY15" fmla="*/ 154607 h 693135"/>
                <a:gd name="connsiteX16" fmla="*/ 541020 w 674059"/>
                <a:gd name="connsiteY16" fmla="*/ 216519 h 693135"/>
                <a:gd name="connsiteX17" fmla="*/ 462915 w 674059"/>
                <a:gd name="connsiteY17" fmla="*/ 231759 h 693135"/>
                <a:gd name="connsiteX18" fmla="*/ 452437 w 674059"/>
                <a:gd name="connsiteY18" fmla="*/ 161274 h 693135"/>
                <a:gd name="connsiteX19" fmla="*/ 483870 w 674059"/>
                <a:gd name="connsiteY19" fmla="*/ 125080 h 693135"/>
                <a:gd name="connsiteX20" fmla="*/ 464820 w 674059"/>
                <a:gd name="connsiteY20" fmla="*/ 64119 h 693135"/>
                <a:gd name="connsiteX21" fmla="*/ 380048 w 674059"/>
                <a:gd name="connsiteY21" fmla="*/ 16494 h 693135"/>
                <a:gd name="connsiteX22" fmla="*/ 316230 w 674059"/>
                <a:gd name="connsiteY22" fmla="*/ 7922 h 693135"/>
                <a:gd name="connsiteX23" fmla="*/ 90488 w 674059"/>
                <a:gd name="connsiteY23" fmla="*/ 85074 h 69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4059" h="693135">
                  <a:moveTo>
                    <a:pt x="90488" y="85074"/>
                  </a:moveTo>
                  <a:cubicBezTo>
                    <a:pt x="90488" y="85074"/>
                    <a:pt x="0" y="134605"/>
                    <a:pt x="0" y="160322"/>
                  </a:cubicBezTo>
                  <a:cubicBezTo>
                    <a:pt x="0" y="186039"/>
                    <a:pt x="106680" y="382255"/>
                    <a:pt x="106680" y="382255"/>
                  </a:cubicBezTo>
                  <a:lnTo>
                    <a:pt x="172402" y="507032"/>
                  </a:lnTo>
                  <a:lnTo>
                    <a:pt x="224790" y="513699"/>
                  </a:lnTo>
                  <a:lnTo>
                    <a:pt x="230505" y="612759"/>
                  </a:lnTo>
                  <a:cubicBezTo>
                    <a:pt x="230505" y="612759"/>
                    <a:pt x="364807" y="699437"/>
                    <a:pt x="422910" y="692769"/>
                  </a:cubicBezTo>
                  <a:cubicBezTo>
                    <a:pt x="481012" y="686102"/>
                    <a:pt x="621030" y="639430"/>
                    <a:pt x="621030" y="639430"/>
                  </a:cubicBezTo>
                  <a:cubicBezTo>
                    <a:pt x="621030" y="639430"/>
                    <a:pt x="684848" y="596567"/>
                    <a:pt x="672465" y="540369"/>
                  </a:cubicBezTo>
                  <a:cubicBezTo>
                    <a:pt x="660082" y="484172"/>
                    <a:pt x="660082" y="338439"/>
                    <a:pt x="660082" y="338439"/>
                  </a:cubicBezTo>
                  <a:lnTo>
                    <a:pt x="605790" y="232712"/>
                  </a:lnTo>
                  <a:cubicBezTo>
                    <a:pt x="605790" y="232712"/>
                    <a:pt x="588645" y="245094"/>
                    <a:pt x="615315" y="215567"/>
                  </a:cubicBezTo>
                  <a:cubicBezTo>
                    <a:pt x="641985" y="186039"/>
                    <a:pt x="654368" y="107934"/>
                    <a:pt x="654368" y="107934"/>
                  </a:cubicBezTo>
                  <a:lnTo>
                    <a:pt x="602932" y="46974"/>
                  </a:lnTo>
                  <a:lnTo>
                    <a:pt x="563880" y="106982"/>
                  </a:lnTo>
                  <a:lnTo>
                    <a:pt x="538162" y="154607"/>
                  </a:lnTo>
                  <a:lnTo>
                    <a:pt x="541020" y="216519"/>
                  </a:lnTo>
                  <a:cubicBezTo>
                    <a:pt x="541020" y="216519"/>
                    <a:pt x="482918" y="252714"/>
                    <a:pt x="462915" y="231759"/>
                  </a:cubicBezTo>
                  <a:cubicBezTo>
                    <a:pt x="442912" y="210805"/>
                    <a:pt x="450532" y="171752"/>
                    <a:pt x="452437" y="161274"/>
                  </a:cubicBezTo>
                  <a:cubicBezTo>
                    <a:pt x="454343" y="150797"/>
                    <a:pt x="481965" y="139367"/>
                    <a:pt x="483870" y="125080"/>
                  </a:cubicBezTo>
                  <a:cubicBezTo>
                    <a:pt x="485775" y="110792"/>
                    <a:pt x="464820" y="64119"/>
                    <a:pt x="464820" y="64119"/>
                  </a:cubicBezTo>
                  <a:lnTo>
                    <a:pt x="380048" y="16494"/>
                  </a:lnTo>
                  <a:cubicBezTo>
                    <a:pt x="380048" y="16494"/>
                    <a:pt x="399098" y="-13986"/>
                    <a:pt x="316230" y="7922"/>
                  </a:cubicBezTo>
                  <a:cubicBezTo>
                    <a:pt x="235268" y="31734"/>
                    <a:pt x="90488" y="85074"/>
                    <a:pt x="90488" y="85074"/>
                  </a:cubicBezTo>
                  <a:close/>
                </a:path>
              </a:pathLst>
            </a:custGeom>
            <a:solidFill>
              <a:srgbClr val="7FA2B2"/>
            </a:solidFill>
            <a:ln w="9525" cap="flat">
              <a:noFill/>
              <a:prstDash val="solid"/>
              <a:miter/>
            </a:ln>
          </p:spPr>
          <p:txBody>
            <a:bodyPr rtlCol="0" anchor="ctr"/>
            <a:lstStyle/>
            <a:p>
              <a:endParaRPr lang="da-DK"/>
            </a:p>
          </p:txBody>
        </p:sp>
        <p:sp>
          <p:nvSpPr>
            <p:cNvPr id="23" name="Kombinationstegning: figur 19">
              <a:extLst>
                <a:ext uri="{FF2B5EF4-FFF2-40B4-BE49-F238E27FC236}">
                  <a16:creationId xmlns:a16="http://schemas.microsoft.com/office/drawing/2014/main" id="{CAF6425F-CF4B-480A-9F52-C6C5E5705143}"/>
                </a:ext>
              </a:extLst>
            </p:cNvPr>
            <p:cNvSpPr/>
            <p:nvPr/>
          </p:nvSpPr>
          <p:spPr>
            <a:xfrm>
              <a:off x="2352310" y="4831150"/>
              <a:ext cx="206692" cy="156209"/>
            </a:xfrm>
            <a:custGeom>
              <a:avLst/>
              <a:gdLst>
                <a:gd name="connsiteX0" fmla="*/ 0 w 206692"/>
                <a:gd name="connsiteY0" fmla="*/ 7203 h 156209"/>
                <a:gd name="connsiteX1" fmla="*/ 18097 w 206692"/>
                <a:gd name="connsiteY1" fmla="*/ 58637 h 156209"/>
                <a:gd name="connsiteX2" fmla="*/ 72390 w 206692"/>
                <a:gd name="connsiteY2" fmla="*/ 111025 h 156209"/>
                <a:gd name="connsiteX3" fmla="*/ 126683 w 206692"/>
                <a:gd name="connsiteY3" fmla="*/ 152935 h 156209"/>
                <a:gd name="connsiteX4" fmla="*/ 201930 w 206692"/>
                <a:gd name="connsiteY4" fmla="*/ 148173 h 156209"/>
                <a:gd name="connsiteX5" fmla="*/ 206692 w 206692"/>
                <a:gd name="connsiteY5" fmla="*/ 111025 h 156209"/>
                <a:gd name="connsiteX6" fmla="*/ 161925 w 206692"/>
                <a:gd name="connsiteY6" fmla="*/ 75783 h 156209"/>
                <a:gd name="connsiteX7" fmla="*/ 94297 w 206692"/>
                <a:gd name="connsiteY7" fmla="*/ 61495 h 156209"/>
                <a:gd name="connsiteX8" fmla="*/ 66675 w 206692"/>
                <a:gd name="connsiteY8" fmla="*/ 45303 h 156209"/>
                <a:gd name="connsiteX9" fmla="*/ 40005 w 206692"/>
                <a:gd name="connsiteY9" fmla="*/ 12918 h 156209"/>
                <a:gd name="connsiteX10" fmla="*/ 0 w 206692"/>
                <a:gd name="connsiteY10" fmla="*/ 7203 h 1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692" h="156209">
                  <a:moveTo>
                    <a:pt x="0" y="7203"/>
                  </a:moveTo>
                  <a:cubicBezTo>
                    <a:pt x="0" y="7203"/>
                    <a:pt x="10478" y="41493"/>
                    <a:pt x="18097" y="58637"/>
                  </a:cubicBezTo>
                  <a:cubicBezTo>
                    <a:pt x="25717" y="75783"/>
                    <a:pt x="72390" y="111025"/>
                    <a:pt x="72390" y="111025"/>
                  </a:cubicBezTo>
                  <a:cubicBezTo>
                    <a:pt x="72390" y="111025"/>
                    <a:pt x="106680" y="142458"/>
                    <a:pt x="126683" y="152935"/>
                  </a:cubicBezTo>
                  <a:cubicBezTo>
                    <a:pt x="146685" y="162460"/>
                    <a:pt x="201930" y="148173"/>
                    <a:pt x="201930" y="148173"/>
                  </a:cubicBezTo>
                  <a:lnTo>
                    <a:pt x="206692" y="111025"/>
                  </a:lnTo>
                  <a:cubicBezTo>
                    <a:pt x="206692" y="111025"/>
                    <a:pt x="185738" y="84355"/>
                    <a:pt x="161925" y="75783"/>
                  </a:cubicBezTo>
                  <a:cubicBezTo>
                    <a:pt x="138113" y="67210"/>
                    <a:pt x="94297" y="61495"/>
                    <a:pt x="94297" y="61495"/>
                  </a:cubicBezTo>
                  <a:cubicBezTo>
                    <a:pt x="94297" y="61495"/>
                    <a:pt x="69533" y="51018"/>
                    <a:pt x="66675" y="45303"/>
                  </a:cubicBezTo>
                  <a:cubicBezTo>
                    <a:pt x="63817" y="39587"/>
                    <a:pt x="40005" y="12918"/>
                    <a:pt x="40005" y="12918"/>
                  </a:cubicBezTo>
                  <a:cubicBezTo>
                    <a:pt x="40005" y="12918"/>
                    <a:pt x="6667" y="-11847"/>
                    <a:pt x="0" y="7203"/>
                  </a:cubicBezTo>
                  <a:close/>
                </a:path>
              </a:pathLst>
            </a:custGeom>
            <a:solidFill>
              <a:srgbClr val="7FA2B2"/>
            </a:solidFill>
            <a:ln w="9525" cap="flat">
              <a:noFill/>
              <a:prstDash val="solid"/>
              <a:miter/>
            </a:ln>
          </p:spPr>
          <p:txBody>
            <a:bodyPr rtlCol="0" anchor="ctr"/>
            <a:lstStyle/>
            <a:p>
              <a:endParaRPr lang="da-DK"/>
            </a:p>
          </p:txBody>
        </p:sp>
        <p:sp>
          <p:nvSpPr>
            <p:cNvPr id="24" name="Kombinationstegning: figur 20">
              <a:extLst>
                <a:ext uri="{FF2B5EF4-FFF2-40B4-BE49-F238E27FC236}">
                  <a16:creationId xmlns:a16="http://schemas.microsoft.com/office/drawing/2014/main" id="{182020B3-34BF-454F-9419-8667BE95BA3A}"/>
                </a:ext>
              </a:extLst>
            </p:cNvPr>
            <p:cNvSpPr/>
            <p:nvPr/>
          </p:nvSpPr>
          <p:spPr>
            <a:xfrm>
              <a:off x="2532359" y="4743321"/>
              <a:ext cx="160946" cy="117891"/>
            </a:xfrm>
            <a:custGeom>
              <a:avLst/>
              <a:gdLst>
                <a:gd name="connsiteX0" fmla="*/ 133323 w 160946"/>
                <a:gd name="connsiteY0" fmla="*/ 734 h 117891"/>
                <a:gd name="connsiteX1" fmla="*/ 77126 w 160946"/>
                <a:gd name="connsiteY1" fmla="*/ 22642 h 117891"/>
                <a:gd name="connsiteX2" fmla="*/ 35216 w 160946"/>
                <a:gd name="connsiteY2" fmla="*/ 35024 h 117891"/>
                <a:gd name="connsiteX3" fmla="*/ 926 w 160946"/>
                <a:gd name="connsiteY3" fmla="*/ 50264 h 117891"/>
                <a:gd name="connsiteX4" fmla="*/ 39979 w 160946"/>
                <a:gd name="connsiteY4" fmla="*/ 103604 h 117891"/>
                <a:gd name="connsiteX5" fmla="*/ 54266 w 160946"/>
                <a:gd name="connsiteY5" fmla="*/ 117892 h 117891"/>
                <a:gd name="connsiteX6" fmla="*/ 106654 w 160946"/>
                <a:gd name="connsiteY6" fmla="*/ 104557 h 117891"/>
                <a:gd name="connsiteX7" fmla="*/ 122846 w 160946"/>
                <a:gd name="connsiteY7" fmla="*/ 81697 h 117891"/>
                <a:gd name="connsiteX8" fmla="*/ 160946 w 160946"/>
                <a:gd name="connsiteY8" fmla="*/ 24547 h 117891"/>
                <a:gd name="connsiteX9" fmla="*/ 133323 w 160946"/>
                <a:gd name="connsiteY9" fmla="*/ 734 h 11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46" h="117891">
                  <a:moveTo>
                    <a:pt x="133323" y="734"/>
                  </a:moveTo>
                  <a:lnTo>
                    <a:pt x="77126" y="22642"/>
                  </a:lnTo>
                  <a:lnTo>
                    <a:pt x="35216" y="35024"/>
                  </a:lnTo>
                  <a:cubicBezTo>
                    <a:pt x="35216" y="35024"/>
                    <a:pt x="-6694" y="31214"/>
                    <a:pt x="926" y="50264"/>
                  </a:cubicBezTo>
                  <a:cubicBezTo>
                    <a:pt x="7594" y="69314"/>
                    <a:pt x="39979" y="103604"/>
                    <a:pt x="39979" y="103604"/>
                  </a:cubicBezTo>
                  <a:lnTo>
                    <a:pt x="54266" y="117892"/>
                  </a:lnTo>
                  <a:lnTo>
                    <a:pt x="106654" y="104557"/>
                  </a:lnTo>
                  <a:cubicBezTo>
                    <a:pt x="106654" y="104557"/>
                    <a:pt x="114273" y="105509"/>
                    <a:pt x="122846" y="81697"/>
                  </a:cubicBezTo>
                  <a:cubicBezTo>
                    <a:pt x="131419" y="57884"/>
                    <a:pt x="160946" y="24547"/>
                    <a:pt x="160946" y="24547"/>
                  </a:cubicBezTo>
                  <a:cubicBezTo>
                    <a:pt x="160946" y="24547"/>
                    <a:pt x="146659" y="-4981"/>
                    <a:pt x="133323" y="734"/>
                  </a:cubicBezTo>
                  <a:close/>
                </a:path>
              </a:pathLst>
            </a:custGeom>
            <a:solidFill>
              <a:srgbClr val="7FA2B2"/>
            </a:solidFill>
            <a:ln w="9525" cap="flat">
              <a:noFill/>
              <a:prstDash val="solid"/>
              <a:miter/>
            </a:ln>
          </p:spPr>
          <p:txBody>
            <a:bodyPr rtlCol="0" anchor="ctr"/>
            <a:lstStyle/>
            <a:p>
              <a:endParaRPr lang="da-DK"/>
            </a:p>
          </p:txBody>
        </p:sp>
        <p:sp>
          <p:nvSpPr>
            <p:cNvPr id="25" name="Kombinationstegning: figur 21">
              <a:extLst>
                <a:ext uri="{FF2B5EF4-FFF2-40B4-BE49-F238E27FC236}">
                  <a16:creationId xmlns:a16="http://schemas.microsoft.com/office/drawing/2014/main" id="{C424F18D-7835-4E2E-8A20-D4311B6547C5}"/>
                </a:ext>
              </a:extLst>
            </p:cNvPr>
            <p:cNvSpPr/>
            <p:nvPr/>
          </p:nvSpPr>
          <p:spPr>
            <a:xfrm>
              <a:off x="2609485" y="4618520"/>
              <a:ext cx="250507" cy="516704"/>
            </a:xfrm>
            <a:custGeom>
              <a:avLst/>
              <a:gdLst>
                <a:gd name="connsiteX0" fmla="*/ 221933 w 250507"/>
                <a:gd name="connsiteY0" fmla="*/ 1710 h 516704"/>
                <a:gd name="connsiteX1" fmla="*/ 175260 w 250507"/>
                <a:gd name="connsiteY1" fmla="*/ 94102 h 516704"/>
                <a:gd name="connsiteX2" fmla="*/ 135255 w 250507"/>
                <a:gd name="connsiteY2" fmla="*/ 208402 h 516704"/>
                <a:gd name="connsiteX3" fmla="*/ 81915 w 250507"/>
                <a:gd name="connsiteY3" fmla="*/ 281745 h 516704"/>
                <a:gd name="connsiteX4" fmla="*/ 0 w 250507"/>
                <a:gd name="connsiteY4" fmla="*/ 349372 h 516704"/>
                <a:gd name="connsiteX5" fmla="*/ 7620 w 250507"/>
                <a:gd name="connsiteY5" fmla="*/ 396045 h 516704"/>
                <a:gd name="connsiteX6" fmla="*/ 44767 w 250507"/>
                <a:gd name="connsiteY6" fmla="*/ 448432 h 516704"/>
                <a:gd name="connsiteX7" fmla="*/ 80010 w 250507"/>
                <a:gd name="connsiteY7" fmla="*/ 505582 h 516704"/>
                <a:gd name="connsiteX8" fmla="*/ 136208 w 250507"/>
                <a:gd name="connsiteY8" fmla="*/ 353182 h 516704"/>
                <a:gd name="connsiteX9" fmla="*/ 193358 w 250507"/>
                <a:gd name="connsiteY9" fmla="*/ 227452 h 516704"/>
                <a:gd name="connsiteX10" fmla="*/ 224790 w 250507"/>
                <a:gd name="connsiteY10" fmla="*/ 102675 h 516704"/>
                <a:gd name="connsiteX11" fmla="*/ 250508 w 250507"/>
                <a:gd name="connsiteY11" fmla="*/ 26475 h 516704"/>
                <a:gd name="connsiteX12" fmla="*/ 221933 w 250507"/>
                <a:gd name="connsiteY12" fmla="*/ 1710 h 51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07" h="516704">
                  <a:moveTo>
                    <a:pt x="221933" y="1710"/>
                  </a:moveTo>
                  <a:cubicBezTo>
                    <a:pt x="221933" y="1710"/>
                    <a:pt x="181928" y="75052"/>
                    <a:pt x="175260" y="94102"/>
                  </a:cubicBezTo>
                  <a:cubicBezTo>
                    <a:pt x="168592" y="113152"/>
                    <a:pt x="135255" y="208402"/>
                    <a:pt x="135255" y="208402"/>
                  </a:cubicBezTo>
                  <a:cubicBezTo>
                    <a:pt x="135255" y="208402"/>
                    <a:pt x="102870" y="264600"/>
                    <a:pt x="81915" y="281745"/>
                  </a:cubicBezTo>
                  <a:cubicBezTo>
                    <a:pt x="60960" y="298890"/>
                    <a:pt x="0" y="349372"/>
                    <a:pt x="0" y="349372"/>
                  </a:cubicBezTo>
                  <a:lnTo>
                    <a:pt x="7620" y="396045"/>
                  </a:lnTo>
                  <a:cubicBezTo>
                    <a:pt x="7620" y="396045"/>
                    <a:pt x="40005" y="409380"/>
                    <a:pt x="44767" y="448432"/>
                  </a:cubicBezTo>
                  <a:cubicBezTo>
                    <a:pt x="49530" y="487485"/>
                    <a:pt x="65722" y="539872"/>
                    <a:pt x="80010" y="505582"/>
                  </a:cubicBezTo>
                  <a:cubicBezTo>
                    <a:pt x="94297" y="471292"/>
                    <a:pt x="130492" y="386520"/>
                    <a:pt x="136208" y="353182"/>
                  </a:cubicBezTo>
                  <a:cubicBezTo>
                    <a:pt x="142875" y="319845"/>
                    <a:pt x="193358" y="256980"/>
                    <a:pt x="193358" y="227452"/>
                  </a:cubicBezTo>
                  <a:cubicBezTo>
                    <a:pt x="193358" y="197925"/>
                    <a:pt x="224790" y="102675"/>
                    <a:pt x="224790" y="102675"/>
                  </a:cubicBezTo>
                  <a:lnTo>
                    <a:pt x="250508" y="26475"/>
                  </a:lnTo>
                  <a:cubicBezTo>
                    <a:pt x="249555" y="25522"/>
                    <a:pt x="245745" y="-7815"/>
                    <a:pt x="221933" y="1710"/>
                  </a:cubicBezTo>
                  <a:close/>
                </a:path>
              </a:pathLst>
            </a:custGeom>
            <a:solidFill>
              <a:srgbClr val="7FA2B2"/>
            </a:solidFill>
            <a:ln w="9525" cap="flat">
              <a:noFill/>
              <a:prstDash val="solid"/>
              <a:miter/>
            </a:ln>
          </p:spPr>
          <p:txBody>
            <a:bodyPr rtlCol="0" anchor="ctr"/>
            <a:lstStyle/>
            <a:p>
              <a:endParaRPr lang="da-DK"/>
            </a:p>
          </p:txBody>
        </p:sp>
        <p:sp>
          <p:nvSpPr>
            <p:cNvPr id="26" name="Kombinationstegning: figur 22">
              <a:extLst>
                <a:ext uri="{FF2B5EF4-FFF2-40B4-BE49-F238E27FC236}">
                  <a16:creationId xmlns:a16="http://schemas.microsoft.com/office/drawing/2014/main" id="{F4C172EA-92B0-4E0D-8B3F-E40296D1CF30}"/>
                </a:ext>
              </a:extLst>
            </p:cNvPr>
            <p:cNvSpPr/>
            <p:nvPr/>
          </p:nvSpPr>
          <p:spPr>
            <a:xfrm>
              <a:off x="2841895" y="4868833"/>
              <a:ext cx="558275" cy="386731"/>
            </a:xfrm>
            <a:custGeom>
              <a:avLst/>
              <a:gdLst>
                <a:gd name="connsiteX0" fmla="*/ 122873 w 558275"/>
                <a:gd name="connsiteY0" fmla="*/ 0 h 386731"/>
                <a:gd name="connsiteX1" fmla="*/ 43815 w 558275"/>
                <a:gd name="connsiteY1" fmla="*/ 49530 h 386731"/>
                <a:gd name="connsiteX2" fmla="*/ 71438 w 558275"/>
                <a:gd name="connsiteY2" fmla="*/ 119063 h 386731"/>
                <a:gd name="connsiteX3" fmla="*/ 58103 w 558275"/>
                <a:gd name="connsiteY3" fmla="*/ 146685 h 386731"/>
                <a:gd name="connsiteX4" fmla="*/ 15240 w 558275"/>
                <a:gd name="connsiteY4" fmla="*/ 167640 h 386731"/>
                <a:gd name="connsiteX5" fmla="*/ 0 w 558275"/>
                <a:gd name="connsiteY5" fmla="*/ 180975 h 386731"/>
                <a:gd name="connsiteX6" fmla="*/ 43815 w 558275"/>
                <a:gd name="connsiteY6" fmla="*/ 226695 h 386731"/>
                <a:gd name="connsiteX7" fmla="*/ 136208 w 558275"/>
                <a:gd name="connsiteY7" fmla="*/ 264795 h 386731"/>
                <a:gd name="connsiteX8" fmla="*/ 244793 w 558275"/>
                <a:gd name="connsiteY8" fmla="*/ 342900 h 386731"/>
                <a:gd name="connsiteX9" fmla="*/ 300038 w 558275"/>
                <a:gd name="connsiteY9" fmla="*/ 386715 h 386731"/>
                <a:gd name="connsiteX10" fmla="*/ 405765 w 558275"/>
                <a:gd name="connsiteY10" fmla="*/ 351472 h 386731"/>
                <a:gd name="connsiteX11" fmla="*/ 526733 w 558275"/>
                <a:gd name="connsiteY11" fmla="*/ 365760 h 386731"/>
                <a:gd name="connsiteX12" fmla="*/ 558165 w 558275"/>
                <a:gd name="connsiteY12" fmla="*/ 260985 h 386731"/>
                <a:gd name="connsiteX13" fmla="*/ 471488 w 558275"/>
                <a:gd name="connsiteY13" fmla="*/ 103822 h 386731"/>
                <a:gd name="connsiteX14" fmla="*/ 383858 w 558275"/>
                <a:gd name="connsiteY14" fmla="*/ 147638 h 386731"/>
                <a:gd name="connsiteX15" fmla="*/ 293370 w 558275"/>
                <a:gd name="connsiteY15" fmla="*/ 118110 h 386731"/>
                <a:gd name="connsiteX16" fmla="*/ 185738 w 558275"/>
                <a:gd name="connsiteY16" fmla="*/ 25717 h 386731"/>
                <a:gd name="connsiteX17" fmla="*/ 122873 w 558275"/>
                <a:gd name="connsiteY17" fmla="*/ 0 h 3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275" h="386731">
                  <a:moveTo>
                    <a:pt x="122873" y="0"/>
                  </a:moveTo>
                  <a:lnTo>
                    <a:pt x="43815" y="49530"/>
                  </a:lnTo>
                  <a:cubicBezTo>
                    <a:pt x="43815" y="49530"/>
                    <a:pt x="72390" y="111442"/>
                    <a:pt x="71438" y="119063"/>
                  </a:cubicBezTo>
                  <a:cubicBezTo>
                    <a:pt x="70485" y="126682"/>
                    <a:pt x="58103" y="146685"/>
                    <a:pt x="58103" y="146685"/>
                  </a:cubicBezTo>
                  <a:lnTo>
                    <a:pt x="15240" y="167640"/>
                  </a:lnTo>
                  <a:lnTo>
                    <a:pt x="0" y="180975"/>
                  </a:lnTo>
                  <a:lnTo>
                    <a:pt x="43815" y="226695"/>
                  </a:lnTo>
                  <a:cubicBezTo>
                    <a:pt x="43815" y="226695"/>
                    <a:pt x="113348" y="250507"/>
                    <a:pt x="136208" y="264795"/>
                  </a:cubicBezTo>
                  <a:cubicBezTo>
                    <a:pt x="159068" y="279082"/>
                    <a:pt x="244793" y="342900"/>
                    <a:pt x="244793" y="342900"/>
                  </a:cubicBezTo>
                  <a:cubicBezTo>
                    <a:pt x="244793" y="342900"/>
                    <a:pt x="269558" y="385763"/>
                    <a:pt x="300038" y="386715"/>
                  </a:cubicBezTo>
                  <a:cubicBezTo>
                    <a:pt x="330518" y="387667"/>
                    <a:pt x="360045" y="347663"/>
                    <a:pt x="405765" y="351472"/>
                  </a:cubicBezTo>
                  <a:cubicBezTo>
                    <a:pt x="451485" y="355282"/>
                    <a:pt x="521018" y="366713"/>
                    <a:pt x="526733" y="365760"/>
                  </a:cubicBezTo>
                  <a:cubicBezTo>
                    <a:pt x="532448" y="364807"/>
                    <a:pt x="555308" y="281940"/>
                    <a:pt x="558165" y="260985"/>
                  </a:cubicBezTo>
                  <a:cubicBezTo>
                    <a:pt x="561023" y="239078"/>
                    <a:pt x="507683" y="106680"/>
                    <a:pt x="471488" y="103822"/>
                  </a:cubicBezTo>
                  <a:cubicBezTo>
                    <a:pt x="435293" y="100965"/>
                    <a:pt x="383858" y="147638"/>
                    <a:pt x="383858" y="147638"/>
                  </a:cubicBezTo>
                  <a:cubicBezTo>
                    <a:pt x="383858" y="147638"/>
                    <a:pt x="314325" y="152400"/>
                    <a:pt x="293370" y="118110"/>
                  </a:cubicBezTo>
                  <a:cubicBezTo>
                    <a:pt x="272415" y="84772"/>
                    <a:pt x="185738" y="25717"/>
                    <a:pt x="185738" y="25717"/>
                  </a:cubicBezTo>
                  <a:lnTo>
                    <a:pt x="122873" y="0"/>
                  </a:lnTo>
                  <a:close/>
                </a:path>
              </a:pathLst>
            </a:custGeom>
            <a:solidFill>
              <a:srgbClr val="41748D"/>
            </a:solidFill>
            <a:ln w="9525" cap="flat">
              <a:noFill/>
              <a:prstDash val="solid"/>
              <a:miter/>
            </a:ln>
          </p:spPr>
          <p:txBody>
            <a:bodyPr rtlCol="0" anchor="ctr"/>
            <a:lstStyle/>
            <a:p>
              <a:endParaRPr lang="da-DK"/>
            </a:p>
          </p:txBody>
        </p:sp>
        <p:sp>
          <p:nvSpPr>
            <p:cNvPr id="27" name="Kombinationstegning: figur 23">
              <a:extLst>
                <a:ext uri="{FF2B5EF4-FFF2-40B4-BE49-F238E27FC236}">
                  <a16:creationId xmlns:a16="http://schemas.microsoft.com/office/drawing/2014/main" id="{79983E1D-C9A5-4257-B712-14D80779BACB}"/>
                </a:ext>
              </a:extLst>
            </p:cNvPr>
            <p:cNvSpPr/>
            <p:nvPr/>
          </p:nvSpPr>
          <p:spPr>
            <a:xfrm>
              <a:off x="3327670" y="4869785"/>
              <a:ext cx="263858" cy="451484"/>
            </a:xfrm>
            <a:custGeom>
              <a:avLst/>
              <a:gdLst>
                <a:gd name="connsiteX0" fmla="*/ 16193 w 263858"/>
                <a:gd name="connsiteY0" fmla="*/ 0 h 451484"/>
                <a:gd name="connsiteX1" fmla="*/ 0 w 263858"/>
                <a:gd name="connsiteY1" fmla="*/ 46672 h 451484"/>
                <a:gd name="connsiteX2" fmla="*/ 39053 w 263858"/>
                <a:gd name="connsiteY2" fmla="*/ 110490 h 451484"/>
                <a:gd name="connsiteX3" fmla="*/ 89535 w 263858"/>
                <a:gd name="connsiteY3" fmla="*/ 191452 h 451484"/>
                <a:gd name="connsiteX4" fmla="*/ 118110 w 263858"/>
                <a:gd name="connsiteY4" fmla="*/ 251460 h 451484"/>
                <a:gd name="connsiteX5" fmla="*/ 105728 w 263858"/>
                <a:gd name="connsiteY5" fmla="*/ 342900 h 451484"/>
                <a:gd name="connsiteX6" fmla="*/ 106680 w 263858"/>
                <a:gd name="connsiteY6" fmla="*/ 404813 h 451484"/>
                <a:gd name="connsiteX7" fmla="*/ 133350 w 263858"/>
                <a:gd name="connsiteY7" fmla="*/ 451485 h 451484"/>
                <a:gd name="connsiteX8" fmla="*/ 161925 w 263858"/>
                <a:gd name="connsiteY8" fmla="*/ 382905 h 451484"/>
                <a:gd name="connsiteX9" fmla="*/ 176213 w 263858"/>
                <a:gd name="connsiteY9" fmla="*/ 274320 h 451484"/>
                <a:gd name="connsiteX10" fmla="*/ 217170 w 263858"/>
                <a:gd name="connsiteY10" fmla="*/ 240982 h 451484"/>
                <a:gd name="connsiteX11" fmla="*/ 263843 w 263858"/>
                <a:gd name="connsiteY11" fmla="*/ 177165 h 451484"/>
                <a:gd name="connsiteX12" fmla="*/ 228600 w 263858"/>
                <a:gd name="connsiteY12" fmla="*/ 98107 h 451484"/>
                <a:gd name="connsiteX13" fmla="*/ 172403 w 263858"/>
                <a:gd name="connsiteY13" fmla="*/ 48577 h 451484"/>
                <a:gd name="connsiteX14" fmla="*/ 116205 w 263858"/>
                <a:gd name="connsiteY14" fmla="*/ 26670 h 451484"/>
                <a:gd name="connsiteX15" fmla="*/ 16193 w 263858"/>
                <a:gd name="connsiteY15" fmla="*/ 0 h 45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858" h="451484">
                  <a:moveTo>
                    <a:pt x="16193" y="0"/>
                  </a:moveTo>
                  <a:lnTo>
                    <a:pt x="0" y="46672"/>
                  </a:lnTo>
                  <a:lnTo>
                    <a:pt x="39053" y="110490"/>
                  </a:lnTo>
                  <a:cubicBezTo>
                    <a:pt x="39053" y="110490"/>
                    <a:pt x="80963" y="172402"/>
                    <a:pt x="89535" y="191452"/>
                  </a:cubicBezTo>
                  <a:cubicBezTo>
                    <a:pt x="98108" y="210502"/>
                    <a:pt x="118110" y="251460"/>
                    <a:pt x="118110" y="251460"/>
                  </a:cubicBezTo>
                  <a:lnTo>
                    <a:pt x="105728" y="342900"/>
                  </a:lnTo>
                  <a:lnTo>
                    <a:pt x="106680" y="404813"/>
                  </a:lnTo>
                  <a:lnTo>
                    <a:pt x="133350" y="451485"/>
                  </a:lnTo>
                  <a:cubicBezTo>
                    <a:pt x="133350" y="451485"/>
                    <a:pt x="155258" y="430530"/>
                    <a:pt x="161925" y="382905"/>
                  </a:cubicBezTo>
                  <a:cubicBezTo>
                    <a:pt x="168593" y="334327"/>
                    <a:pt x="176213" y="274320"/>
                    <a:pt x="176213" y="274320"/>
                  </a:cubicBezTo>
                  <a:cubicBezTo>
                    <a:pt x="176213" y="274320"/>
                    <a:pt x="211455" y="250507"/>
                    <a:pt x="217170" y="240982"/>
                  </a:cubicBezTo>
                  <a:cubicBezTo>
                    <a:pt x="221933" y="231457"/>
                    <a:pt x="264795" y="215265"/>
                    <a:pt x="263843" y="177165"/>
                  </a:cubicBezTo>
                  <a:cubicBezTo>
                    <a:pt x="262890" y="139065"/>
                    <a:pt x="247650" y="115252"/>
                    <a:pt x="228600" y="98107"/>
                  </a:cubicBezTo>
                  <a:cubicBezTo>
                    <a:pt x="209550" y="80963"/>
                    <a:pt x="172403" y="48577"/>
                    <a:pt x="172403" y="48577"/>
                  </a:cubicBezTo>
                  <a:cubicBezTo>
                    <a:pt x="172403" y="48577"/>
                    <a:pt x="123825" y="27622"/>
                    <a:pt x="116205" y="26670"/>
                  </a:cubicBezTo>
                  <a:cubicBezTo>
                    <a:pt x="108585" y="24765"/>
                    <a:pt x="16193" y="0"/>
                    <a:pt x="16193" y="0"/>
                  </a:cubicBezTo>
                  <a:close/>
                </a:path>
              </a:pathLst>
            </a:custGeom>
            <a:solidFill>
              <a:srgbClr val="41748D"/>
            </a:solidFill>
            <a:ln w="9525" cap="flat">
              <a:noFill/>
              <a:prstDash val="solid"/>
              <a:miter/>
            </a:ln>
          </p:spPr>
          <p:txBody>
            <a:bodyPr rtlCol="0" anchor="ctr"/>
            <a:lstStyle/>
            <a:p>
              <a:endParaRPr lang="da-DK"/>
            </a:p>
          </p:txBody>
        </p:sp>
        <p:sp>
          <p:nvSpPr>
            <p:cNvPr id="28" name="Kombinationstegning: figur 24">
              <a:extLst>
                <a:ext uri="{FF2B5EF4-FFF2-40B4-BE49-F238E27FC236}">
                  <a16:creationId xmlns:a16="http://schemas.microsoft.com/office/drawing/2014/main" id="{FBF64320-F5D5-4AFF-825D-30485BA0B98F}"/>
                </a:ext>
              </a:extLst>
            </p:cNvPr>
            <p:cNvSpPr/>
            <p:nvPr/>
          </p:nvSpPr>
          <p:spPr>
            <a:xfrm>
              <a:off x="3594189" y="4790727"/>
              <a:ext cx="267833" cy="163904"/>
            </a:xfrm>
            <a:custGeom>
              <a:avLst/>
              <a:gdLst>
                <a:gd name="connsiteX0" fmla="*/ 86859 w 267833"/>
                <a:gd name="connsiteY0" fmla="*/ 0 h 163904"/>
                <a:gd name="connsiteX1" fmla="*/ 80191 w 267833"/>
                <a:gd name="connsiteY1" fmla="*/ 53340 h 163904"/>
                <a:gd name="connsiteX2" fmla="*/ 47806 w 267833"/>
                <a:gd name="connsiteY2" fmla="*/ 80963 h 163904"/>
                <a:gd name="connsiteX3" fmla="*/ 7801 w 267833"/>
                <a:gd name="connsiteY3" fmla="*/ 91440 h 163904"/>
                <a:gd name="connsiteX4" fmla="*/ 4944 w 267833"/>
                <a:gd name="connsiteY4" fmla="*/ 113347 h 163904"/>
                <a:gd name="connsiteX5" fmla="*/ 10659 w 267833"/>
                <a:gd name="connsiteY5" fmla="*/ 162878 h 163904"/>
                <a:gd name="connsiteX6" fmla="*/ 67809 w 267833"/>
                <a:gd name="connsiteY6" fmla="*/ 148590 h 163904"/>
                <a:gd name="connsiteX7" fmla="*/ 101146 w 267833"/>
                <a:gd name="connsiteY7" fmla="*/ 115253 h 163904"/>
                <a:gd name="connsiteX8" fmla="*/ 127816 w 267833"/>
                <a:gd name="connsiteY8" fmla="*/ 100965 h 163904"/>
                <a:gd name="connsiteX9" fmla="*/ 164964 w 267833"/>
                <a:gd name="connsiteY9" fmla="*/ 97155 h 163904"/>
                <a:gd name="connsiteX10" fmla="*/ 221161 w 267833"/>
                <a:gd name="connsiteY10" fmla="*/ 104775 h 163904"/>
                <a:gd name="connsiteX11" fmla="*/ 267834 w 267833"/>
                <a:gd name="connsiteY11" fmla="*/ 104775 h 163904"/>
                <a:gd name="connsiteX12" fmla="*/ 261166 w 267833"/>
                <a:gd name="connsiteY12" fmla="*/ 61913 h 163904"/>
                <a:gd name="connsiteX13" fmla="*/ 218304 w 267833"/>
                <a:gd name="connsiteY13" fmla="*/ 8572 h 163904"/>
                <a:gd name="connsiteX14" fmla="*/ 179251 w 267833"/>
                <a:gd name="connsiteY14" fmla="*/ 3810 h 163904"/>
                <a:gd name="connsiteX15" fmla="*/ 86859 w 267833"/>
                <a:gd name="connsiteY15" fmla="*/ 0 h 16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833" h="163904">
                  <a:moveTo>
                    <a:pt x="86859" y="0"/>
                  </a:moveTo>
                  <a:cubicBezTo>
                    <a:pt x="86859" y="0"/>
                    <a:pt x="80191" y="48578"/>
                    <a:pt x="80191" y="53340"/>
                  </a:cubicBezTo>
                  <a:cubicBezTo>
                    <a:pt x="79239" y="59055"/>
                    <a:pt x="47806" y="80963"/>
                    <a:pt x="47806" y="80963"/>
                  </a:cubicBezTo>
                  <a:lnTo>
                    <a:pt x="7801" y="91440"/>
                  </a:lnTo>
                  <a:lnTo>
                    <a:pt x="4944" y="113347"/>
                  </a:lnTo>
                  <a:cubicBezTo>
                    <a:pt x="4944" y="113347"/>
                    <a:pt x="-9344" y="157163"/>
                    <a:pt x="10659" y="162878"/>
                  </a:cubicBezTo>
                  <a:cubicBezTo>
                    <a:pt x="30661" y="168593"/>
                    <a:pt x="67809" y="148590"/>
                    <a:pt x="67809" y="148590"/>
                  </a:cubicBezTo>
                  <a:lnTo>
                    <a:pt x="101146" y="115253"/>
                  </a:lnTo>
                  <a:lnTo>
                    <a:pt x="127816" y="100965"/>
                  </a:lnTo>
                  <a:lnTo>
                    <a:pt x="164964" y="97155"/>
                  </a:lnTo>
                  <a:lnTo>
                    <a:pt x="221161" y="104775"/>
                  </a:lnTo>
                  <a:lnTo>
                    <a:pt x="267834" y="104775"/>
                  </a:lnTo>
                  <a:lnTo>
                    <a:pt x="261166" y="61913"/>
                  </a:lnTo>
                  <a:lnTo>
                    <a:pt x="218304" y="8572"/>
                  </a:lnTo>
                  <a:lnTo>
                    <a:pt x="179251" y="3810"/>
                  </a:lnTo>
                  <a:lnTo>
                    <a:pt x="86859" y="0"/>
                  </a:lnTo>
                  <a:close/>
                </a:path>
              </a:pathLst>
            </a:custGeom>
            <a:solidFill>
              <a:srgbClr val="41748D"/>
            </a:solidFill>
            <a:ln w="9525" cap="flat">
              <a:noFill/>
              <a:prstDash val="solid"/>
              <a:miter/>
            </a:ln>
          </p:spPr>
          <p:txBody>
            <a:bodyPr rtlCol="0" anchor="ctr"/>
            <a:lstStyle/>
            <a:p>
              <a:endParaRPr lang="da-DK"/>
            </a:p>
          </p:txBody>
        </p:sp>
        <p:sp>
          <p:nvSpPr>
            <p:cNvPr id="29" name="Kombinationstegning: figur 25">
              <a:extLst>
                <a:ext uri="{FF2B5EF4-FFF2-40B4-BE49-F238E27FC236}">
                  <a16:creationId xmlns:a16="http://schemas.microsoft.com/office/drawing/2014/main" id="{6463FDD7-2DEE-4FFA-A2F6-1949A20DE6C6}"/>
                </a:ext>
              </a:extLst>
            </p:cNvPr>
            <p:cNvSpPr/>
            <p:nvPr/>
          </p:nvSpPr>
          <p:spPr>
            <a:xfrm>
              <a:off x="3432445" y="3558193"/>
              <a:ext cx="531502" cy="671512"/>
            </a:xfrm>
            <a:custGeom>
              <a:avLst/>
              <a:gdLst>
                <a:gd name="connsiteX0" fmla="*/ 147638 w 531502"/>
                <a:gd name="connsiteY0" fmla="*/ 352425 h 671512"/>
                <a:gd name="connsiteX1" fmla="*/ 129540 w 531502"/>
                <a:gd name="connsiteY1" fmla="*/ 229553 h 671512"/>
                <a:gd name="connsiteX2" fmla="*/ 89535 w 531502"/>
                <a:gd name="connsiteY2" fmla="*/ 192405 h 671512"/>
                <a:gd name="connsiteX3" fmla="*/ 12383 w 531502"/>
                <a:gd name="connsiteY3" fmla="*/ 210503 h 671512"/>
                <a:gd name="connsiteX4" fmla="*/ 0 w 531502"/>
                <a:gd name="connsiteY4" fmla="*/ 206692 h 671512"/>
                <a:gd name="connsiteX5" fmla="*/ 0 w 531502"/>
                <a:gd name="connsiteY5" fmla="*/ 180975 h 671512"/>
                <a:gd name="connsiteX6" fmla="*/ 227647 w 531502"/>
                <a:gd name="connsiteY6" fmla="*/ 9525 h 671512"/>
                <a:gd name="connsiteX7" fmla="*/ 256222 w 531502"/>
                <a:gd name="connsiteY7" fmla="*/ 0 h 671512"/>
                <a:gd name="connsiteX8" fmla="*/ 277178 w 531502"/>
                <a:gd name="connsiteY8" fmla="*/ 953 h 671512"/>
                <a:gd name="connsiteX9" fmla="*/ 360045 w 531502"/>
                <a:gd name="connsiteY9" fmla="*/ 12383 h 671512"/>
                <a:gd name="connsiteX10" fmla="*/ 413385 w 531502"/>
                <a:gd name="connsiteY10" fmla="*/ 33338 h 671512"/>
                <a:gd name="connsiteX11" fmla="*/ 459105 w 531502"/>
                <a:gd name="connsiteY11" fmla="*/ 71438 h 671512"/>
                <a:gd name="connsiteX12" fmla="*/ 514350 w 531502"/>
                <a:gd name="connsiteY12" fmla="*/ 112395 h 671512"/>
                <a:gd name="connsiteX13" fmla="*/ 483870 w 531502"/>
                <a:gd name="connsiteY13" fmla="*/ 149542 h 671512"/>
                <a:gd name="connsiteX14" fmla="*/ 431483 w 531502"/>
                <a:gd name="connsiteY14" fmla="*/ 207645 h 671512"/>
                <a:gd name="connsiteX15" fmla="*/ 451485 w 531502"/>
                <a:gd name="connsiteY15" fmla="*/ 436245 h 671512"/>
                <a:gd name="connsiteX16" fmla="*/ 499110 w 531502"/>
                <a:gd name="connsiteY16" fmla="*/ 545782 h 671512"/>
                <a:gd name="connsiteX17" fmla="*/ 530543 w 531502"/>
                <a:gd name="connsiteY17" fmla="*/ 619125 h 671512"/>
                <a:gd name="connsiteX18" fmla="*/ 475297 w 531502"/>
                <a:gd name="connsiteY18" fmla="*/ 671513 h 671512"/>
                <a:gd name="connsiteX19" fmla="*/ 435293 w 531502"/>
                <a:gd name="connsiteY19" fmla="*/ 652463 h 671512"/>
                <a:gd name="connsiteX20" fmla="*/ 429578 w 531502"/>
                <a:gd name="connsiteY20" fmla="*/ 589597 h 671512"/>
                <a:gd name="connsiteX21" fmla="*/ 420053 w 531502"/>
                <a:gd name="connsiteY21" fmla="*/ 576263 h 671512"/>
                <a:gd name="connsiteX22" fmla="*/ 380047 w 531502"/>
                <a:gd name="connsiteY22" fmla="*/ 601028 h 671512"/>
                <a:gd name="connsiteX23" fmla="*/ 330518 w 531502"/>
                <a:gd name="connsiteY23" fmla="*/ 620078 h 671512"/>
                <a:gd name="connsiteX24" fmla="*/ 215265 w 531502"/>
                <a:gd name="connsiteY24" fmla="*/ 606743 h 671512"/>
                <a:gd name="connsiteX25" fmla="*/ 198120 w 531502"/>
                <a:gd name="connsiteY25" fmla="*/ 575310 h 671512"/>
                <a:gd name="connsiteX26" fmla="*/ 200025 w 531502"/>
                <a:gd name="connsiteY26" fmla="*/ 529590 h 671512"/>
                <a:gd name="connsiteX27" fmla="*/ 238125 w 531502"/>
                <a:gd name="connsiteY27" fmla="*/ 520065 h 671512"/>
                <a:gd name="connsiteX28" fmla="*/ 241935 w 531502"/>
                <a:gd name="connsiteY28" fmla="*/ 494347 h 671512"/>
                <a:gd name="connsiteX29" fmla="*/ 206693 w 531502"/>
                <a:gd name="connsiteY29" fmla="*/ 434340 h 671512"/>
                <a:gd name="connsiteX30" fmla="*/ 157163 w 531502"/>
                <a:gd name="connsiteY30" fmla="*/ 427672 h 671512"/>
                <a:gd name="connsiteX31" fmla="*/ 147638 w 531502"/>
                <a:gd name="connsiteY31" fmla="*/ 352425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1502" h="671512">
                  <a:moveTo>
                    <a:pt x="147638" y="352425"/>
                  </a:moveTo>
                  <a:lnTo>
                    <a:pt x="129540" y="229553"/>
                  </a:lnTo>
                  <a:lnTo>
                    <a:pt x="89535" y="192405"/>
                  </a:lnTo>
                  <a:lnTo>
                    <a:pt x="12383" y="210503"/>
                  </a:lnTo>
                  <a:lnTo>
                    <a:pt x="0" y="206692"/>
                  </a:lnTo>
                  <a:lnTo>
                    <a:pt x="0" y="180975"/>
                  </a:lnTo>
                  <a:lnTo>
                    <a:pt x="227647" y="9525"/>
                  </a:lnTo>
                  <a:lnTo>
                    <a:pt x="256222" y="0"/>
                  </a:lnTo>
                  <a:lnTo>
                    <a:pt x="277178" y="953"/>
                  </a:lnTo>
                  <a:lnTo>
                    <a:pt x="360045" y="12383"/>
                  </a:lnTo>
                  <a:lnTo>
                    <a:pt x="413385" y="33338"/>
                  </a:lnTo>
                  <a:lnTo>
                    <a:pt x="459105" y="71438"/>
                  </a:lnTo>
                  <a:lnTo>
                    <a:pt x="514350" y="112395"/>
                  </a:lnTo>
                  <a:lnTo>
                    <a:pt x="483870" y="149542"/>
                  </a:lnTo>
                  <a:cubicBezTo>
                    <a:pt x="455295" y="160972"/>
                    <a:pt x="431483" y="207645"/>
                    <a:pt x="431483" y="207645"/>
                  </a:cubicBezTo>
                  <a:lnTo>
                    <a:pt x="451485" y="436245"/>
                  </a:lnTo>
                  <a:lnTo>
                    <a:pt x="499110" y="545782"/>
                  </a:lnTo>
                  <a:cubicBezTo>
                    <a:pt x="540068" y="572453"/>
                    <a:pt x="530543" y="619125"/>
                    <a:pt x="530543" y="619125"/>
                  </a:cubicBezTo>
                  <a:lnTo>
                    <a:pt x="475297" y="671513"/>
                  </a:lnTo>
                  <a:lnTo>
                    <a:pt x="435293" y="652463"/>
                  </a:lnTo>
                  <a:lnTo>
                    <a:pt x="429578" y="589597"/>
                  </a:lnTo>
                  <a:lnTo>
                    <a:pt x="420053" y="576263"/>
                  </a:lnTo>
                  <a:lnTo>
                    <a:pt x="380047" y="601028"/>
                  </a:lnTo>
                  <a:lnTo>
                    <a:pt x="330518" y="620078"/>
                  </a:lnTo>
                  <a:cubicBezTo>
                    <a:pt x="330518" y="620078"/>
                    <a:pt x="264795" y="615315"/>
                    <a:pt x="215265" y="606743"/>
                  </a:cubicBezTo>
                  <a:cubicBezTo>
                    <a:pt x="165735" y="598170"/>
                    <a:pt x="198120" y="575310"/>
                    <a:pt x="198120" y="575310"/>
                  </a:cubicBezTo>
                  <a:lnTo>
                    <a:pt x="200025" y="529590"/>
                  </a:lnTo>
                  <a:lnTo>
                    <a:pt x="238125" y="520065"/>
                  </a:lnTo>
                  <a:lnTo>
                    <a:pt x="241935" y="494347"/>
                  </a:lnTo>
                  <a:cubicBezTo>
                    <a:pt x="241935" y="494347"/>
                    <a:pt x="220028" y="454342"/>
                    <a:pt x="206693" y="434340"/>
                  </a:cubicBezTo>
                  <a:lnTo>
                    <a:pt x="157163" y="427672"/>
                  </a:lnTo>
                  <a:lnTo>
                    <a:pt x="147638" y="352425"/>
                  </a:lnTo>
                  <a:close/>
                </a:path>
              </a:pathLst>
            </a:custGeom>
            <a:solidFill>
              <a:srgbClr val="C7C8CA"/>
            </a:solidFill>
            <a:ln w="9525" cap="flat">
              <a:noFill/>
              <a:prstDash val="solid"/>
              <a:miter/>
            </a:ln>
          </p:spPr>
          <p:txBody>
            <a:bodyPr rtlCol="0" anchor="ctr"/>
            <a:lstStyle/>
            <a:p>
              <a:endParaRPr lang="da-DK"/>
            </a:p>
          </p:txBody>
        </p:sp>
        <p:sp>
          <p:nvSpPr>
            <p:cNvPr id="30" name="Kombinationstegning: figur 26">
              <a:extLst>
                <a:ext uri="{FF2B5EF4-FFF2-40B4-BE49-F238E27FC236}">
                  <a16:creationId xmlns:a16="http://schemas.microsoft.com/office/drawing/2014/main" id="{716EAB64-491F-4689-AC8F-98770644DBBA}"/>
                </a:ext>
              </a:extLst>
            </p:cNvPr>
            <p:cNvSpPr/>
            <p:nvPr/>
          </p:nvSpPr>
          <p:spPr>
            <a:xfrm>
              <a:off x="3429493" y="3761801"/>
              <a:ext cx="139159" cy="260113"/>
            </a:xfrm>
            <a:custGeom>
              <a:avLst/>
              <a:gdLst>
                <a:gd name="connsiteX0" fmla="*/ 1999 w 139159"/>
                <a:gd name="connsiteY0" fmla="*/ 225016 h 260113"/>
                <a:gd name="connsiteX1" fmla="*/ 101059 w 139159"/>
                <a:gd name="connsiteY1" fmla="*/ 256449 h 260113"/>
                <a:gd name="connsiteX2" fmla="*/ 139159 w 139159"/>
                <a:gd name="connsiteY2" fmla="*/ 224064 h 260113"/>
                <a:gd name="connsiteX3" fmla="*/ 124872 w 139159"/>
                <a:gd name="connsiteY3" fmla="*/ 205966 h 260113"/>
                <a:gd name="connsiteX4" fmla="*/ 123919 w 139159"/>
                <a:gd name="connsiteY4" fmla="*/ 135481 h 260113"/>
                <a:gd name="connsiteX5" fmla="*/ 107727 w 139159"/>
                <a:gd name="connsiteY5" fmla="*/ 34516 h 260113"/>
                <a:gd name="connsiteX6" fmla="*/ 75342 w 139159"/>
                <a:gd name="connsiteY6" fmla="*/ 1179 h 260113"/>
                <a:gd name="connsiteX7" fmla="*/ 23907 w 139159"/>
                <a:gd name="connsiteY7" fmla="*/ 14514 h 260113"/>
                <a:gd name="connsiteX8" fmla="*/ 23907 w 139159"/>
                <a:gd name="connsiteY8" fmla="*/ 118336 h 260113"/>
                <a:gd name="connsiteX9" fmla="*/ 94 w 139159"/>
                <a:gd name="connsiteY9" fmla="*/ 152626 h 260113"/>
                <a:gd name="connsiteX10" fmla="*/ 1999 w 139159"/>
                <a:gd name="connsiteY10" fmla="*/ 225016 h 26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59" h="260113">
                  <a:moveTo>
                    <a:pt x="1999" y="225016"/>
                  </a:moveTo>
                  <a:cubicBezTo>
                    <a:pt x="1999" y="225016"/>
                    <a:pt x="82009" y="273594"/>
                    <a:pt x="101059" y="256449"/>
                  </a:cubicBezTo>
                  <a:cubicBezTo>
                    <a:pt x="120109" y="239304"/>
                    <a:pt x="139159" y="224064"/>
                    <a:pt x="139159" y="224064"/>
                  </a:cubicBezTo>
                  <a:lnTo>
                    <a:pt x="124872" y="205966"/>
                  </a:lnTo>
                  <a:lnTo>
                    <a:pt x="123919" y="135481"/>
                  </a:lnTo>
                  <a:lnTo>
                    <a:pt x="107727" y="34516"/>
                  </a:lnTo>
                  <a:cubicBezTo>
                    <a:pt x="109632" y="33564"/>
                    <a:pt x="98202" y="-7394"/>
                    <a:pt x="75342" y="1179"/>
                  </a:cubicBezTo>
                  <a:cubicBezTo>
                    <a:pt x="68674" y="4036"/>
                    <a:pt x="23907" y="14514"/>
                    <a:pt x="23907" y="14514"/>
                  </a:cubicBezTo>
                  <a:lnTo>
                    <a:pt x="23907" y="118336"/>
                  </a:lnTo>
                  <a:lnTo>
                    <a:pt x="94" y="152626"/>
                  </a:lnTo>
                  <a:cubicBezTo>
                    <a:pt x="-858" y="151674"/>
                    <a:pt x="5809" y="211681"/>
                    <a:pt x="1999" y="225016"/>
                  </a:cubicBezTo>
                  <a:close/>
                </a:path>
              </a:pathLst>
            </a:custGeom>
            <a:solidFill>
              <a:srgbClr val="C7C8CA"/>
            </a:solidFill>
            <a:ln w="9525" cap="flat">
              <a:noFill/>
              <a:prstDash val="solid"/>
              <a:miter/>
            </a:ln>
          </p:spPr>
          <p:txBody>
            <a:bodyPr rtlCol="0" anchor="ctr"/>
            <a:lstStyle/>
            <a:p>
              <a:endParaRPr lang="da-DK"/>
            </a:p>
          </p:txBody>
        </p:sp>
      </p:grpSp>
    </p:spTree>
    <p:extLst>
      <p:ext uri="{BB962C8B-B14F-4D97-AF65-F5344CB8AC3E}">
        <p14:creationId xmlns:p14="http://schemas.microsoft.com/office/powerpoint/2010/main" val="268844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110AC9A-B450-3644-B619-8004004CB5BE}"/>
              </a:ext>
            </a:extLst>
          </p:cNvPr>
          <p:cNvSpPr/>
          <p:nvPr/>
        </p:nvSpPr>
        <p:spPr>
          <a:xfrm>
            <a:off x="5971607" y="3244334"/>
            <a:ext cx="248786" cy="369332"/>
          </a:xfrm>
          <a:prstGeom prst="rect">
            <a:avLst/>
          </a:prstGeom>
        </p:spPr>
        <p:txBody>
          <a:bodyPr wrap="none">
            <a:spAutoFit/>
          </a:bodyPr>
          <a:lstStyle/>
          <a:p>
            <a:r>
              <a:rPr lang="da-DK" dirty="0"/>
              <a:t> </a:t>
            </a:r>
          </a:p>
        </p:txBody>
      </p:sp>
      <p:pic>
        <p:nvPicPr>
          <p:cNvPr id="15" name="Bille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071" y="2082875"/>
            <a:ext cx="2475347" cy="2475347"/>
          </a:xfrm>
          <a:prstGeom prst="rect">
            <a:avLst/>
          </a:prstGeom>
        </p:spPr>
      </p:pic>
      <p:sp>
        <p:nvSpPr>
          <p:cNvPr id="22" name="Tekstboks 12"/>
          <p:cNvSpPr txBox="1"/>
          <p:nvPr/>
        </p:nvSpPr>
        <p:spPr>
          <a:xfrm>
            <a:off x="6998529" y="4165726"/>
            <a:ext cx="4024126" cy="1477328"/>
          </a:xfrm>
          <a:prstGeom prst="rect">
            <a:avLst/>
          </a:prstGeom>
          <a:noFill/>
        </p:spPr>
        <p:txBody>
          <a:bodyPr wrap="square" rtlCol="0">
            <a:spAutoFit/>
          </a:bodyPr>
          <a:lstStyle/>
          <a:p>
            <a:pPr algn="ctr" fontAlgn="base">
              <a:spcBef>
                <a:spcPct val="0"/>
              </a:spcBef>
              <a:spcAft>
                <a:spcPct val="0"/>
              </a:spcAft>
            </a:pPr>
            <a:r>
              <a:rPr lang="da-DK" sz="2400" dirty="0" smtClean="0">
                <a:solidFill>
                  <a:srgbClr val="004567"/>
                </a:solidFill>
                <a:latin typeface="Arial" panose="020B0604020202020204" pitchFamily="34" charset="0"/>
                <a:ea typeface="ＭＳ Ｐゴシック"/>
                <a:cs typeface="Arial" panose="020B0604020202020204" pitchFamily="34" charset="0"/>
              </a:rPr>
              <a:t>Alle som kan og vil donere deres organer skal have mulighed for det</a:t>
            </a:r>
            <a:endParaRPr lang="da-DK" sz="2400" dirty="0">
              <a:solidFill>
                <a:srgbClr val="004567"/>
              </a:solidFill>
              <a:latin typeface="Arial" panose="020B0604020202020204" pitchFamily="34" charset="0"/>
              <a:ea typeface="ＭＳ Ｐゴシック"/>
              <a:cs typeface="Arial" panose="020B0604020202020204" pitchFamily="34" charset="0"/>
            </a:endParaRPr>
          </a:p>
          <a:p>
            <a:pPr algn="ctr" fontAlgn="base">
              <a:spcBef>
                <a:spcPct val="0"/>
              </a:spcBef>
              <a:spcAft>
                <a:spcPct val="0"/>
              </a:spcAft>
            </a:pPr>
            <a:endParaRPr lang="da-DK" dirty="0">
              <a:solidFill>
                <a:prstClr val="black"/>
              </a:solidFill>
              <a:latin typeface="Arial" panose="020B0604020202020204" pitchFamily="34" charset="0"/>
              <a:ea typeface="ＭＳ Ｐゴシック"/>
              <a:cs typeface="Arial" panose="020B0604020202020204" pitchFamily="34" charset="0"/>
            </a:endParaRPr>
          </a:p>
        </p:txBody>
      </p:sp>
      <p:grpSp>
        <p:nvGrpSpPr>
          <p:cNvPr id="2" name="Gruppe 1"/>
          <p:cNvGrpSpPr/>
          <p:nvPr/>
        </p:nvGrpSpPr>
        <p:grpSpPr>
          <a:xfrm>
            <a:off x="7098354" y="2323584"/>
            <a:ext cx="3574148" cy="981075"/>
            <a:chOff x="6616169" y="2339474"/>
            <a:chExt cx="3574148" cy="981075"/>
          </a:xfrm>
        </p:grpSpPr>
        <p:pic>
          <p:nvPicPr>
            <p:cNvPr id="34" name="Grafik 33">
              <a:extLst>
                <a:ext uri="{FF2B5EF4-FFF2-40B4-BE49-F238E27FC236}">
                  <a16:creationId xmlns:a16="http://schemas.microsoft.com/office/drawing/2014/main" id="{5D06E2A7-2A36-4F41-B35B-0F70BDDC1C04}"/>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6616169" y="2444282"/>
              <a:ext cx="1104900" cy="819150"/>
            </a:xfrm>
            <a:prstGeom prst="rect">
              <a:avLst/>
            </a:prstGeom>
          </p:spPr>
        </p:pic>
        <p:pic>
          <p:nvPicPr>
            <p:cNvPr id="35" name="Grafik 34">
              <a:extLst>
                <a:ext uri="{FF2B5EF4-FFF2-40B4-BE49-F238E27FC236}">
                  <a16:creationId xmlns:a16="http://schemas.microsoft.com/office/drawing/2014/main" id="{8BBD3566-A8AA-4175-889C-5334D64D26B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99603" y="2339474"/>
              <a:ext cx="885825" cy="981075"/>
            </a:xfrm>
            <a:prstGeom prst="rect">
              <a:avLst/>
            </a:prstGeom>
          </p:spPr>
        </p:pic>
        <p:pic>
          <p:nvPicPr>
            <p:cNvPr id="37" name="Grafik 36">
              <a:extLst>
                <a:ext uri="{FF2B5EF4-FFF2-40B4-BE49-F238E27FC236}">
                  <a16:creationId xmlns:a16="http://schemas.microsoft.com/office/drawing/2014/main" id="{1A8DC5F4-E245-4030-81F6-1BF05E59398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104467" y="2406182"/>
              <a:ext cx="1085850" cy="895350"/>
            </a:xfrm>
            <a:prstGeom prst="rect">
              <a:avLst/>
            </a:prstGeom>
          </p:spPr>
        </p:pic>
      </p:grpSp>
      <p:sp>
        <p:nvSpPr>
          <p:cNvPr id="5" name="Titel 4"/>
          <p:cNvSpPr>
            <a:spLocks noGrp="1"/>
          </p:cNvSpPr>
          <p:nvPr>
            <p:ph type="title"/>
          </p:nvPr>
        </p:nvSpPr>
        <p:spPr>
          <a:xfrm>
            <a:off x="6218840" y="564703"/>
            <a:ext cx="5148262" cy="1603931"/>
          </a:xfrm>
        </p:spPr>
        <p:txBody>
          <a:bodyPr/>
          <a:lstStyle/>
          <a:p>
            <a:pPr algn="ctr"/>
            <a:r>
              <a:rPr lang="da-DK" dirty="0" smtClean="0"/>
              <a:t> </a:t>
            </a:r>
            <a:r>
              <a:rPr lang="da-DK" dirty="0"/>
              <a:t>M</a:t>
            </a:r>
            <a:r>
              <a:rPr lang="da-DK" dirty="0" smtClean="0"/>
              <a:t>ålsætning</a:t>
            </a:r>
            <a:endParaRPr lang="da-DK" dirty="0"/>
          </a:p>
        </p:txBody>
      </p:sp>
    </p:spTree>
    <p:extLst>
      <p:ext uri="{BB962C8B-B14F-4D97-AF65-F5344CB8AC3E}">
        <p14:creationId xmlns:p14="http://schemas.microsoft.com/office/powerpoint/2010/main" val="2180305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587828" y="881461"/>
            <a:ext cx="5212081" cy="5493845"/>
          </a:xfrm>
          <a:prstGeom prst="rect">
            <a:avLst/>
          </a:prstGeom>
        </p:spPr>
      </p:pic>
      <p:pic>
        <p:nvPicPr>
          <p:cNvPr id="3" name="Billede 2"/>
          <p:cNvPicPr>
            <a:picLocks noChangeAspect="1"/>
          </p:cNvPicPr>
          <p:nvPr/>
        </p:nvPicPr>
        <p:blipFill>
          <a:blip r:embed="rId4"/>
          <a:stretch>
            <a:fillRect/>
          </a:stretch>
        </p:blipFill>
        <p:spPr>
          <a:xfrm>
            <a:off x="6293241" y="881461"/>
            <a:ext cx="4943711" cy="6120229"/>
          </a:xfrm>
          <a:prstGeom prst="rect">
            <a:avLst/>
          </a:prstGeom>
        </p:spPr>
      </p:pic>
      <p:sp>
        <p:nvSpPr>
          <p:cNvPr id="6" name="Tekstfelt 5"/>
          <p:cNvSpPr txBox="1"/>
          <p:nvPr/>
        </p:nvSpPr>
        <p:spPr>
          <a:xfrm flipH="1">
            <a:off x="790301" y="235131"/>
            <a:ext cx="10446650" cy="646331"/>
          </a:xfrm>
          <a:prstGeom prst="rect">
            <a:avLst/>
          </a:prstGeom>
          <a:noFill/>
        </p:spPr>
        <p:txBody>
          <a:bodyPr wrap="square" rtlCol="0">
            <a:spAutoFit/>
          </a:bodyPr>
          <a:lstStyle/>
          <a:p>
            <a:r>
              <a:rPr lang="da-DK"/>
              <a:t>NATIONAL INDSATS I AKUTMODTAGELSERNE OG TRAUMECENTRET FOR FLERE ORGANDONORER I DANMARK</a:t>
            </a:r>
            <a:endParaRPr lang="da-DK" dirty="0"/>
          </a:p>
        </p:txBody>
      </p:sp>
    </p:spTree>
    <p:extLst>
      <p:ext uri="{BB962C8B-B14F-4D97-AF65-F5344CB8AC3E}">
        <p14:creationId xmlns:p14="http://schemas.microsoft.com/office/powerpoint/2010/main" val="2648376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2A3FE4D2-291D-4C4A-8383-876ED74438FE}"/>
              </a:ext>
            </a:extLst>
          </p:cNvPr>
          <p:cNvSpPr txBox="1"/>
          <p:nvPr/>
        </p:nvSpPr>
        <p:spPr>
          <a:xfrm>
            <a:off x="876477" y="921213"/>
            <a:ext cx="8632722" cy="830997"/>
          </a:xfrm>
          <a:prstGeom prst="rect">
            <a:avLst/>
          </a:prstGeom>
          <a:noFill/>
        </p:spPr>
        <p:txBody>
          <a:bodyPr wrap="square">
            <a:spAutoFit/>
          </a:bodyPr>
          <a:lstStyle/>
          <a:p>
            <a:pPr eaLnBrk="1" hangingPunct="1"/>
            <a:r>
              <a:rPr lang="da-DK" sz="2400" b="1" dirty="0">
                <a:solidFill>
                  <a:srgbClr val="004567"/>
                </a:solidFill>
              </a:rPr>
              <a:t>S</a:t>
            </a:r>
            <a:r>
              <a:rPr lang="da-DK" sz="2400" b="1" dirty="0" smtClean="0">
                <a:solidFill>
                  <a:srgbClr val="004567"/>
                </a:solidFill>
              </a:rPr>
              <a:t>ituationer </a:t>
            </a:r>
            <a:r>
              <a:rPr lang="da-DK" sz="2400" b="1" dirty="0">
                <a:solidFill>
                  <a:srgbClr val="004567"/>
                </a:solidFill>
              </a:rPr>
              <a:t>hvor </a:t>
            </a:r>
            <a:r>
              <a:rPr lang="da-DK" sz="2400" b="1" dirty="0" smtClean="0">
                <a:solidFill>
                  <a:srgbClr val="004567"/>
                </a:solidFill>
              </a:rPr>
              <a:t>patientens tilstand kan føre til hjernedød, mens respiratorbehandling pågår.</a:t>
            </a:r>
            <a:endParaRPr lang="da-DK" sz="2400" b="1" dirty="0">
              <a:solidFill>
                <a:srgbClr val="004567"/>
              </a:solidFill>
            </a:endParaRPr>
          </a:p>
        </p:txBody>
      </p:sp>
      <p:sp>
        <p:nvSpPr>
          <p:cNvPr id="11" name="Titel 1">
            <a:extLst>
              <a:ext uri="{FF2B5EF4-FFF2-40B4-BE49-F238E27FC236}">
                <a16:creationId xmlns:a16="http://schemas.microsoft.com/office/drawing/2014/main" id="{4B4143C0-F4A2-4130-ADCC-708927F8CA33}"/>
              </a:ext>
            </a:extLst>
          </p:cNvPr>
          <p:cNvSpPr>
            <a:spLocks noGrp="1"/>
          </p:cNvSpPr>
          <p:nvPr>
            <p:ph type="title"/>
          </p:nvPr>
        </p:nvSpPr>
        <p:spPr>
          <a:xfrm>
            <a:off x="894999" y="1511319"/>
            <a:ext cx="10067022" cy="930988"/>
          </a:xfrm>
        </p:spPr>
        <p:txBody>
          <a:bodyPr>
            <a:noAutofit/>
          </a:bodyPr>
          <a:lstStyle/>
          <a:p>
            <a:pPr marL="285750" indent="-285750">
              <a:buFont typeface="Arial" panose="020B0604020202020204" pitchFamily="34" charset="0"/>
              <a:buChar char="•"/>
            </a:pPr>
            <a:r>
              <a:rPr lang="da-DK" sz="2000" dirty="0">
                <a:solidFill>
                  <a:srgbClr val="004567"/>
                </a:solidFill>
                <a:latin typeface="+mn-lt"/>
              </a:rPr>
              <a:t>Intrakranielle rumopfyldende processer:</a:t>
            </a:r>
          </a:p>
        </p:txBody>
      </p:sp>
      <p:grpSp>
        <p:nvGrpSpPr>
          <p:cNvPr id="12" name="Gruppe 11">
            <a:extLst>
              <a:ext uri="{FF2B5EF4-FFF2-40B4-BE49-F238E27FC236}">
                <a16:creationId xmlns:a16="http://schemas.microsoft.com/office/drawing/2014/main" id="{3C1FE832-B5C4-4A48-9662-C14E4A10A6B8}"/>
              </a:ext>
            </a:extLst>
          </p:cNvPr>
          <p:cNvGrpSpPr/>
          <p:nvPr/>
        </p:nvGrpSpPr>
        <p:grpSpPr>
          <a:xfrm>
            <a:off x="855673" y="2669985"/>
            <a:ext cx="2308215" cy="3469719"/>
            <a:chOff x="639097" y="2669985"/>
            <a:chExt cx="2308215" cy="3469719"/>
          </a:xfrm>
        </p:grpSpPr>
        <p:sp>
          <p:nvSpPr>
            <p:cNvPr id="5" name="Tekstfelt 4">
              <a:extLst>
                <a:ext uri="{FF2B5EF4-FFF2-40B4-BE49-F238E27FC236}">
                  <a16:creationId xmlns:a16="http://schemas.microsoft.com/office/drawing/2014/main" id="{84B5FCB2-6FA1-45A5-955A-49A8D0AB42B5}"/>
                </a:ext>
              </a:extLst>
            </p:cNvPr>
            <p:cNvSpPr txBox="1"/>
            <p:nvPr/>
          </p:nvSpPr>
          <p:spPr>
            <a:xfrm>
              <a:off x="639097" y="4231489"/>
              <a:ext cx="2308215" cy="1908215"/>
            </a:xfrm>
            <a:prstGeom prst="rect">
              <a:avLst/>
            </a:prstGeom>
            <a:noFill/>
          </p:spPr>
          <p:txBody>
            <a:bodyPr wrap="square">
              <a:spAutoFit/>
            </a:bodyPr>
            <a:lstStyle/>
            <a:p>
              <a:r>
                <a:rPr lang="da-DK" sz="2000" b="1" u="sng" dirty="0" smtClean="0"/>
                <a:t>Blødning</a:t>
              </a:r>
              <a:endParaRPr lang="da-DK" sz="2000" b="1" u="sng" dirty="0"/>
            </a:p>
            <a:p>
              <a:pPr marL="285750" indent="-285750">
                <a:buFont typeface="Arial" panose="020B0604020202020204" pitchFamily="34" charset="0"/>
                <a:buChar char="•"/>
              </a:pPr>
              <a:r>
                <a:rPr lang="da-DK" sz="2000" dirty="0"/>
                <a:t>Subarachnoidalblødning</a:t>
              </a:r>
            </a:p>
            <a:p>
              <a:pPr marL="285750" indent="-285750">
                <a:buFont typeface="Arial" panose="020B0604020202020204" pitchFamily="34" charset="0"/>
                <a:buChar char="•"/>
              </a:pPr>
              <a:r>
                <a:rPr lang="da-DK" sz="2000" dirty="0"/>
                <a:t>Parencymatøs blødning</a:t>
              </a:r>
            </a:p>
            <a:p>
              <a:endParaRPr lang="da-DK" dirty="0"/>
            </a:p>
          </p:txBody>
        </p:sp>
        <p:grpSp>
          <p:nvGrpSpPr>
            <p:cNvPr id="6" name="Gruppe 5">
              <a:extLst>
                <a:ext uri="{FF2B5EF4-FFF2-40B4-BE49-F238E27FC236}">
                  <a16:creationId xmlns:a16="http://schemas.microsoft.com/office/drawing/2014/main" id="{8194357E-75F3-40FA-8E4B-BFD6970AC36A}"/>
                </a:ext>
              </a:extLst>
            </p:cNvPr>
            <p:cNvGrpSpPr/>
            <p:nvPr/>
          </p:nvGrpSpPr>
          <p:grpSpPr>
            <a:xfrm>
              <a:off x="922071" y="2669985"/>
              <a:ext cx="1339760" cy="1339760"/>
              <a:chOff x="922071" y="2669985"/>
              <a:chExt cx="1339760" cy="1339760"/>
            </a:xfrm>
          </p:grpSpPr>
          <p:sp>
            <p:nvSpPr>
              <p:cNvPr id="20" name="Ellipse 19">
                <a:extLst>
                  <a:ext uri="{FF2B5EF4-FFF2-40B4-BE49-F238E27FC236}">
                    <a16:creationId xmlns:a16="http://schemas.microsoft.com/office/drawing/2014/main" id="{8ECB6A4C-8DF0-4A3E-8ED9-F2A2E6FF1FA4}"/>
                  </a:ext>
                </a:extLst>
              </p:cNvPr>
              <p:cNvSpPr/>
              <p:nvPr/>
            </p:nvSpPr>
            <p:spPr>
              <a:xfrm>
                <a:off x="922071" y="2669985"/>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Grafik 16">
                <a:extLst>
                  <a:ext uri="{FF2B5EF4-FFF2-40B4-BE49-F238E27FC236}">
                    <a16:creationId xmlns:a16="http://schemas.microsoft.com/office/drawing/2014/main" id="{8F8A0E17-731B-4853-94D0-7E82FABCBB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79211" y="3047558"/>
                <a:ext cx="632297" cy="606749"/>
              </a:xfrm>
              <a:prstGeom prst="rect">
                <a:avLst/>
              </a:prstGeom>
            </p:spPr>
          </p:pic>
        </p:grpSp>
      </p:grpSp>
      <p:grpSp>
        <p:nvGrpSpPr>
          <p:cNvPr id="27" name="Gruppe 26">
            <a:extLst>
              <a:ext uri="{FF2B5EF4-FFF2-40B4-BE49-F238E27FC236}">
                <a16:creationId xmlns:a16="http://schemas.microsoft.com/office/drawing/2014/main" id="{76D181D8-A12D-4E40-8B0F-072C1400E7A0}"/>
              </a:ext>
            </a:extLst>
          </p:cNvPr>
          <p:cNvGrpSpPr/>
          <p:nvPr/>
        </p:nvGrpSpPr>
        <p:grpSpPr>
          <a:xfrm>
            <a:off x="3290038" y="2664864"/>
            <a:ext cx="2087257" cy="3774424"/>
            <a:chOff x="3061430" y="2664864"/>
            <a:chExt cx="2087257" cy="3774424"/>
          </a:xfrm>
        </p:grpSpPr>
        <p:sp>
          <p:nvSpPr>
            <p:cNvPr id="13" name="Tekstfelt 12">
              <a:extLst>
                <a:ext uri="{FF2B5EF4-FFF2-40B4-BE49-F238E27FC236}">
                  <a16:creationId xmlns:a16="http://schemas.microsoft.com/office/drawing/2014/main" id="{ACEF3A53-EC6B-4C4D-B6C2-0127B07BD6A8}"/>
                </a:ext>
              </a:extLst>
            </p:cNvPr>
            <p:cNvSpPr txBox="1"/>
            <p:nvPr/>
          </p:nvSpPr>
          <p:spPr>
            <a:xfrm>
              <a:off x="3061430" y="4254074"/>
              <a:ext cx="2087257" cy="2185214"/>
            </a:xfrm>
            <a:prstGeom prst="rect">
              <a:avLst/>
            </a:prstGeom>
            <a:noFill/>
          </p:spPr>
          <p:txBody>
            <a:bodyPr wrap="square">
              <a:spAutoFit/>
            </a:bodyPr>
            <a:lstStyle/>
            <a:p>
              <a:r>
                <a:rPr lang="da-DK" sz="2000" b="1" u="sng" dirty="0" smtClean="0"/>
                <a:t>Traume</a:t>
              </a:r>
              <a:endParaRPr lang="da-DK" sz="2000" b="1" dirty="0"/>
            </a:p>
            <a:p>
              <a:pPr marL="285750" indent="-285750">
                <a:buFont typeface="Arial" panose="020B0604020202020204" pitchFamily="34" charset="0"/>
                <a:buChar char="•"/>
              </a:pPr>
              <a:r>
                <a:rPr lang="da-DK" sz="2000" dirty="0" err="1"/>
                <a:t>Subduralt</a:t>
              </a:r>
              <a:r>
                <a:rPr lang="da-DK" sz="2000" dirty="0"/>
                <a:t> </a:t>
              </a:r>
              <a:r>
                <a:rPr lang="da-DK" sz="2000" dirty="0" err="1"/>
                <a:t>hæmatom</a:t>
              </a:r>
              <a:endParaRPr lang="da-DK" sz="2000" dirty="0"/>
            </a:p>
            <a:p>
              <a:pPr marL="285750" indent="-285750">
                <a:buFont typeface="Arial" panose="020B0604020202020204" pitchFamily="34" charset="0"/>
                <a:buChar char="•"/>
              </a:pPr>
              <a:r>
                <a:rPr lang="da-DK" sz="2000" dirty="0" err="1"/>
                <a:t>Epiduralt</a:t>
              </a:r>
              <a:r>
                <a:rPr lang="da-DK" sz="2000" dirty="0"/>
                <a:t> </a:t>
              </a:r>
              <a:r>
                <a:rPr lang="da-DK" sz="2000" dirty="0" err="1"/>
                <a:t>hæmatom</a:t>
              </a:r>
              <a:endParaRPr lang="da-DK" sz="2000" dirty="0"/>
            </a:p>
            <a:p>
              <a:endParaRPr lang="da-DK" b="1" dirty="0"/>
            </a:p>
            <a:p>
              <a:endParaRPr lang="da-DK" dirty="0"/>
            </a:p>
          </p:txBody>
        </p:sp>
        <p:grpSp>
          <p:nvGrpSpPr>
            <p:cNvPr id="7" name="Gruppe 6">
              <a:extLst>
                <a:ext uri="{FF2B5EF4-FFF2-40B4-BE49-F238E27FC236}">
                  <a16:creationId xmlns:a16="http://schemas.microsoft.com/office/drawing/2014/main" id="{6813BC62-86DB-41D5-904A-DE66383D3073}"/>
                </a:ext>
              </a:extLst>
            </p:cNvPr>
            <p:cNvGrpSpPr/>
            <p:nvPr/>
          </p:nvGrpSpPr>
          <p:grpSpPr>
            <a:xfrm>
              <a:off x="3146786" y="2664864"/>
              <a:ext cx="1339760" cy="1339760"/>
              <a:chOff x="3146786" y="2664864"/>
              <a:chExt cx="1339760" cy="1339760"/>
            </a:xfrm>
          </p:grpSpPr>
          <p:sp>
            <p:nvSpPr>
              <p:cNvPr id="21" name="Ellipse 20">
                <a:extLst>
                  <a:ext uri="{FF2B5EF4-FFF2-40B4-BE49-F238E27FC236}">
                    <a16:creationId xmlns:a16="http://schemas.microsoft.com/office/drawing/2014/main" id="{E2A3A2FB-C2D4-4D07-844A-20BF69F2EB53}"/>
                  </a:ext>
                </a:extLst>
              </p:cNvPr>
              <p:cNvSpPr/>
              <p:nvPr/>
            </p:nvSpPr>
            <p:spPr>
              <a:xfrm>
                <a:off x="3146786"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Grafik 33">
                <a:extLst>
                  <a:ext uri="{FF2B5EF4-FFF2-40B4-BE49-F238E27FC236}">
                    <a16:creationId xmlns:a16="http://schemas.microsoft.com/office/drawing/2014/main" id="{87153438-196C-42AD-B48E-B60FBDCDE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44079" y="2830409"/>
                <a:ext cx="727925" cy="986898"/>
              </a:xfrm>
              <a:prstGeom prst="rect">
                <a:avLst/>
              </a:prstGeom>
            </p:spPr>
          </p:pic>
        </p:grpSp>
      </p:grpSp>
      <p:grpSp>
        <p:nvGrpSpPr>
          <p:cNvPr id="28" name="Gruppe 27">
            <a:extLst>
              <a:ext uri="{FF2B5EF4-FFF2-40B4-BE49-F238E27FC236}">
                <a16:creationId xmlns:a16="http://schemas.microsoft.com/office/drawing/2014/main" id="{1C219979-079A-45AD-A262-616624A3C8C3}"/>
              </a:ext>
            </a:extLst>
          </p:cNvPr>
          <p:cNvGrpSpPr/>
          <p:nvPr/>
        </p:nvGrpSpPr>
        <p:grpSpPr>
          <a:xfrm>
            <a:off x="5204094" y="2669551"/>
            <a:ext cx="2308215" cy="2604675"/>
            <a:chOff x="5047678" y="2669551"/>
            <a:chExt cx="2308215" cy="2604675"/>
          </a:xfrm>
        </p:grpSpPr>
        <p:sp>
          <p:nvSpPr>
            <p:cNvPr id="15" name="Tekstfelt 14">
              <a:extLst>
                <a:ext uri="{FF2B5EF4-FFF2-40B4-BE49-F238E27FC236}">
                  <a16:creationId xmlns:a16="http://schemas.microsoft.com/office/drawing/2014/main" id="{BA5A5535-B58A-4F3D-8373-0000D1AEC035}"/>
                </a:ext>
              </a:extLst>
            </p:cNvPr>
            <p:cNvSpPr txBox="1"/>
            <p:nvPr/>
          </p:nvSpPr>
          <p:spPr>
            <a:xfrm>
              <a:off x="5047678" y="4258563"/>
              <a:ext cx="2308215" cy="1015663"/>
            </a:xfrm>
            <a:prstGeom prst="rect">
              <a:avLst/>
            </a:prstGeom>
            <a:noFill/>
          </p:spPr>
          <p:txBody>
            <a:bodyPr wrap="square">
              <a:spAutoFit/>
            </a:bodyPr>
            <a:lstStyle/>
            <a:p>
              <a:r>
                <a:rPr lang="da-DK" sz="2000" b="1" u="sng" dirty="0" err="1"/>
                <a:t>Anoxisk</a:t>
              </a:r>
              <a:r>
                <a:rPr lang="da-DK" sz="2000" b="1" u="sng"/>
                <a:t> </a:t>
              </a:r>
              <a:r>
                <a:rPr lang="da-DK" sz="2000" b="1" u="sng" smtClean="0"/>
                <a:t>ødem</a:t>
              </a:r>
              <a:endParaRPr lang="da-DK" sz="2000" b="1" dirty="0"/>
            </a:p>
            <a:p>
              <a:pPr marL="285750" indent="-285750">
                <a:buFont typeface="Arial" panose="020B0604020202020204" pitchFamily="34" charset="0"/>
                <a:buChar char="•"/>
              </a:pPr>
              <a:r>
                <a:rPr lang="da-DK" sz="2000" dirty="0"/>
                <a:t>Kredsløbsstop</a:t>
              </a:r>
            </a:p>
            <a:p>
              <a:pPr marL="285750" indent="-285750">
                <a:buFont typeface="Arial" panose="020B0604020202020204" pitchFamily="34" charset="0"/>
                <a:buChar char="•"/>
              </a:pPr>
              <a:r>
                <a:rPr lang="da-DK" sz="2000" dirty="0"/>
                <a:t>Cerebralt infarkt</a:t>
              </a:r>
            </a:p>
          </p:txBody>
        </p:sp>
        <p:grpSp>
          <p:nvGrpSpPr>
            <p:cNvPr id="8" name="Gruppe 7">
              <a:extLst>
                <a:ext uri="{FF2B5EF4-FFF2-40B4-BE49-F238E27FC236}">
                  <a16:creationId xmlns:a16="http://schemas.microsoft.com/office/drawing/2014/main" id="{96FD799D-B192-46F5-9ED4-974130BDB947}"/>
                </a:ext>
              </a:extLst>
            </p:cNvPr>
            <p:cNvGrpSpPr/>
            <p:nvPr/>
          </p:nvGrpSpPr>
          <p:grpSpPr>
            <a:xfrm>
              <a:off x="5435717" y="2669551"/>
              <a:ext cx="1339760" cy="1339760"/>
              <a:chOff x="5435717" y="2669551"/>
              <a:chExt cx="1339760" cy="1339760"/>
            </a:xfrm>
          </p:grpSpPr>
          <p:sp>
            <p:nvSpPr>
              <p:cNvPr id="22" name="Ellipse 21">
                <a:extLst>
                  <a:ext uri="{FF2B5EF4-FFF2-40B4-BE49-F238E27FC236}">
                    <a16:creationId xmlns:a16="http://schemas.microsoft.com/office/drawing/2014/main" id="{622A5406-7127-49FD-BC54-D363329EF98D}"/>
                  </a:ext>
                </a:extLst>
              </p:cNvPr>
              <p:cNvSpPr/>
              <p:nvPr/>
            </p:nvSpPr>
            <p:spPr>
              <a:xfrm>
                <a:off x="5435717" y="2669551"/>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Grafik 36">
                <a:extLst>
                  <a:ext uri="{FF2B5EF4-FFF2-40B4-BE49-F238E27FC236}">
                    <a16:creationId xmlns:a16="http://schemas.microsoft.com/office/drawing/2014/main" id="{1960FA94-022B-4524-A19A-0D4DBCDF8EB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75872" y="2975025"/>
                <a:ext cx="794758" cy="739676"/>
              </a:xfrm>
              <a:prstGeom prst="rect">
                <a:avLst/>
              </a:prstGeom>
            </p:spPr>
          </p:pic>
        </p:grpSp>
      </p:grpSp>
      <p:grpSp>
        <p:nvGrpSpPr>
          <p:cNvPr id="29" name="Gruppe 28">
            <a:extLst>
              <a:ext uri="{FF2B5EF4-FFF2-40B4-BE49-F238E27FC236}">
                <a16:creationId xmlns:a16="http://schemas.microsoft.com/office/drawing/2014/main" id="{94B83D1F-1587-4379-9096-3B101A865DEE}"/>
              </a:ext>
            </a:extLst>
          </p:cNvPr>
          <p:cNvGrpSpPr/>
          <p:nvPr/>
        </p:nvGrpSpPr>
        <p:grpSpPr>
          <a:xfrm>
            <a:off x="7739889" y="2664864"/>
            <a:ext cx="1722836" cy="2618413"/>
            <a:chOff x="7595505" y="2664864"/>
            <a:chExt cx="1722836" cy="2618413"/>
          </a:xfrm>
        </p:grpSpPr>
        <p:sp>
          <p:nvSpPr>
            <p:cNvPr id="14" name="Tekstfelt 13">
              <a:extLst>
                <a:ext uri="{FF2B5EF4-FFF2-40B4-BE49-F238E27FC236}">
                  <a16:creationId xmlns:a16="http://schemas.microsoft.com/office/drawing/2014/main" id="{622BD0BC-DAE4-4990-99BC-1A74E8043289}"/>
                </a:ext>
              </a:extLst>
            </p:cNvPr>
            <p:cNvSpPr txBox="1"/>
            <p:nvPr/>
          </p:nvSpPr>
          <p:spPr>
            <a:xfrm>
              <a:off x="7595505" y="4267614"/>
              <a:ext cx="1722836" cy="1015663"/>
            </a:xfrm>
            <a:prstGeom prst="rect">
              <a:avLst/>
            </a:prstGeom>
            <a:noFill/>
          </p:spPr>
          <p:txBody>
            <a:bodyPr wrap="square">
              <a:spAutoFit/>
            </a:bodyPr>
            <a:lstStyle/>
            <a:p>
              <a:r>
                <a:rPr lang="da-DK" sz="2000" b="1" u="sng" dirty="0"/>
                <a:t>Infektion</a:t>
              </a:r>
            </a:p>
            <a:p>
              <a:pPr marL="285750" indent="-285750">
                <a:buFont typeface="Arial" panose="020B0604020202020204" pitchFamily="34" charset="0"/>
                <a:buChar char="•"/>
              </a:pPr>
              <a:r>
                <a:rPr lang="da-DK" sz="2000" dirty="0"/>
                <a:t>Meningitis</a:t>
              </a:r>
            </a:p>
            <a:p>
              <a:pPr marL="285750" indent="-285750">
                <a:buFont typeface="Arial" panose="020B0604020202020204" pitchFamily="34" charset="0"/>
                <a:buChar char="•"/>
              </a:pPr>
              <a:r>
                <a:rPr lang="da-DK" sz="2000" dirty="0"/>
                <a:t>Absces</a:t>
              </a:r>
            </a:p>
          </p:txBody>
        </p:sp>
        <p:grpSp>
          <p:nvGrpSpPr>
            <p:cNvPr id="9" name="Gruppe 8">
              <a:extLst>
                <a:ext uri="{FF2B5EF4-FFF2-40B4-BE49-F238E27FC236}">
                  <a16:creationId xmlns:a16="http://schemas.microsoft.com/office/drawing/2014/main" id="{705F4E5A-BD64-4AF9-8E94-4F64B0E08064}"/>
                </a:ext>
              </a:extLst>
            </p:cNvPr>
            <p:cNvGrpSpPr/>
            <p:nvPr/>
          </p:nvGrpSpPr>
          <p:grpSpPr>
            <a:xfrm>
              <a:off x="7649023" y="2664864"/>
              <a:ext cx="1339760" cy="1339760"/>
              <a:chOff x="7649023" y="2664864"/>
              <a:chExt cx="1339760" cy="1339760"/>
            </a:xfrm>
          </p:grpSpPr>
          <p:sp>
            <p:nvSpPr>
              <p:cNvPr id="24" name="Ellipse 23">
                <a:extLst>
                  <a:ext uri="{FF2B5EF4-FFF2-40B4-BE49-F238E27FC236}">
                    <a16:creationId xmlns:a16="http://schemas.microsoft.com/office/drawing/2014/main" id="{C8BC667F-9EB8-4359-895C-06F62E834C6E}"/>
                  </a:ext>
                </a:extLst>
              </p:cNvPr>
              <p:cNvSpPr/>
              <p:nvPr/>
            </p:nvSpPr>
            <p:spPr>
              <a:xfrm>
                <a:off x="7649023"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6A373919-6A71-4FA5-8584-55975947065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54150" y="2919712"/>
                <a:ext cx="765134" cy="870267"/>
              </a:xfrm>
              <a:prstGeom prst="rect">
                <a:avLst/>
              </a:prstGeom>
            </p:spPr>
          </p:pic>
        </p:grpSp>
      </p:grpSp>
      <p:grpSp>
        <p:nvGrpSpPr>
          <p:cNvPr id="32" name="Gruppe 31">
            <a:extLst>
              <a:ext uri="{FF2B5EF4-FFF2-40B4-BE49-F238E27FC236}">
                <a16:creationId xmlns:a16="http://schemas.microsoft.com/office/drawing/2014/main" id="{6C848122-1F14-4F7C-9E79-0C277BD6BDC5}"/>
              </a:ext>
            </a:extLst>
          </p:cNvPr>
          <p:cNvGrpSpPr/>
          <p:nvPr/>
        </p:nvGrpSpPr>
        <p:grpSpPr>
          <a:xfrm>
            <a:off x="9444512" y="2671214"/>
            <a:ext cx="2087257" cy="2610151"/>
            <a:chOff x="9492640" y="2671214"/>
            <a:chExt cx="2087257" cy="2610151"/>
          </a:xfrm>
        </p:grpSpPr>
        <p:sp>
          <p:nvSpPr>
            <p:cNvPr id="16" name="Tekstfelt 15">
              <a:extLst>
                <a:ext uri="{FF2B5EF4-FFF2-40B4-BE49-F238E27FC236}">
                  <a16:creationId xmlns:a16="http://schemas.microsoft.com/office/drawing/2014/main" id="{514CE221-3F1F-4F1E-A21C-FDBA142C1F93}"/>
                </a:ext>
              </a:extLst>
            </p:cNvPr>
            <p:cNvSpPr txBox="1"/>
            <p:nvPr/>
          </p:nvSpPr>
          <p:spPr>
            <a:xfrm>
              <a:off x="9492640" y="4265702"/>
              <a:ext cx="2087257" cy="1015663"/>
            </a:xfrm>
            <a:prstGeom prst="rect">
              <a:avLst/>
            </a:prstGeom>
            <a:noFill/>
          </p:spPr>
          <p:txBody>
            <a:bodyPr wrap="square">
              <a:spAutoFit/>
            </a:bodyPr>
            <a:lstStyle/>
            <a:p>
              <a:pPr algn="ctr"/>
              <a:r>
                <a:rPr lang="da-DK" sz="2000" b="1" u="sng" dirty="0"/>
                <a:t>Tumorer</a:t>
              </a:r>
              <a:r>
                <a:rPr lang="da-DK" sz="2000" u="sng" dirty="0"/>
                <a:t> </a:t>
              </a:r>
            </a:p>
            <a:p>
              <a:pPr marL="285750" indent="-285750">
                <a:buFont typeface="Arial" panose="020B0604020202020204" pitchFamily="34" charset="0"/>
                <a:buChar char="•"/>
              </a:pPr>
              <a:r>
                <a:rPr lang="da-DK" sz="2000" dirty="0"/>
                <a:t>Visse benigne hjernetumorer</a:t>
              </a:r>
            </a:p>
          </p:txBody>
        </p:sp>
        <p:grpSp>
          <p:nvGrpSpPr>
            <p:cNvPr id="10" name="Gruppe 9">
              <a:extLst>
                <a:ext uri="{FF2B5EF4-FFF2-40B4-BE49-F238E27FC236}">
                  <a16:creationId xmlns:a16="http://schemas.microsoft.com/office/drawing/2014/main" id="{82FB86FC-0FE4-4BCC-A74E-BF3BD37D0D22}"/>
                </a:ext>
              </a:extLst>
            </p:cNvPr>
            <p:cNvGrpSpPr/>
            <p:nvPr/>
          </p:nvGrpSpPr>
          <p:grpSpPr>
            <a:xfrm>
              <a:off x="9895703" y="2671214"/>
              <a:ext cx="1339760" cy="1339760"/>
              <a:chOff x="9895703" y="2671214"/>
              <a:chExt cx="1339760" cy="1339760"/>
            </a:xfrm>
          </p:grpSpPr>
          <p:sp>
            <p:nvSpPr>
              <p:cNvPr id="25" name="Ellipse 24">
                <a:extLst>
                  <a:ext uri="{FF2B5EF4-FFF2-40B4-BE49-F238E27FC236}">
                    <a16:creationId xmlns:a16="http://schemas.microsoft.com/office/drawing/2014/main" id="{C69B2B1B-EC6B-4BC4-9A69-62A11F17E1C5}"/>
                  </a:ext>
                </a:extLst>
              </p:cNvPr>
              <p:cNvSpPr/>
              <p:nvPr/>
            </p:nvSpPr>
            <p:spPr>
              <a:xfrm>
                <a:off x="9895703" y="267121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 name="Grafik 18">
                <a:extLst>
                  <a:ext uri="{FF2B5EF4-FFF2-40B4-BE49-F238E27FC236}">
                    <a16:creationId xmlns:a16="http://schemas.microsoft.com/office/drawing/2014/main" id="{0B98FDB9-09B3-434A-A3F4-A603AA804D0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61991" y="2960310"/>
                <a:ext cx="836079" cy="797011"/>
              </a:xfrm>
              <a:prstGeom prst="rect">
                <a:avLst/>
              </a:prstGeom>
            </p:spPr>
          </p:pic>
        </p:grpSp>
      </p:grpSp>
    </p:spTree>
    <p:extLst>
      <p:ext uri="{BB962C8B-B14F-4D97-AF65-F5344CB8AC3E}">
        <p14:creationId xmlns:p14="http://schemas.microsoft.com/office/powerpoint/2010/main" val="3468997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7654A-4005-FA44-B142-37F3289BE658}"/>
              </a:ext>
            </a:extLst>
          </p:cNvPr>
          <p:cNvSpPr>
            <a:spLocks noGrp="1"/>
          </p:cNvSpPr>
          <p:nvPr>
            <p:ph type="title"/>
          </p:nvPr>
        </p:nvSpPr>
        <p:spPr>
          <a:xfrm>
            <a:off x="6167147" y="516564"/>
            <a:ext cx="5469835" cy="1603931"/>
          </a:xfrm>
        </p:spPr>
        <p:txBody>
          <a:bodyPr>
            <a:normAutofit fontScale="90000"/>
          </a:bodyPr>
          <a:lstStyle/>
          <a:p>
            <a:pPr algn="ctr"/>
            <a:r>
              <a:rPr lang="da-DK" sz="3400" dirty="0">
                <a:solidFill>
                  <a:srgbClr val="004567"/>
                </a:solidFill>
              </a:rPr>
              <a:t>Hvilke patienter </a:t>
            </a:r>
            <a:r>
              <a:rPr lang="da-DK" sz="3400" dirty="0"/>
              <a:t>skal man være </a:t>
            </a:r>
            <a:r>
              <a:rPr lang="da-DK" sz="3400" dirty="0" smtClean="0"/>
              <a:t>opmærksom </a:t>
            </a:r>
            <a:r>
              <a:rPr lang="da-DK" sz="3400" dirty="0"/>
              <a:t>på at flytte </a:t>
            </a:r>
            <a:r>
              <a:rPr lang="da-DK" sz="3400" dirty="0" smtClean="0"/>
              <a:t>TIL intensiv FRA traumecentret?</a:t>
            </a:r>
            <a:endParaRPr lang="da-DK" sz="3400" dirty="0"/>
          </a:p>
        </p:txBody>
      </p:sp>
      <p:sp>
        <p:nvSpPr>
          <p:cNvPr id="5" name="Pladsholder til tekst 4">
            <a:extLst>
              <a:ext uri="{FF2B5EF4-FFF2-40B4-BE49-F238E27FC236}">
                <a16:creationId xmlns:a16="http://schemas.microsoft.com/office/drawing/2014/main" id="{C8120465-2E0F-3A4E-92CF-F70A70EF2EBB}"/>
              </a:ext>
            </a:extLst>
          </p:cNvPr>
          <p:cNvSpPr>
            <a:spLocks noGrp="1"/>
          </p:cNvSpPr>
          <p:nvPr>
            <p:ph type="body" sz="quarter" idx="14"/>
          </p:nvPr>
        </p:nvSpPr>
        <p:spPr>
          <a:xfrm>
            <a:off x="6480618" y="2317352"/>
            <a:ext cx="5004684" cy="1927263"/>
          </a:xfrm>
        </p:spPr>
        <p:txBody>
          <a:bodyPr>
            <a:noAutofit/>
          </a:bodyPr>
          <a:lstStyle/>
          <a:p>
            <a:r>
              <a:rPr lang="da-DK" sz="2200" dirty="0">
                <a:solidFill>
                  <a:srgbClr val="004567"/>
                </a:solidFill>
              </a:rPr>
              <a:t>Patienter</a:t>
            </a:r>
            <a:r>
              <a:rPr lang="da-DK" sz="2200" b="1" dirty="0">
                <a:solidFill>
                  <a:srgbClr val="004567"/>
                </a:solidFill>
              </a:rPr>
              <a:t> </a:t>
            </a:r>
            <a:r>
              <a:rPr lang="da-DK" sz="2200" dirty="0">
                <a:solidFill>
                  <a:srgbClr val="004567"/>
                </a:solidFill>
              </a:rPr>
              <a:t>med en akut svær hjerneskade </a:t>
            </a:r>
            <a:r>
              <a:rPr lang="da-DK" sz="2200" dirty="0" smtClean="0">
                <a:solidFill>
                  <a:srgbClr val="004567"/>
                </a:solidFill>
              </a:rPr>
              <a:t/>
            </a:r>
            <a:br>
              <a:rPr lang="da-DK" sz="2200" dirty="0" smtClean="0">
                <a:solidFill>
                  <a:srgbClr val="004567"/>
                </a:solidFill>
              </a:rPr>
            </a:br>
            <a:r>
              <a:rPr lang="da-DK" sz="2200" dirty="0" smtClean="0">
                <a:solidFill>
                  <a:srgbClr val="004567"/>
                </a:solidFill>
              </a:rPr>
              <a:t>og </a:t>
            </a:r>
            <a:r>
              <a:rPr lang="da-DK" sz="2200" b="1" dirty="0">
                <a:solidFill>
                  <a:srgbClr val="FF612C"/>
                </a:solidFill>
              </a:rPr>
              <a:t>nedsat bevidsthedsniveau</a:t>
            </a:r>
            <a:r>
              <a:rPr lang="da-DK" sz="2200" dirty="0">
                <a:solidFill>
                  <a:srgbClr val="004567"/>
                </a:solidFill>
              </a:rPr>
              <a:t>, som man overvejer at flytte til andre afdelinger end intensiv, fordi der ikke er nogle behandlingsmuligheder</a:t>
            </a:r>
            <a:r>
              <a:rPr lang="da-DK" sz="2200" dirty="0" smtClean="0">
                <a:solidFill>
                  <a:srgbClr val="004567"/>
                </a:solidFill>
              </a:rPr>
              <a:t>.</a:t>
            </a:r>
            <a:endParaRPr lang="da-DK" sz="2200" dirty="0">
              <a:solidFill>
                <a:srgbClr val="004567"/>
              </a:solidFill>
            </a:endParaRPr>
          </a:p>
        </p:txBody>
      </p:sp>
      <p:sp>
        <p:nvSpPr>
          <p:cNvPr id="6" name="Tekstboks 5"/>
          <p:cNvSpPr txBox="1"/>
          <p:nvPr/>
        </p:nvSpPr>
        <p:spPr>
          <a:xfrm>
            <a:off x="6343650" y="4486234"/>
            <a:ext cx="5116830" cy="2052870"/>
          </a:xfrm>
          <a:prstGeom prst="rect">
            <a:avLst/>
          </a:prstGeom>
          <a:solidFill>
            <a:srgbClr val="F0C9C6"/>
          </a:solidFill>
        </p:spPr>
        <p:txBody>
          <a:bodyPr wrap="square" rtlCol="0">
            <a:spAutoFit/>
          </a:bodyPr>
          <a:lstStyle/>
          <a:p>
            <a:pPr eaLnBrk="0" fontAlgn="base" hangingPunct="0">
              <a:spcBef>
                <a:spcPct val="20000"/>
              </a:spcBef>
              <a:spcAft>
                <a:spcPct val="0"/>
              </a:spcAft>
            </a:pPr>
            <a:r>
              <a:rPr lang="da-DK" sz="500" dirty="0" smtClean="0">
                <a:solidFill>
                  <a:schemeClr val="bg1"/>
                </a:solidFill>
                <a:latin typeface="Arial" charset="0"/>
              </a:rPr>
              <a:t> </a:t>
            </a:r>
          </a:p>
          <a:p>
            <a:pPr eaLnBrk="0" fontAlgn="base" hangingPunct="0">
              <a:spcBef>
                <a:spcPct val="20000"/>
              </a:spcBef>
              <a:spcAft>
                <a:spcPct val="0"/>
              </a:spcAft>
            </a:pPr>
            <a:r>
              <a:rPr lang="da-DK" dirty="0" smtClean="0">
                <a:solidFill>
                  <a:srgbClr val="004567"/>
                </a:solidFill>
                <a:latin typeface="Arial" charset="0"/>
              </a:rPr>
              <a:t>      Der </a:t>
            </a:r>
            <a:r>
              <a:rPr lang="da-DK" dirty="0">
                <a:solidFill>
                  <a:srgbClr val="004567"/>
                </a:solidFill>
                <a:latin typeface="Arial" charset="0"/>
              </a:rPr>
              <a:t>er </a:t>
            </a:r>
            <a:r>
              <a:rPr lang="da-DK" b="1" dirty="0">
                <a:solidFill>
                  <a:srgbClr val="004567"/>
                </a:solidFill>
                <a:latin typeface="Arial" charset="0"/>
              </a:rPr>
              <a:t>ingen absolutte </a:t>
            </a:r>
            <a:r>
              <a:rPr lang="da-DK" b="1" dirty="0" smtClean="0">
                <a:solidFill>
                  <a:srgbClr val="004567"/>
                </a:solidFill>
                <a:latin typeface="Arial" charset="0"/>
              </a:rPr>
              <a:t>eksklusions-</a:t>
            </a:r>
          </a:p>
          <a:p>
            <a:pPr eaLnBrk="0" fontAlgn="base" hangingPunct="0">
              <a:spcBef>
                <a:spcPct val="20000"/>
              </a:spcBef>
              <a:spcAft>
                <a:spcPct val="0"/>
              </a:spcAft>
            </a:pPr>
            <a:r>
              <a:rPr lang="da-DK" b="1" dirty="0">
                <a:solidFill>
                  <a:srgbClr val="004567"/>
                </a:solidFill>
                <a:latin typeface="Arial" charset="0"/>
              </a:rPr>
              <a:t> </a:t>
            </a:r>
            <a:r>
              <a:rPr lang="da-DK" b="1" dirty="0" smtClean="0">
                <a:solidFill>
                  <a:srgbClr val="004567"/>
                </a:solidFill>
                <a:latin typeface="Arial" charset="0"/>
              </a:rPr>
              <a:t>     kriterier</a:t>
            </a:r>
            <a:r>
              <a:rPr lang="da-DK" dirty="0" smtClean="0">
                <a:solidFill>
                  <a:srgbClr val="004567"/>
                </a:solidFill>
                <a:latin typeface="Arial" charset="0"/>
              </a:rPr>
              <a:t> for organdonation! </a:t>
            </a: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smtClean="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sz="1000" dirty="0" smtClean="0">
              <a:solidFill>
                <a:srgbClr val="004567"/>
              </a:solidFill>
              <a:latin typeface="Arial" charset="0"/>
            </a:endParaRPr>
          </a:p>
        </p:txBody>
      </p:sp>
      <p:sp>
        <p:nvSpPr>
          <p:cNvPr id="7" name="Rektangel 6"/>
          <p:cNvSpPr/>
          <p:nvPr/>
        </p:nvSpPr>
        <p:spPr>
          <a:xfrm>
            <a:off x="7441625" y="5386478"/>
            <a:ext cx="3869842" cy="923330"/>
          </a:xfrm>
          <a:prstGeom prst="rect">
            <a:avLst/>
          </a:prstGeom>
        </p:spPr>
        <p:txBody>
          <a:bodyPr wrap="square">
            <a:spAutoFit/>
          </a:bodyPr>
          <a:lstStyle/>
          <a:p>
            <a:pPr lvl="1" eaLnBrk="0" fontAlgn="base" hangingPunct="0">
              <a:spcBef>
                <a:spcPct val="20000"/>
              </a:spcBef>
              <a:spcAft>
                <a:spcPct val="0"/>
              </a:spcAft>
            </a:pPr>
            <a:r>
              <a:rPr lang="da-DK" b="1" dirty="0">
                <a:solidFill>
                  <a:srgbClr val="004567"/>
                </a:solidFill>
                <a:latin typeface="Arial" charset="0"/>
              </a:rPr>
              <a:t>Høj alder</a:t>
            </a:r>
            <a:r>
              <a:rPr lang="da-DK" dirty="0">
                <a:solidFill>
                  <a:srgbClr val="004567"/>
                </a:solidFill>
                <a:latin typeface="Arial" charset="0"/>
              </a:rPr>
              <a:t> </a:t>
            </a:r>
            <a:r>
              <a:rPr lang="da-DK" dirty="0" smtClean="0">
                <a:solidFill>
                  <a:srgbClr val="004567"/>
                </a:solidFill>
                <a:latin typeface="Arial" charset="0"/>
              </a:rPr>
              <a:t>og </a:t>
            </a:r>
            <a:r>
              <a:rPr lang="da-DK" b="1" dirty="0" err="1" smtClean="0">
                <a:solidFill>
                  <a:srgbClr val="004567"/>
                </a:solidFill>
                <a:latin typeface="Arial" charset="0"/>
              </a:rPr>
              <a:t>komorbiditet</a:t>
            </a:r>
            <a:r>
              <a:rPr lang="da-DK" dirty="0" smtClean="0">
                <a:solidFill>
                  <a:srgbClr val="004567"/>
                </a:solidFill>
                <a:latin typeface="Arial" charset="0"/>
              </a:rPr>
              <a:t> </a:t>
            </a:r>
            <a:r>
              <a:rPr lang="da-DK" dirty="0">
                <a:solidFill>
                  <a:srgbClr val="004567"/>
                </a:solidFill>
                <a:latin typeface="Arial" charset="0"/>
              </a:rPr>
              <a:t/>
            </a:r>
            <a:br>
              <a:rPr lang="da-DK" dirty="0">
                <a:solidFill>
                  <a:srgbClr val="004567"/>
                </a:solidFill>
                <a:latin typeface="Arial" charset="0"/>
              </a:rPr>
            </a:br>
            <a:r>
              <a:rPr lang="da-DK" dirty="0" smtClean="0">
                <a:solidFill>
                  <a:srgbClr val="004567"/>
                </a:solidFill>
                <a:latin typeface="Arial" charset="0"/>
              </a:rPr>
              <a:t>udelukker ikke </a:t>
            </a:r>
            <a:r>
              <a:rPr lang="da-DK" dirty="0">
                <a:solidFill>
                  <a:srgbClr val="004567"/>
                </a:solidFill>
                <a:latin typeface="Arial" charset="0"/>
              </a:rPr>
              <a:t>nødvendigvis organdonation.</a:t>
            </a:r>
          </a:p>
        </p:txBody>
      </p:sp>
      <p:grpSp>
        <p:nvGrpSpPr>
          <p:cNvPr id="8" name="Grafik 201">
            <a:extLst>
              <a:ext uri="{FF2B5EF4-FFF2-40B4-BE49-F238E27FC236}">
                <a16:creationId xmlns:a16="http://schemas.microsoft.com/office/drawing/2014/main" id="{09048EE1-95FD-4F33-BAFD-06BE63709805}"/>
              </a:ext>
            </a:extLst>
          </p:cNvPr>
          <p:cNvGrpSpPr/>
          <p:nvPr/>
        </p:nvGrpSpPr>
        <p:grpSpPr>
          <a:xfrm>
            <a:off x="6809217" y="5361833"/>
            <a:ext cx="751231" cy="932631"/>
            <a:chOff x="9044128" y="5366604"/>
            <a:chExt cx="362902" cy="450532"/>
          </a:xfrm>
          <a:noFill/>
        </p:grpSpPr>
        <p:sp>
          <p:nvSpPr>
            <p:cNvPr id="10" name="Kombinationstegning: figur 1076">
              <a:extLst>
                <a:ext uri="{FF2B5EF4-FFF2-40B4-BE49-F238E27FC236}">
                  <a16:creationId xmlns:a16="http://schemas.microsoft.com/office/drawing/2014/main" id="{96EBF22F-104B-4129-BC26-A7B2809D5A14}"/>
                </a:ext>
              </a:extLst>
            </p:cNvPr>
            <p:cNvSpPr/>
            <p:nvPr/>
          </p:nvSpPr>
          <p:spPr>
            <a:xfrm>
              <a:off x="9351785" y="5630446"/>
              <a:ext cx="55244" cy="175259"/>
            </a:xfrm>
            <a:custGeom>
              <a:avLst/>
              <a:gdLst>
                <a:gd name="connsiteX0" fmla="*/ 55245 w 55244"/>
                <a:gd name="connsiteY0" fmla="*/ 175260 h 175259"/>
                <a:gd name="connsiteX1" fmla="*/ 55245 w 55244"/>
                <a:gd name="connsiteY1" fmla="*/ 21907 h 175259"/>
                <a:gd name="connsiteX2" fmla="*/ 27623 w 55244"/>
                <a:gd name="connsiteY2" fmla="*/ 0 h 175259"/>
                <a:gd name="connsiteX3" fmla="*/ 27623 w 55244"/>
                <a:gd name="connsiteY3" fmla="*/ 0 h 175259"/>
                <a:gd name="connsiteX4" fmla="*/ 0 w 55244"/>
                <a:gd name="connsiteY4" fmla="*/ 21907 h 175259"/>
                <a:gd name="connsiteX5" fmla="*/ 0 w 55244"/>
                <a:gd name="connsiteY5" fmla="*/ 49530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44" h="175259">
                  <a:moveTo>
                    <a:pt x="55245" y="175260"/>
                  </a:moveTo>
                  <a:lnTo>
                    <a:pt x="55245" y="21907"/>
                  </a:lnTo>
                  <a:cubicBezTo>
                    <a:pt x="55245" y="10477"/>
                    <a:pt x="42863" y="0"/>
                    <a:pt x="27623" y="0"/>
                  </a:cubicBezTo>
                  <a:lnTo>
                    <a:pt x="27623" y="0"/>
                  </a:lnTo>
                  <a:cubicBezTo>
                    <a:pt x="12382" y="0"/>
                    <a:pt x="0" y="9525"/>
                    <a:pt x="0" y="21907"/>
                  </a:cubicBezTo>
                  <a:lnTo>
                    <a:pt x="0" y="49530"/>
                  </a:lnTo>
                </a:path>
              </a:pathLst>
            </a:custGeom>
            <a:noFill/>
            <a:ln w="19050" cap="rnd">
              <a:solidFill>
                <a:srgbClr val="004767"/>
              </a:solidFill>
              <a:prstDash val="solid"/>
              <a:miter/>
            </a:ln>
          </p:spPr>
          <p:txBody>
            <a:bodyPr rtlCol="0" anchor="ctr"/>
            <a:lstStyle/>
            <a:p>
              <a:endParaRPr lang="da-DK"/>
            </a:p>
          </p:txBody>
        </p:sp>
        <p:sp>
          <p:nvSpPr>
            <p:cNvPr id="11" name="Kombinationstegning: figur 1077">
              <a:extLst>
                <a:ext uri="{FF2B5EF4-FFF2-40B4-BE49-F238E27FC236}">
                  <a16:creationId xmlns:a16="http://schemas.microsoft.com/office/drawing/2014/main" id="{B24C2438-DA07-4E1D-9225-111A01D2ECCE}"/>
                </a:ext>
              </a:extLst>
            </p:cNvPr>
            <p:cNvSpPr/>
            <p:nvPr/>
          </p:nvSpPr>
          <p:spPr>
            <a:xfrm>
              <a:off x="9044128" y="5498049"/>
              <a:ext cx="149542" cy="104774"/>
            </a:xfrm>
            <a:custGeom>
              <a:avLst/>
              <a:gdLst>
                <a:gd name="connsiteX0" fmla="*/ 149543 w 149542"/>
                <a:gd name="connsiteY0" fmla="*/ 0 h 104774"/>
                <a:gd name="connsiteX1" fmla="*/ 118110 w 149542"/>
                <a:gd name="connsiteY1" fmla="*/ 0 h 104774"/>
                <a:gd name="connsiteX2" fmla="*/ 76200 w 149542"/>
                <a:gd name="connsiteY2" fmla="*/ 16192 h 104774"/>
                <a:gd name="connsiteX3" fmla="*/ 76200 w 149542"/>
                <a:gd name="connsiteY3" fmla="*/ 16192 h 104774"/>
                <a:gd name="connsiteX4" fmla="*/ 0 w 149542"/>
                <a:gd name="connsiteY4" fmla="*/ 104775 h 10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104774">
                  <a:moveTo>
                    <a:pt x="149543" y="0"/>
                  </a:moveTo>
                  <a:lnTo>
                    <a:pt x="118110" y="0"/>
                  </a:lnTo>
                  <a:cubicBezTo>
                    <a:pt x="101918" y="0"/>
                    <a:pt x="87630" y="5715"/>
                    <a:pt x="76200" y="16192"/>
                  </a:cubicBezTo>
                  <a:lnTo>
                    <a:pt x="76200" y="16192"/>
                  </a:lnTo>
                  <a:lnTo>
                    <a:pt x="0" y="104775"/>
                  </a:lnTo>
                </a:path>
              </a:pathLst>
            </a:custGeom>
            <a:noFill/>
            <a:ln w="19050" cap="rnd">
              <a:solidFill>
                <a:srgbClr val="004767"/>
              </a:solidFill>
              <a:prstDash val="solid"/>
              <a:miter/>
            </a:ln>
          </p:spPr>
          <p:txBody>
            <a:bodyPr rtlCol="0" anchor="ctr"/>
            <a:lstStyle/>
            <a:p>
              <a:endParaRPr lang="da-DK"/>
            </a:p>
          </p:txBody>
        </p:sp>
        <p:sp>
          <p:nvSpPr>
            <p:cNvPr id="12" name="Kombinationstegning: figur 1078">
              <a:extLst>
                <a:ext uri="{FF2B5EF4-FFF2-40B4-BE49-F238E27FC236}">
                  <a16:creationId xmlns:a16="http://schemas.microsoft.com/office/drawing/2014/main" id="{B295C76D-C68A-4432-945A-2029C9175F8C}"/>
                </a:ext>
              </a:extLst>
            </p:cNvPr>
            <p:cNvSpPr/>
            <p:nvPr/>
          </p:nvSpPr>
          <p:spPr>
            <a:xfrm>
              <a:off x="9115565" y="5630446"/>
              <a:ext cx="36195" cy="168592"/>
            </a:xfrm>
            <a:custGeom>
              <a:avLst/>
              <a:gdLst>
                <a:gd name="connsiteX0" fmla="*/ 0 w 36195"/>
                <a:gd name="connsiteY0" fmla="*/ 0 h 168592"/>
                <a:gd name="connsiteX1" fmla="*/ 36195 w 36195"/>
                <a:gd name="connsiteY1" fmla="*/ 168593 h 168592"/>
              </a:gdLst>
              <a:ahLst/>
              <a:cxnLst>
                <a:cxn ang="0">
                  <a:pos x="connsiteX0" y="connsiteY0"/>
                </a:cxn>
                <a:cxn ang="0">
                  <a:pos x="connsiteX1" y="connsiteY1"/>
                </a:cxn>
              </a:cxnLst>
              <a:rect l="l" t="t" r="r" b="b"/>
              <a:pathLst>
                <a:path w="36195" h="168592">
                  <a:moveTo>
                    <a:pt x="0" y="0"/>
                  </a:moveTo>
                  <a:lnTo>
                    <a:pt x="36195" y="168593"/>
                  </a:lnTo>
                </a:path>
              </a:pathLst>
            </a:custGeom>
            <a:ln w="19050" cap="rnd">
              <a:solidFill>
                <a:srgbClr val="004767"/>
              </a:solidFill>
              <a:prstDash val="solid"/>
              <a:miter/>
            </a:ln>
          </p:spPr>
          <p:txBody>
            <a:bodyPr rtlCol="0" anchor="ctr"/>
            <a:lstStyle/>
            <a:p>
              <a:endParaRPr lang="da-DK"/>
            </a:p>
          </p:txBody>
        </p:sp>
        <p:sp>
          <p:nvSpPr>
            <p:cNvPr id="13" name="Kombinationstegning: figur 1079">
              <a:extLst>
                <a:ext uri="{FF2B5EF4-FFF2-40B4-BE49-F238E27FC236}">
                  <a16:creationId xmlns:a16="http://schemas.microsoft.com/office/drawing/2014/main" id="{35B3BD83-813C-4FC1-BFEF-5EB9A750FCA4}"/>
                </a:ext>
              </a:extLst>
            </p:cNvPr>
            <p:cNvSpPr/>
            <p:nvPr/>
          </p:nvSpPr>
          <p:spPr>
            <a:xfrm>
              <a:off x="9146045" y="5366604"/>
              <a:ext cx="97154" cy="97155"/>
            </a:xfrm>
            <a:custGeom>
              <a:avLst/>
              <a:gdLst>
                <a:gd name="connsiteX0" fmla="*/ 97155 w 97154"/>
                <a:gd name="connsiteY0" fmla="*/ 48578 h 97155"/>
                <a:gd name="connsiteX1" fmla="*/ 48577 w 97154"/>
                <a:gd name="connsiteY1" fmla="*/ 97155 h 97155"/>
                <a:gd name="connsiteX2" fmla="*/ 0 w 97154"/>
                <a:gd name="connsiteY2" fmla="*/ 48578 h 97155"/>
                <a:gd name="connsiteX3" fmla="*/ 48577 w 97154"/>
                <a:gd name="connsiteY3" fmla="*/ 0 h 97155"/>
                <a:gd name="connsiteX4" fmla="*/ 97155 w 97154"/>
                <a:gd name="connsiteY4" fmla="*/ 48578 h 9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 h="97155">
                  <a:moveTo>
                    <a:pt x="97155" y="48578"/>
                  </a:moveTo>
                  <a:cubicBezTo>
                    <a:pt x="97155" y="75406"/>
                    <a:pt x="75406" y="97155"/>
                    <a:pt x="48577" y="97155"/>
                  </a:cubicBezTo>
                  <a:cubicBezTo>
                    <a:pt x="21749" y="97155"/>
                    <a:pt x="0" y="75406"/>
                    <a:pt x="0" y="48578"/>
                  </a:cubicBezTo>
                  <a:cubicBezTo>
                    <a:pt x="0" y="21749"/>
                    <a:pt x="21749" y="0"/>
                    <a:pt x="48577" y="0"/>
                  </a:cubicBezTo>
                  <a:cubicBezTo>
                    <a:pt x="75406" y="0"/>
                    <a:pt x="97155" y="21749"/>
                    <a:pt x="97155" y="48578"/>
                  </a:cubicBezTo>
                  <a:close/>
                </a:path>
              </a:pathLst>
            </a:custGeom>
            <a:noFill/>
            <a:ln w="19050" cap="rnd">
              <a:solidFill>
                <a:srgbClr val="004767"/>
              </a:solidFill>
              <a:prstDash val="solid"/>
              <a:miter/>
            </a:ln>
          </p:spPr>
          <p:txBody>
            <a:bodyPr rtlCol="0" anchor="ctr"/>
            <a:lstStyle/>
            <a:p>
              <a:endParaRPr lang="da-DK"/>
            </a:p>
          </p:txBody>
        </p:sp>
        <p:sp>
          <p:nvSpPr>
            <p:cNvPr id="14" name="Kombinationstegning: figur 1080">
              <a:extLst>
                <a:ext uri="{FF2B5EF4-FFF2-40B4-BE49-F238E27FC236}">
                  <a16:creationId xmlns:a16="http://schemas.microsoft.com/office/drawing/2014/main" id="{BA926225-BF74-44FB-92F6-5ACA44AEFBAD}"/>
                </a:ext>
              </a:extLst>
            </p:cNvPr>
            <p:cNvSpPr/>
            <p:nvPr/>
          </p:nvSpPr>
          <p:spPr>
            <a:xfrm>
              <a:off x="9113660" y="5611527"/>
              <a:ext cx="57150" cy="18918"/>
            </a:xfrm>
            <a:custGeom>
              <a:avLst/>
              <a:gdLst>
                <a:gd name="connsiteX0" fmla="*/ 0 w 57150"/>
                <a:gd name="connsiteY0" fmla="*/ 18919 h 18918"/>
                <a:gd name="connsiteX1" fmla="*/ 57150 w 57150"/>
                <a:gd name="connsiteY1" fmla="*/ 9394 h 18918"/>
              </a:gdLst>
              <a:ahLst/>
              <a:cxnLst>
                <a:cxn ang="0">
                  <a:pos x="connsiteX0" y="connsiteY0"/>
                </a:cxn>
                <a:cxn ang="0">
                  <a:pos x="connsiteX1" y="connsiteY1"/>
                </a:cxn>
              </a:cxnLst>
              <a:rect l="l" t="t" r="r" b="b"/>
              <a:pathLst>
                <a:path w="57150" h="18918">
                  <a:moveTo>
                    <a:pt x="0" y="18919"/>
                  </a:moveTo>
                  <a:cubicBezTo>
                    <a:pt x="0" y="18919"/>
                    <a:pt x="23813" y="-16324"/>
                    <a:pt x="57150" y="9394"/>
                  </a:cubicBezTo>
                </a:path>
              </a:pathLst>
            </a:custGeom>
            <a:noFill/>
            <a:ln w="19050" cap="rnd">
              <a:solidFill>
                <a:srgbClr val="004767"/>
              </a:solidFill>
              <a:prstDash val="solid"/>
              <a:miter/>
            </a:ln>
          </p:spPr>
          <p:txBody>
            <a:bodyPr rtlCol="0" anchor="ctr"/>
            <a:lstStyle/>
            <a:p>
              <a:endParaRPr lang="da-DK"/>
            </a:p>
          </p:txBody>
        </p:sp>
        <p:sp>
          <p:nvSpPr>
            <p:cNvPr id="15" name="Kombinationstegning: figur 1081">
              <a:extLst>
                <a:ext uri="{FF2B5EF4-FFF2-40B4-BE49-F238E27FC236}">
                  <a16:creationId xmlns:a16="http://schemas.microsoft.com/office/drawing/2014/main" id="{8B0CD1C9-0252-45D7-99D1-8281A3E333E6}"/>
                </a:ext>
              </a:extLst>
            </p:cNvPr>
            <p:cNvSpPr/>
            <p:nvPr/>
          </p:nvSpPr>
          <p:spPr>
            <a:xfrm>
              <a:off x="9085085" y="5665689"/>
              <a:ext cx="36195" cy="9525"/>
            </a:xfrm>
            <a:custGeom>
              <a:avLst/>
              <a:gdLst>
                <a:gd name="connsiteX0" fmla="*/ 36195 w 36195"/>
                <a:gd name="connsiteY0" fmla="*/ 0 h 9525"/>
                <a:gd name="connsiteX1" fmla="*/ 0 w 36195"/>
                <a:gd name="connsiteY1" fmla="*/ 0 h 9525"/>
              </a:gdLst>
              <a:ahLst/>
              <a:cxnLst>
                <a:cxn ang="0">
                  <a:pos x="connsiteX0" y="connsiteY0"/>
                </a:cxn>
                <a:cxn ang="0">
                  <a:pos x="connsiteX1" y="connsiteY1"/>
                </a:cxn>
              </a:cxnLst>
              <a:rect l="l" t="t" r="r" b="b"/>
              <a:pathLst>
                <a:path w="36195" h="9525">
                  <a:moveTo>
                    <a:pt x="36195" y="0"/>
                  </a:moveTo>
                  <a:lnTo>
                    <a:pt x="0" y="0"/>
                  </a:lnTo>
                </a:path>
              </a:pathLst>
            </a:custGeom>
            <a:ln w="19050" cap="rnd">
              <a:solidFill>
                <a:srgbClr val="004767"/>
              </a:solidFill>
              <a:prstDash val="solid"/>
              <a:miter/>
            </a:ln>
          </p:spPr>
          <p:txBody>
            <a:bodyPr rtlCol="0" anchor="ctr"/>
            <a:lstStyle/>
            <a:p>
              <a:endParaRPr lang="da-DK"/>
            </a:p>
          </p:txBody>
        </p:sp>
        <p:sp>
          <p:nvSpPr>
            <p:cNvPr id="16" name="Kombinationstegning: figur 1082">
              <a:extLst>
                <a:ext uri="{FF2B5EF4-FFF2-40B4-BE49-F238E27FC236}">
                  <a16:creationId xmlns:a16="http://schemas.microsoft.com/office/drawing/2014/main" id="{63B3F81A-247D-4BBD-A401-5FE4D4AA7A98}"/>
                </a:ext>
              </a:extLst>
            </p:cNvPr>
            <p:cNvSpPr/>
            <p:nvPr/>
          </p:nvSpPr>
          <p:spPr>
            <a:xfrm>
              <a:off x="9224150" y="5630446"/>
              <a:ext cx="35242" cy="167639"/>
            </a:xfrm>
            <a:custGeom>
              <a:avLst/>
              <a:gdLst>
                <a:gd name="connsiteX0" fmla="*/ 35243 w 35242"/>
                <a:gd name="connsiteY0" fmla="*/ 0 h 167639"/>
                <a:gd name="connsiteX1" fmla="*/ 0 w 35242"/>
                <a:gd name="connsiteY1" fmla="*/ 167640 h 167639"/>
              </a:gdLst>
              <a:ahLst/>
              <a:cxnLst>
                <a:cxn ang="0">
                  <a:pos x="connsiteX0" y="connsiteY0"/>
                </a:cxn>
                <a:cxn ang="0">
                  <a:pos x="connsiteX1" y="connsiteY1"/>
                </a:cxn>
              </a:cxnLst>
              <a:rect l="l" t="t" r="r" b="b"/>
              <a:pathLst>
                <a:path w="35242" h="167639">
                  <a:moveTo>
                    <a:pt x="35243" y="0"/>
                  </a:moveTo>
                  <a:lnTo>
                    <a:pt x="0" y="167640"/>
                  </a:lnTo>
                </a:path>
              </a:pathLst>
            </a:custGeom>
            <a:ln w="19050" cap="rnd">
              <a:solidFill>
                <a:srgbClr val="004767"/>
              </a:solidFill>
              <a:prstDash val="solid"/>
              <a:miter/>
            </a:ln>
          </p:spPr>
          <p:txBody>
            <a:bodyPr rtlCol="0" anchor="ctr"/>
            <a:lstStyle/>
            <a:p>
              <a:endParaRPr lang="da-DK"/>
            </a:p>
          </p:txBody>
        </p:sp>
        <p:sp>
          <p:nvSpPr>
            <p:cNvPr id="17" name="Kombinationstegning: figur 1083">
              <a:extLst>
                <a:ext uri="{FF2B5EF4-FFF2-40B4-BE49-F238E27FC236}">
                  <a16:creationId xmlns:a16="http://schemas.microsoft.com/office/drawing/2014/main" id="{097EEFAE-FE8E-4060-862A-30915B1FC755}"/>
                </a:ext>
              </a:extLst>
            </p:cNvPr>
            <p:cNvSpPr/>
            <p:nvPr/>
          </p:nvSpPr>
          <p:spPr>
            <a:xfrm>
              <a:off x="9205100" y="5611527"/>
              <a:ext cx="57150" cy="18918"/>
            </a:xfrm>
            <a:custGeom>
              <a:avLst/>
              <a:gdLst>
                <a:gd name="connsiteX0" fmla="*/ 57150 w 57150"/>
                <a:gd name="connsiteY0" fmla="*/ 18919 h 18918"/>
                <a:gd name="connsiteX1" fmla="*/ 0 w 57150"/>
                <a:gd name="connsiteY1" fmla="*/ 9394 h 18918"/>
              </a:gdLst>
              <a:ahLst/>
              <a:cxnLst>
                <a:cxn ang="0">
                  <a:pos x="connsiteX0" y="connsiteY0"/>
                </a:cxn>
                <a:cxn ang="0">
                  <a:pos x="connsiteX1" y="connsiteY1"/>
                </a:cxn>
              </a:cxnLst>
              <a:rect l="l" t="t" r="r" b="b"/>
              <a:pathLst>
                <a:path w="57150" h="18918">
                  <a:moveTo>
                    <a:pt x="57150" y="18919"/>
                  </a:moveTo>
                  <a:cubicBezTo>
                    <a:pt x="57150" y="18919"/>
                    <a:pt x="33338" y="-16324"/>
                    <a:pt x="0" y="9394"/>
                  </a:cubicBezTo>
                </a:path>
              </a:pathLst>
            </a:custGeom>
            <a:noFill/>
            <a:ln w="19050" cap="rnd">
              <a:solidFill>
                <a:srgbClr val="004767"/>
              </a:solidFill>
              <a:prstDash val="solid"/>
              <a:miter/>
            </a:ln>
          </p:spPr>
          <p:txBody>
            <a:bodyPr rtlCol="0" anchor="ctr"/>
            <a:lstStyle/>
            <a:p>
              <a:endParaRPr lang="da-DK"/>
            </a:p>
          </p:txBody>
        </p:sp>
        <p:sp>
          <p:nvSpPr>
            <p:cNvPr id="18" name="Kombinationstegning: figur 1084">
              <a:extLst>
                <a:ext uri="{FF2B5EF4-FFF2-40B4-BE49-F238E27FC236}">
                  <a16:creationId xmlns:a16="http://schemas.microsoft.com/office/drawing/2014/main" id="{F86312E3-4E79-44C8-BCAF-85A3BEA7EAFB}"/>
                </a:ext>
              </a:extLst>
            </p:cNvPr>
            <p:cNvSpPr/>
            <p:nvPr/>
          </p:nvSpPr>
          <p:spPr>
            <a:xfrm>
              <a:off x="9253678" y="5661879"/>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19050" cap="rnd">
              <a:solidFill>
                <a:srgbClr val="004767"/>
              </a:solidFill>
              <a:prstDash val="solid"/>
              <a:miter/>
            </a:ln>
          </p:spPr>
          <p:txBody>
            <a:bodyPr rtlCol="0" anchor="ctr"/>
            <a:lstStyle/>
            <a:p>
              <a:endParaRPr lang="da-DK"/>
            </a:p>
          </p:txBody>
        </p:sp>
        <p:sp>
          <p:nvSpPr>
            <p:cNvPr id="19" name="Kombinationstegning: figur 1085">
              <a:extLst>
                <a:ext uri="{FF2B5EF4-FFF2-40B4-BE49-F238E27FC236}">
                  <a16:creationId xmlns:a16="http://schemas.microsoft.com/office/drawing/2014/main" id="{E994593D-256C-42A7-BF13-025DB3B84C56}"/>
                </a:ext>
              </a:extLst>
            </p:cNvPr>
            <p:cNvSpPr/>
            <p:nvPr/>
          </p:nvSpPr>
          <p:spPr>
            <a:xfrm>
              <a:off x="9187955" y="5699979"/>
              <a:ext cx="9525" cy="93344"/>
            </a:xfrm>
            <a:custGeom>
              <a:avLst/>
              <a:gdLst>
                <a:gd name="connsiteX0" fmla="*/ 0 w 9525"/>
                <a:gd name="connsiteY0" fmla="*/ 0 h 93344"/>
                <a:gd name="connsiteX1" fmla="*/ 0 w 9525"/>
                <a:gd name="connsiteY1" fmla="*/ 93345 h 93344"/>
              </a:gdLst>
              <a:ahLst/>
              <a:cxnLst>
                <a:cxn ang="0">
                  <a:pos x="connsiteX0" y="connsiteY0"/>
                </a:cxn>
                <a:cxn ang="0">
                  <a:pos x="connsiteX1" y="connsiteY1"/>
                </a:cxn>
              </a:cxnLst>
              <a:rect l="l" t="t" r="r" b="b"/>
              <a:pathLst>
                <a:path w="9525" h="93344">
                  <a:moveTo>
                    <a:pt x="0" y="0"/>
                  </a:moveTo>
                  <a:lnTo>
                    <a:pt x="0" y="93345"/>
                  </a:lnTo>
                </a:path>
              </a:pathLst>
            </a:custGeom>
            <a:ln w="19050" cap="rnd">
              <a:solidFill>
                <a:srgbClr val="004767"/>
              </a:solidFill>
              <a:prstDash val="solid"/>
              <a:miter/>
            </a:ln>
          </p:spPr>
          <p:txBody>
            <a:bodyPr rtlCol="0" anchor="ctr"/>
            <a:lstStyle/>
            <a:p>
              <a:endParaRPr lang="da-DK"/>
            </a:p>
          </p:txBody>
        </p:sp>
        <p:sp>
          <p:nvSpPr>
            <p:cNvPr id="20" name="Kombinationstegning: figur 1086">
              <a:extLst>
                <a:ext uri="{FF2B5EF4-FFF2-40B4-BE49-F238E27FC236}">
                  <a16:creationId xmlns:a16="http://schemas.microsoft.com/office/drawing/2014/main" id="{CFEBD942-CF52-4068-824A-EBAB3B04487E}"/>
                </a:ext>
              </a:extLst>
            </p:cNvPr>
            <p:cNvSpPr/>
            <p:nvPr/>
          </p:nvSpPr>
          <p:spPr>
            <a:xfrm>
              <a:off x="9194622" y="5498049"/>
              <a:ext cx="149542" cy="104774"/>
            </a:xfrm>
            <a:custGeom>
              <a:avLst/>
              <a:gdLst>
                <a:gd name="connsiteX0" fmla="*/ 0 w 149542"/>
                <a:gd name="connsiteY0" fmla="*/ 0 h 104774"/>
                <a:gd name="connsiteX1" fmla="*/ 31433 w 149542"/>
                <a:gd name="connsiteY1" fmla="*/ 0 h 104774"/>
                <a:gd name="connsiteX2" fmla="*/ 73343 w 149542"/>
                <a:gd name="connsiteY2" fmla="*/ 16192 h 104774"/>
                <a:gd name="connsiteX3" fmla="*/ 73343 w 149542"/>
                <a:gd name="connsiteY3" fmla="*/ 16192 h 104774"/>
                <a:gd name="connsiteX4" fmla="*/ 149543 w 149542"/>
                <a:gd name="connsiteY4" fmla="*/ 104775 h 10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104774">
                  <a:moveTo>
                    <a:pt x="0" y="0"/>
                  </a:moveTo>
                  <a:lnTo>
                    <a:pt x="31433" y="0"/>
                  </a:lnTo>
                  <a:cubicBezTo>
                    <a:pt x="47625" y="0"/>
                    <a:pt x="61913" y="5715"/>
                    <a:pt x="73343" y="16192"/>
                  </a:cubicBezTo>
                  <a:lnTo>
                    <a:pt x="73343" y="16192"/>
                  </a:lnTo>
                  <a:lnTo>
                    <a:pt x="149543" y="104775"/>
                  </a:lnTo>
                </a:path>
              </a:pathLst>
            </a:custGeom>
            <a:noFill/>
            <a:ln w="19050" cap="rnd">
              <a:solidFill>
                <a:srgbClr val="004767"/>
              </a:solidFill>
              <a:prstDash val="solid"/>
              <a:miter/>
            </a:ln>
          </p:spPr>
          <p:txBody>
            <a:bodyPr rtlCol="0" anchor="ctr"/>
            <a:lstStyle/>
            <a:p>
              <a:endParaRPr lang="da-DK"/>
            </a:p>
          </p:txBody>
        </p:sp>
        <p:sp>
          <p:nvSpPr>
            <p:cNvPr id="21" name="Kombinationstegning: figur 1087">
              <a:extLst>
                <a:ext uri="{FF2B5EF4-FFF2-40B4-BE49-F238E27FC236}">
                  <a16:creationId xmlns:a16="http://schemas.microsoft.com/office/drawing/2014/main" id="{1716DE01-7FA8-45A5-9D16-DFEAA86544C4}"/>
                </a:ext>
              </a:extLst>
            </p:cNvPr>
            <p:cNvSpPr/>
            <p:nvPr/>
          </p:nvSpPr>
          <p:spPr>
            <a:xfrm>
              <a:off x="9136520" y="5553294"/>
              <a:ext cx="9525" cy="59054"/>
            </a:xfrm>
            <a:custGeom>
              <a:avLst/>
              <a:gdLst>
                <a:gd name="connsiteX0" fmla="*/ 0 w 9525"/>
                <a:gd name="connsiteY0" fmla="*/ 0 h 59054"/>
                <a:gd name="connsiteX1" fmla="*/ 0 w 9525"/>
                <a:gd name="connsiteY1" fmla="*/ 59055 h 59054"/>
              </a:gdLst>
              <a:ahLst/>
              <a:cxnLst>
                <a:cxn ang="0">
                  <a:pos x="connsiteX0" y="connsiteY0"/>
                </a:cxn>
                <a:cxn ang="0">
                  <a:pos x="connsiteX1" y="connsiteY1"/>
                </a:cxn>
              </a:cxnLst>
              <a:rect l="l" t="t" r="r" b="b"/>
              <a:pathLst>
                <a:path w="9525" h="59054">
                  <a:moveTo>
                    <a:pt x="0" y="0"/>
                  </a:moveTo>
                  <a:lnTo>
                    <a:pt x="0" y="59055"/>
                  </a:lnTo>
                </a:path>
              </a:pathLst>
            </a:custGeom>
            <a:ln w="19050" cap="rnd">
              <a:solidFill>
                <a:srgbClr val="004767"/>
              </a:solidFill>
              <a:prstDash val="solid"/>
              <a:miter/>
            </a:ln>
          </p:spPr>
          <p:txBody>
            <a:bodyPr rtlCol="0" anchor="ctr"/>
            <a:lstStyle/>
            <a:p>
              <a:endParaRPr lang="da-DK"/>
            </a:p>
          </p:txBody>
        </p:sp>
        <p:sp>
          <p:nvSpPr>
            <p:cNvPr id="22" name="Kombinationstegning: figur 1088">
              <a:extLst>
                <a:ext uri="{FF2B5EF4-FFF2-40B4-BE49-F238E27FC236}">
                  <a16:creationId xmlns:a16="http://schemas.microsoft.com/office/drawing/2014/main" id="{2708F75A-0BE7-4099-9906-C0F303B5DFBD}"/>
                </a:ext>
              </a:extLst>
            </p:cNvPr>
            <p:cNvSpPr/>
            <p:nvPr/>
          </p:nvSpPr>
          <p:spPr>
            <a:xfrm>
              <a:off x="9246058" y="5553294"/>
              <a:ext cx="9525" cy="59054"/>
            </a:xfrm>
            <a:custGeom>
              <a:avLst/>
              <a:gdLst>
                <a:gd name="connsiteX0" fmla="*/ 0 w 9525"/>
                <a:gd name="connsiteY0" fmla="*/ 0 h 59054"/>
                <a:gd name="connsiteX1" fmla="*/ 0 w 9525"/>
                <a:gd name="connsiteY1" fmla="*/ 59055 h 59054"/>
              </a:gdLst>
              <a:ahLst/>
              <a:cxnLst>
                <a:cxn ang="0">
                  <a:pos x="connsiteX0" y="connsiteY0"/>
                </a:cxn>
                <a:cxn ang="0">
                  <a:pos x="connsiteX1" y="connsiteY1"/>
                </a:cxn>
              </a:cxnLst>
              <a:rect l="l" t="t" r="r" b="b"/>
              <a:pathLst>
                <a:path w="9525" h="59054">
                  <a:moveTo>
                    <a:pt x="0" y="0"/>
                  </a:moveTo>
                  <a:lnTo>
                    <a:pt x="0" y="59055"/>
                  </a:lnTo>
                </a:path>
              </a:pathLst>
            </a:custGeom>
            <a:ln w="19050" cap="rnd">
              <a:solidFill>
                <a:srgbClr val="004767"/>
              </a:solidFill>
              <a:prstDash val="solid"/>
              <a:miter/>
            </a:ln>
          </p:spPr>
          <p:txBody>
            <a:bodyPr rtlCol="0" anchor="ctr"/>
            <a:lstStyle/>
            <a:p>
              <a:endParaRPr lang="da-DK"/>
            </a:p>
          </p:txBody>
        </p:sp>
        <p:sp>
          <p:nvSpPr>
            <p:cNvPr id="23" name="Kombinationstegning: figur 1089">
              <a:extLst>
                <a:ext uri="{FF2B5EF4-FFF2-40B4-BE49-F238E27FC236}">
                  <a16:creationId xmlns:a16="http://schemas.microsoft.com/office/drawing/2014/main" id="{0D14BA18-0D28-4C16-9633-276AC9D6D72C}"/>
                </a:ext>
              </a:extLst>
            </p:cNvPr>
            <p:cNvSpPr/>
            <p:nvPr/>
          </p:nvSpPr>
          <p:spPr>
            <a:xfrm>
              <a:off x="9311780" y="5630446"/>
              <a:ext cx="9525" cy="186689"/>
            </a:xfrm>
            <a:custGeom>
              <a:avLst/>
              <a:gdLst>
                <a:gd name="connsiteX0" fmla="*/ 0 w 9525"/>
                <a:gd name="connsiteY0" fmla="*/ 0 h 186689"/>
                <a:gd name="connsiteX1" fmla="*/ 0 w 9525"/>
                <a:gd name="connsiteY1" fmla="*/ 186690 h 186689"/>
              </a:gdLst>
              <a:ahLst/>
              <a:cxnLst>
                <a:cxn ang="0">
                  <a:pos x="connsiteX0" y="connsiteY0"/>
                </a:cxn>
                <a:cxn ang="0">
                  <a:pos x="connsiteX1" y="connsiteY1"/>
                </a:cxn>
              </a:cxnLst>
              <a:rect l="l" t="t" r="r" b="b"/>
              <a:pathLst>
                <a:path w="9525" h="186689">
                  <a:moveTo>
                    <a:pt x="0" y="0"/>
                  </a:moveTo>
                  <a:lnTo>
                    <a:pt x="0" y="186690"/>
                  </a:lnTo>
                </a:path>
              </a:pathLst>
            </a:custGeom>
            <a:ln w="19050" cap="rnd">
              <a:solidFill>
                <a:srgbClr val="004767"/>
              </a:solidFill>
              <a:prstDash val="solid"/>
              <a:miter/>
            </a:ln>
          </p:spPr>
          <p:txBody>
            <a:bodyPr rtlCol="0" anchor="ctr"/>
            <a:lstStyle/>
            <a:p>
              <a:endParaRPr lang="da-DK"/>
            </a:p>
          </p:txBody>
        </p:sp>
        <p:sp>
          <p:nvSpPr>
            <p:cNvPr id="24" name="Kombinationstegning: figur 1090">
              <a:extLst>
                <a:ext uri="{FF2B5EF4-FFF2-40B4-BE49-F238E27FC236}">
                  <a16:creationId xmlns:a16="http://schemas.microsoft.com/office/drawing/2014/main" id="{1CE8DF2B-67E0-4404-8699-5BF71FC77F1B}"/>
                </a:ext>
              </a:extLst>
            </p:cNvPr>
            <p:cNvSpPr/>
            <p:nvPr/>
          </p:nvSpPr>
          <p:spPr>
            <a:xfrm>
              <a:off x="9070798" y="5630446"/>
              <a:ext cx="9525" cy="186689"/>
            </a:xfrm>
            <a:custGeom>
              <a:avLst/>
              <a:gdLst>
                <a:gd name="connsiteX0" fmla="*/ 0 w 9525"/>
                <a:gd name="connsiteY0" fmla="*/ 0 h 186689"/>
                <a:gd name="connsiteX1" fmla="*/ 0 w 9525"/>
                <a:gd name="connsiteY1" fmla="*/ 186690 h 186689"/>
              </a:gdLst>
              <a:ahLst/>
              <a:cxnLst>
                <a:cxn ang="0">
                  <a:pos x="connsiteX0" y="connsiteY0"/>
                </a:cxn>
                <a:cxn ang="0">
                  <a:pos x="connsiteX1" y="connsiteY1"/>
                </a:cxn>
              </a:cxnLst>
              <a:rect l="l" t="t" r="r" b="b"/>
              <a:pathLst>
                <a:path w="9525" h="186689">
                  <a:moveTo>
                    <a:pt x="0" y="0"/>
                  </a:moveTo>
                  <a:lnTo>
                    <a:pt x="0" y="186690"/>
                  </a:lnTo>
                </a:path>
              </a:pathLst>
            </a:custGeom>
            <a:ln w="19050" cap="rnd">
              <a:solidFill>
                <a:srgbClr val="004767"/>
              </a:solidFill>
              <a:prstDash val="solid"/>
              <a:miter/>
            </a:ln>
          </p:spPr>
          <p:txBody>
            <a:bodyPr rtlCol="0" anchor="ctr"/>
            <a:lstStyle/>
            <a:p>
              <a:endParaRPr lang="da-DK"/>
            </a:p>
          </p:txBody>
        </p:sp>
        <p:sp>
          <p:nvSpPr>
            <p:cNvPr id="25" name="Kombinationstegning: figur 1091">
              <a:extLst>
                <a:ext uri="{FF2B5EF4-FFF2-40B4-BE49-F238E27FC236}">
                  <a16:creationId xmlns:a16="http://schemas.microsoft.com/office/drawing/2014/main" id="{1E106B29-DD7C-4BAC-9168-D49EEAACD6A1}"/>
                </a:ext>
              </a:extLst>
            </p:cNvPr>
            <p:cNvSpPr/>
            <p:nvPr/>
          </p:nvSpPr>
          <p:spPr>
            <a:xfrm>
              <a:off x="9103183" y="5417086"/>
              <a:ext cx="9525" cy="105727"/>
            </a:xfrm>
            <a:custGeom>
              <a:avLst/>
              <a:gdLst>
                <a:gd name="connsiteX0" fmla="*/ 0 w 9525"/>
                <a:gd name="connsiteY0" fmla="*/ 0 h 105727"/>
                <a:gd name="connsiteX1" fmla="*/ 0 w 9525"/>
                <a:gd name="connsiteY1" fmla="*/ 105728 h 105727"/>
              </a:gdLst>
              <a:ahLst/>
              <a:cxnLst>
                <a:cxn ang="0">
                  <a:pos x="connsiteX0" y="connsiteY0"/>
                </a:cxn>
                <a:cxn ang="0">
                  <a:pos x="connsiteX1" y="connsiteY1"/>
                </a:cxn>
              </a:cxnLst>
              <a:rect l="l" t="t" r="r" b="b"/>
              <a:pathLst>
                <a:path w="9525" h="105727">
                  <a:moveTo>
                    <a:pt x="0" y="0"/>
                  </a:moveTo>
                  <a:lnTo>
                    <a:pt x="0" y="105728"/>
                  </a:lnTo>
                </a:path>
              </a:pathLst>
            </a:custGeom>
            <a:ln w="19050" cap="rnd">
              <a:solidFill>
                <a:srgbClr val="004767"/>
              </a:solidFill>
              <a:prstDash val="solid"/>
              <a:miter/>
            </a:ln>
          </p:spPr>
          <p:txBody>
            <a:bodyPr rtlCol="0" anchor="ctr"/>
            <a:lstStyle/>
            <a:p>
              <a:endParaRPr lang="da-DK"/>
            </a:p>
          </p:txBody>
        </p:sp>
        <p:sp>
          <p:nvSpPr>
            <p:cNvPr id="26" name="Kombinationstegning: figur 1092">
              <a:extLst>
                <a:ext uri="{FF2B5EF4-FFF2-40B4-BE49-F238E27FC236}">
                  <a16:creationId xmlns:a16="http://schemas.microsoft.com/office/drawing/2014/main" id="{DCF42CE8-0739-4D0E-B3AE-8DC4387FA705}"/>
                </a:ext>
              </a:extLst>
            </p:cNvPr>
            <p:cNvSpPr/>
            <p:nvPr/>
          </p:nvSpPr>
          <p:spPr>
            <a:xfrm>
              <a:off x="9285110" y="5417086"/>
              <a:ext cx="9525" cy="105727"/>
            </a:xfrm>
            <a:custGeom>
              <a:avLst/>
              <a:gdLst>
                <a:gd name="connsiteX0" fmla="*/ 0 w 9525"/>
                <a:gd name="connsiteY0" fmla="*/ 0 h 105727"/>
                <a:gd name="connsiteX1" fmla="*/ 0 w 9525"/>
                <a:gd name="connsiteY1" fmla="*/ 105728 h 105727"/>
              </a:gdLst>
              <a:ahLst/>
              <a:cxnLst>
                <a:cxn ang="0">
                  <a:pos x="connsiteX0" y="connsiteY0"/>
                </a:cxn>
                <a:cxn ang="0">
                  <a:pos x="connsiteX1" y="connsiteY1"/>
                </a:cxn>
              </a:cxnLst>
              <a:rect l="l" t="t" r="r" b="b"/>
              <a:pathLst>
                <a:path w="9525" h="105727">
                  <a:moveTo>
                    <a:pt x="0" y="0"/>
                  </a:moveTo>
                  <a:lnTo>
                    <a:pt x="0" y="105728"/>
                  </a:lnTo>
                </a:path>
              </a:pathLst>
            </a:custGeom>
            <a:ln w="19050" cap="rnd">
              <a:solidFill>
                <a:srgbClr val="004767"/>
              </a:solidFill>
              <a:prstDash val="solid"/>
              <a:miter/>
            </a:ln>
          </p:spPr>
          <p:txBody>
            <a:bodyPr rtlCol="0" anchor="ctr"/>
            <a:lstStyle/>
            <a:p>
              <a:endParaRPr lang="da-DK"/>
            </a:p>
          </p:txBody>
        </p:sp>
        <p:sp>
          <p:nvSpPr>
            <p:cNvPr id="27" name="Kombinationstegning: figur 1093">
              <a:extLst>
                <a:ext uri="{FF2B5EF4-FFF2-40B4-BE49-F238E27FC236}">
                  <a16:creationId xmlns:a16="http://schemas.microsoft.com/office/drawing/2014/main" id="{481A51FD-1CF3-421D-918F-9BAA968FD56F}"/>
                </a:ext>
              </a:extLst>
            </p:cNvPr>
            <p:cNvSpPr/>
            <p:nvPr/>
          </p:nvSpPr>
          <p:spPr>
            <a:xfrm>
              <a:off x="9109850" y="5457091"/>
              <a:ext cx="20954" cy="9525"/>
            </a:xfrm>
            <a:custGeom>
              <a:avLst/>
              <a:gdLst>
                <a:gd name="connsiteX0" fmla="*/ 20955 w 20954"/>
                <a:gd name="connsiteY0" fmla="*/ 0 h 9525"/>
                <a:gd name="connsiteX1" fmla="*/ 0 w 20954"/>
                <a:gd name="connsiteY1" fmla="*/ 0 h 9525"/>
              </a:gdLst>
              <a:ahLst/>
              <a:cxnLst>
                <a:cxn ang="0">
                  <a:pos x="connsiteX0" y="connsiteY0"/>
                </a:cxn>
                <a:cxn ang="0">
                  <a:pos x="connsiteX1" y="connsiteY1"/>
                </a:cxn>
              </a:cxnLst>
              <a:rect l="l" t="t" r="r" b="b"/>
              <a:pathLst>
                <a:path w="20954" h="9525">
                  <a:moveTo>
                    <a:pt x="20955" y="0"/>
                  </a:moveTo>
                  <a:lnTo>
                    <a:pt x="0" y="0"/>
                  </a:lnTo>
                </a:path>
              </a:pathLst>
            </a:custGeom>
            <a:ln w="19050" cap="rnd">
              <a:solidFill>
                <a:srgbClr val="004767"/>
              </a:solidFill>
              <a:prstDash val="solid"/>
              <a:miter/>
            </a:ln>
          </p:spPr>
          <p:txBody>
            <a:bodyPr rtlCol="0" anchor="ctr"/>
            <a:lstStyle/>
            <a:p>
              <a:endParaRPr lang="da-DK"/>
            </a:p>
          </p:txBody>
        </p:sp>
        <p:sp>
          <p:nvSpPr>
            <p:cNvPr id="28" name="Kombinationstegning: figur 1094">
              <a:extLst>
                <a:ext uri="{FF2B5EF4-FFF2-40B4-BE49-F238E27FC236}">
                  <a16:creationId xmlns:a16="http://schemas.microsoft.com/office/drawing/2014/main" id="{B7361BFA-B4E9-4984-ACE8-6F602EE3F650}"/>
                </a:ext>
              </a:extLst>
            </p:cNvPr>
            <p:cNvSpPr/>
            <p:nvPr/>
          </p:nvSpPr>
          <p:spPr>
            <a:xfrm>
              <a:off x="9258440" y="5457091"/>
              <a:ext cx="21907" cy="9525"/>
            </a:xfrm>
            <a:custGeom>
              <a:avLst/>
              <a:gdLst>
                <a:gd name="connsiteX0" fmla="*/ 21907 w 21907"/>
                <a:gd name="connsiteY0" fmla="*/ 0 h 9525"/>
                <a:gd name="connsiteX1" fmla="*/ 0 w 21907"/>
                <a:gd name="connsiteY1" fmla="*/ 0 h 9525"/>
              </a:gdLst>
              <a:ahLst/>
              <a:cxnLst>
                <a:cxn ang="0">
                  <a:pos x="connsiteX0" y="connsiteY0"/>
                </a:cxn>
                <a:cxn ang="0">
                  <a:pos x="connsiteX1" y="connsiteY1"/>
                </a:cxn>
              </a:cxnLst>
              <a:rect l="l" t="t" r="r" b="b"/>
              <a:pathLst>
                <a:path w="21907" h="9525">
                  <a:moveTo>
                    <a:pt x="21907" y="0"/>
                  </a:moveTo>
                  <a:lnTo>
                    <a:pt x="0" y="0"/>
                  </a:lnTo>
                </a:path>
              </a:pathLst>
            </a:custGeom>
            <a:ln w="19050" cap="rnd">
              <a:solidFill>
                <a:srgbClr val="004767"/>
              </a:solidFill>
              <a:prstDash val="solid"/>
              <a:miter/>
            </a:ln>
          </p:spPr>
          <p:txBody>
            <a:bodyPr rtlCol="0" anchor="ctr"/>
            <a:lstStyle/>
            <a:p>
              <a:endParaRPr lang="da-DK"/>
            </a:p>
          </p:txBody>
        </p:sp>
      </p:grpSp>
    </p:spTree>
    <p:extLst>
      <p:ext uri="{BB962C8B-B14F-4D97-AF65-F5344CB8AC3E}">
        <p14:creationId xmlns:p14="http://schemas.microsoft.com/office/powerpoint/2010/main" val="15480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F3970219-0C7C-40FF-B3A9-49DE85A0344E}"/>
              </a:ext>
            </a:extLst>
          </p:cNvPr>
          <p:cNvSpPr txBox="1"/>
          <p:nvPr/>
        </p:nvSpPr>
        <p:spPr>
          <a:xfrm>
            <a:off x="0" y="1861356"/>
            <a:ext cx="12191999" cy="2092881"/>
          </a:xfrm>
          <a:prstGeom prst="rect">
            <a:avLst/>
          </a:prstGeom>
        </p:spPr>
        <p:txBody>
          <a:bodyPr wrap="square">
            <a:spAutoFit/>
          </a:bodyPr>
          <a:lstStyle/>
          <a:p>
            <a:pPr algn="ctr"/>
            <a:r>
              <a:rPr lang="da-DK" sz="2800" i="0" dirty="0">
                <a:solidFill>
                  <a:srgbClr val="004567"/>
                </a:solidFill>
                <a:effectLst/>
                <a:latin typeface="Arial" panose="020B0604020202020204" pitchFamily="34" charset="0"/>
                <a:cs typeface="Arial" panose="020B0604020202020204" pitchFamily="34" charset="0"/>
              </a:rPr>
              <a:t>Ingen af de store religioner </a:t>
            </a:r>
          </a:p>
          <a:p>
            <a:pPr algn="ctr"/>
            <a:r>
              <a:rPr lang="da-DK" sz="2800" i="0" dirty="0">
                <a:solidFill>
                  <a:srgbClr val="004567"/>
                </a:solidFill>
                <a:effectLst/>
                <a:latin typeface="Arial" panose="020B0604020202020204" pitchFamily="34" charset="0"/>
                <a:cs typeface="Arial" panose="020B0604020202020204" pitchFamily="34" charset="0"/>
              </a:rPr>
              <a:t>– Jødedommen, Islam og </a:t>
            </a:r>
            <a:r>
              <a:rPr lang="da-DK" sz="2800" i="0" dirty="0" smtClean="0">
                <a:solidFill>
                  <a:srgbClr val="004567"/>
                </a:solidFill>
                <a:effectLst/>
                <a:latin typeface="Arial" panose="020B0604020202020204" pitchFamily="34" charset="0"/>
                <a:cs typeface="Arial" panose="020B0604020202020204" pitchFamily="34" charset="0"/>
              </a:rPr>
              <a:t>Kristendommen </a:t>
            </a:r>
            <a:r>
              <a:rPr lang="da-DK" sz="2800" dirty="0" smtClean="0">
                <a:solidFill>
                  <a:srgbClr val="004567"/>
                </a:solidFill>
                <a:latin typeface="Arial" panose="020B0604020202020204" pitchFamily="34" charset="0"/>
                <a:cs typeface="Arial" panose="020B0604020202020204" pitchFamily="34" charset="0"/>
              </a:rPr>
              <a:t>- </a:t>
            </a:r>
          </a:p>
          <a:p>
            <a:pPr algn="ctr"/>
            <a:r>
              <a:rPr lang="da-DK" sz="2800" i="0" dirty="0" smtClean="0">
                <a:solidFill>
                  <a:srgbClr val="004567"/>
                </a:solidFill>
                <a:effectLst/>
                <a:latin typeface="Arial" panose="020B0604020202020204" pitchFamily="34" charset="0"/>
                <a:cs typeface="Arial" panose="020B0604020202020204" pitchFamily="34" charset="0"/>
              </a:rPr>
              <a:t>er </a:t>
            </a:r>
            <a:r>
              <a:rPr lang="da-DK" sz="2800" i="0" dirty="0">
                <a:solidFill>
                  <a:srgbClr val="004567"/>
                </a:solidFill>
                <a:effectLst/>
                <a:latin typeface="Arial" panose="020B0604020202020204" pitchFamily="34" charset="0"/>
                <a:cs typeface="Arial" panose="020B0604020202020204" pitchFamily="34" charset="0"/>
              </a:rPr>
              <a:t>imod </a:t>
            </a:r>
            <a:r>
              <a:rPr lang="da-DK" sz="2800" i="0" dirty="0" smtClean="0">
                <a:solidFill>
                  <a:srgbClr val="004567"/>
                </a:solidFill>
                <a:effectLst/>
                <a:latin typeface="Arial" panose="020B0604020202020204" pitchFamily="34" charset="0"/>
                <a:cs typeface="Arial" panose="020B0604020202020204" pitchFamily="34" charset="0"/>
              </a:rPr>
              <a:t>organdonation, og udelukker derfor heller ikke at man skal overflytte patienter fra traumecentret til intensiv</a:t>
            </a:r>
            <a:r>
              <a:rPr lang="da-DK" sz="2800" b="0" i="0" dirty="0" smtClean="0">
                <a:solidFill>
                  <a:srgbClr val="004567"/>
                </a:solidFill>
                <a:effectLst/>
                <a:latin typeface="Arial" panose="020B0604020202020204" pitchFamily="34" charset="0"/>
                <a:cs typeface="Arial" panose="020B0604020202020204" pitchFamily="34" charset="0"/>
              </a:rPr>
              <a:t>.</a:t>
            </a:r>
            <a:endParaRPr lang="da-DK" sz="2800" b="0" i="0" dirty="0">
              <a:solidFill>
                <a:srgbClr val="004567"/>
              </a:solidFill>
              <a:effectLst/>
              <a:latin typeface="Arial" panose="020B0604020202020204" pitchFamily="34" charset="0"/>
              <a:cs typeface="Arial" panose="020B0604020202020204" pitchFamily="34" charset="0"/>
            </a:endParaRPr>
          </a:p>
          <a:p>
            <a:pPr algn="l"/>
            <a:endParaRPr lang="da-DK" b="0" i="0" dirty="0">
              <a:solidFill>
                <a:srgbClr val="111111"/>
              </a:solidFill>
              <a:effectLst/>
              <a:latin typeface="Inter" panose="020B0502030000000004" pitchFamily="34" charset="0"/>
            </a:endParaRPr>
          </a:p>
        </p:txBody>
      </p:sp>
      <p:sp>
        <p:nvSpPr>
          <p:cNvPr id="6" name="Tekstfelt 5">
            <a:extLst>
              <a:ext uri="{FF2B5EF4-FFF2-40B4-BE49-F238E27FC236}">
                <a16:creationId xmlns:a16="http://schemas.microsoft.com/office/drawing/2014/main" id="{F530B227-6CB8-4CD1-B7BB-393B6302914D}"/>
              </a:ext>
            </a:extLst>
          </p:cNvPr>
          <p:cNvSpPr txBox="1"/>
          <p:nvPr/>
        </p:nvSpPr>
        <p:spPr>
          <a:xfrm>
            <a:off x="-136188" y="618252"/>
            <a:ext cx="12490315" cy="707886"/>
          </a:xfrm>
          <a:prstGeom prst="rect">
            <a:avLst/>
          </a:prstGeom>
          <a:noFill/>
        </p:spPr>
        <p:txBody>
          <a:bodyPr wrap="square" rtlCol="0">
            <a:spAutoFit/>
          </a:bodyPr>
          <a:lstStyle/>
          <a:p>
            <a:pPr algn="ctr"/>
            <a:r>
              <a:rPr lang="da-DK" sz="4000" b="1" dirty="0">
                <a:solidFill>
                  <a:srgbClr val="004567"/>
                </a:solidFill>
                <a:latin typeface="Georgia" panose="02040502050405020303" pitchFamily="18" charset="0"/>
              </a:rPr>
              <a:t>Tro</a:t>
            </a:r>
          </a:p>
        </p:txBody>
      </p:sp>
      <p:pic>
        <p:nvPicPr>
          <p:cNvPr id="7" name="Grafik 263">
            <a:extLst>
              <a:ext uri="{FF2B5EF4-FFF2-40B4-BE49-F238E27FC236}">
                <a16:creationId xmlns:a16="http://schemas.microsoft.com/office/drawing/2014/main" id="{56B0F559-6C20-4A50-BAF3-CD487AA262FC}"/>
              </a:ext>
            </a:extLst>
          </p:cNvPr>
          <p:cNvPicPr>
            <a:picLocks noChangeAspect="1"/>
          </p:cNvPicPr>
          <p:nvPr/>
        </p:nvPicPr>
        <p:blipFill>
          <a:blip r:embed="rId3">
            <a:extLst>
              <a:ext uri="{96DAC541-7B7A-43D3-8B79-37D633B846F1}">
                <asvg:svgBlip xmlns:asvg="http://schemas.microsoft.com/office/drawing/2016/SVG/main" xmlns="" r:embed="rId9"/>
              </a:ext>
            </a:extLst>
          </a:blip>
          <a:stretch>
            <a:fillRect/>
          </a:stretch>
        </p:blipFill>
        <p:spPr>
          <a:xfrm>
            <a:off x="4107973" y="3860679"/>
            <a:ext cx="897890" cy="1010125"/>
          </a:xfrm>
          <a:prstGeom prst="rect">
            <a:avLst/>
          </a:prstGeom>
        </p:spPr>
      </p:pic>
      <p:pic>
        <p:nvPicPr>
          <p:cNvPr id="8" name="Grafik 264">
            <a:extLst>
              <a:ext uri="{FF2B5EF4-FFF2-40B4-BE49-F238E27FC236}">
                <a16:creationId xmlns:a16="http://schemas.microsoft.com/office/drawing/2014/main" id="{C6F2326A-0509-4D0A-A05E-FB99C577EAA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203755" y="3785855"/>
            <a:ext cx="785653" cy="1103655"/>
          </a:xfrm>
          <a:prstGeom prst="rect">
            <a:avLst/>
          </a:prstGeom>
        </p:spPr>
      </p:pic>
      <p:pic>
        <p:nvPicPr>
          <p:cNvPr id="9" name="Grafik 265">
            <a:extLst>
              <a:ext uri="{FF2B5EF4-FFF2-40B4-BE49-F238E27FC236}">
                <a16:creationId xmlns:a16="http://schemas.microsoft.com/office/drawing/2014/main" id="{581EA843-801D-4BDD-B2CD-99C0AAE0C80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78673" y="3841972"/>
            <a:ext cx="991420" cy="1047538"/>
          </a:xfrm>
          <a:prstGeom prst="rect">
            <a:avLst/>
          </a:prstGeom>
        </p:spPr>
      </p:pic>
    </p:spTree>
    <p:extLst>
      <p:ext uri="{BB962C8B-B14F-4D97-AF65-F5344CB8AC3E}">
        <p14:creationId xmlns:p14="http://schemas.microsoft.com/office/powerpoint/2010/main" val="2626615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62C0DE57-E23F-44B4-88FC-35F66F9A7B9B}"/>
              </a:ext>
            </a:extLst>
          </p:cNvPr>
          <p:cNvSpPr txBox="1">
            <a:spLocks/>
          </p:cNvSpPr>
          <p:nvPr/>
        </p:nvSpPr>
        <p:spPr>
          <a:xfrm>
            <a:off x="10040239" y="4183424"/>
            <a:ext cx="459480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2">
              <a:lnSpc>
                <a:spcPct val="80000"/>
              </a:lnSpc>
            </a:pPr>
            <a:endParaRPr lang="da-DK" dirty="0"/>
          </a:p>
        </p:txBody>
      </p:sp>
      <p:grpSp>
        <p:nvGrpSpPr>
          <p:cNvPr id="8" name="Gruppe 7">
            <a:extLst>
              <a:ext uri="{FF2B5EF4-FFF2-40B4-BE49-F238E27FC236}">
                <a16:creationId xmlns:a16="http://schemas.microsoft.com/office/drawing/2014/main" id="{1736D1D3-CC97-48AC-AD41-D5721359D372}"/>
              </a:ext>
            </a:extLst>
          </p:cNvPr>
          <p:cNvGrpSpPr/>
          <p:nvPr/>
        </p:nvGrpSpPr>
        <p:grpSpPr>
          <a:xfrm>
            <a:off x="7968692" y="1549491"/>
            <a:ext cx="3710165" cy="4532164"/>
            <a:chOff x="7759387" y="1874304"/>
            <a:chExt cx="3710165" cy="4532164"/>
          </a:xfrm>
        </p:grpSpPr>
        <p:sp>
          <p:nvSpPr>
            <p:cNvPr id="35" name="Tekstfelt 34">
              <a:extLst>
                <a:ext uri="{FF2B5EF4-FFF2-40B4-BE49-F238E27FC236}">
                  <a16:creationId xmlns:a16="http://schemas.microsoft.com/office/drawing/2014/main" id="{984DFEBC-B262-4A2F-92F8-4648E3EF8097}"/>
                </a:ext>
              </a:extLst>
            </p:cNvPr>
            <p:cNvSpPr txBox="1"/>
            <p:nvPr/>
          </p:nvSpPr>
          <p:spPr>
            <a:xfrm>
              <a:off x="7759387" y="3784212"/>
              <a:ext cx="3710165" cy="2622256"/>
            </a:xfrm>
            <a:prstGeom prst="rect">
              <a:avLst/>
            </a:prstGeom>
            <a:noFill/>
          </p:spPr>
          <p:txBody>
            <a:bodyPr wrap="square">
              <a:spAutoFit/>
            </a:bodyPr>
            <a:lstStyle/>
            <a:p>
              <a:pPr marL="57150" indent="0">
                <a:lnSpc>
                  <a:spcPct val="100000"/>
                </a:lnSpc>
              </a:pPr>
              <a:endParaRPr lang="da-DK" sz="2000" dirty="0">
                <a:solidFill>
                  <a:schemeClr val="bg1"/>
                </a:solidFill>
                <a:latin typeface="Arial" panose="020B0604020202020204" pitchFamily="34" charset="0"/>
                <a:cs typeface="Arial" panose="020B0604020202020204" pitchFamily="34" charset="0"/>
              </a:endParaRPr>
            </a:p>
            <a:p>
              <a:pPr marL="457200" lvl="1" indent="0">
                <a:lnSpc>
                  <a:spcPct val="100000"/>
                </a:lnSpc>
                <a:buNone/>
              </a:pPr>
              <a:r>
                <a:rPr lang="da-DK" sz="2200" dirty="0" smtClean="0">
                  <a:solidFill>
                    <a:srgbClr val="004567"/>
                  </a:solidFill>
                  <a:latin typeface="Arial" panose="020B0604020202020204" pitchFamily="34" charset="0"/>
                  <a:cs typeface="Arial" panose="020B0604020202020204" pitchFamily="34" charset="0"/>
                </a:rPr>
                <a:t>Informer de pårørende om overflytning til intensiv </a:t>
              </a:r>
              <a:r>
                <a:rPr lang="da-DK" sz="2200" dirty="0" err="1" smtClean="0">
                  <a:solidFill>
                    <a:srgbClr val="004567"/>
                  </a:solidFill>
                  <a:latin typeface="Arial" panose="020B0604020202020204" pitchFamily="34" charset="0"/>
                  <a:cs typeface="Arial" panose="020B0604020202020204" pitchFamily="34" charset="0"/>
                </a:rPr>
                <a:t>mhp</a:t>
              </a:r>
              <a:r>
                <a:rPr lang="da-DK" sz="2200" dirty="0" smtClean="0">
                  <a:solidFill>
                    <a:srgbClr val="004567"/>
                  </a:solidFill>
                  <a:latin typeface="Arial" panose="020B0604020202020204" pitchFamily="34" charset="0"/>
                  <a:cs typeface="Arial" panose="020B0604020202020204" pitchFamily="34" charset="0"/>
                </a:rPr>
                <a:t>. videre udredning</a:t>
              </a:r>
              <a:endParaRPr lang="da-DK" sz="2200" dirty="0">
                <a:solidFill>
                  <a:srgbClr val="004567"/>
                </a:solidFill>
                <a:latin typeface="Arial" panose="020B0604020202020204" pitchFamily="34" charset="0"/>
                <a:cs typeface="Arial" panose="020B0604020202020204" pitchFamily="34" charset="0"/>
              </a:endParaRPr>
            </a:p>
            <a:p>
              <a:pPr marL="914400" lvl="2" indent="0">
                <a:lnSpc>
                  <a:spcPct val="80000"/>
                </a:lnSpc>
                <a:buNone/>
              </a:pPr>
              <a:endParaRPr lang="da-DK" sz="2800" dirty="0">
                <a:solidFill>
                  <a:schemeClr val="bg1"/>
                </a:solidFill>
              </a:endParaRPr>
            </a:p>
            <a:p>
              <a:pPr marL="914400" lvl="2" indent="0">
                <a:lnSpc>
                  <a:spcPct val="80000"/>
                </a:lnSpc>
                <a:buNone/>
              </a:pPr>
              <a:endParaRPr lang="da-DK" sz="2000" dirty="0">
                <a:solidFill>
                  <a:schemeClr val="bg1"/>
                </a:solidFill>
              </a:endParaRP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sp>
          <p:nvSpPr>
            <p:cNvPr id="21" name="Ellipse 20">
              <a:extLst>
                <a:ext uri="{FF2B5EF4-FFF2-40B4-BE49-F238E27FC236}">
                  <a16:creationId xmlns:a16="http://schemas.microsoft.com/office/drawing/2014/main" id="{6D46950A-FE4B-412D-86D8-A82EBF308B43}"/>
                </a:ext>
              </a:extLst>
            </p:cNvPr>
            <p:cNvSpPr/>
            <p:nvPr/>
          </p:nvSpPr>
          <p:spPr>
            <a:xfrm>
              <a:off x="8575251" y="1874304"/>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 name="Gruppe 5">
            <a:extLst>
              <a:ext uri="{FF2B5EF4-FFF2-40B4-BE49-F238E27FC236}">
                <a16:creationId xmlns:a16="http://schemas.microsoft.com/office/drawing/2014/main" id="{15AFFDB5-CBA8-496F-8F53-19393FDE4776}"/>
              </a:ext>
            </a:extLst>
          </p:cNvPr>
          <p:cNvGrpSpPr/>
          <p:nvPr/>
        </p:nvGrpSpPr>
        <p:grpSpPr>
          <a:xfrm>
            <a:off x="817335" y="1549939"/>
            <a:ext cx="3517919" cy="3629705"/>
            <a:chOff x="948836" y="1867881"/>
            <a:chExt cx="3517919" cy="3629704"/>
          </a:xfrm>
        </p:grpSpPr>
        <p:sp>
          <p:nvSpPr>
            <p:cNvPr id="26" name="Tekstfelt 25">
              <a:extLst>
                <a:ext uri="{FF2B5EF4-FFF2-40B4-BE49-F238E27FC236}">
                  <a16:creationId xmlns:a16="http://schemas.microsoft.com/office/drawing/2014/main" id="{34D516A0-6907-4E1F-8EDB-3F464C7C0C34}"/>
                </a:ext>
              </a:extLst>
            </p:cNvPr>
            <p:cNvSpPr txBox="1"/>
            <p:nvPr/>
          </p:nvSpPr>
          <p:spPr>
            <a:xfrm>
              <a:off x="948836" y="3681703"/>
              <a:ext cx="3517919" cy="1815882"/>
            </a:xfrm>
            <a:prstGeom prst="rect">
              <a:avLst/>
            </a:prstGeom>
            <a:noFill/>
          </p:spPr>
          <p:txBody>
            <a:bodyPr wrap="square">
              <a:spAutoFit/>
            </a:bodyPr>
            <a:lstStyle/>
            <a:p>
              <a:pPr marL="57150" indent="0">
                <a:lnSpc>
                  <a:spcPct val="100000"/>
                </a:lnSpc>
              </a:pPr>
              <a:endParaRPr lang="da-DK" sz="2400" dirty="0">
                <a:solidFill>
                  <a:srgbClr val="004567"/>
                </a:solidFill>
                <a:latin typeface="Arial" panose="020B0604020202020204" pitchFamily="34" charset="0"/>
                <a:cs typeface="Arial" panose="020B0604020202020204" pitchFamily="34" charset="0"/>
              </a:endParaRPr>
            </a:p>
            <a:p>
              <a:pPr lvl="1">
                <a:lnSpc>
                  <a:spcPct val="100000"/>
                </a:lnSpc>
              </a:pPr>
              <a:r>
                <a:rPr lang="da-DK" sz="2200" dirty="0" smtClean="0"/>
                <a:t>Patient</a:t>
              </a:r>
              <a:r>
                <a:rPr lang="da-DK" sz="2200" b="1" dirty="0" smtClean="0"/>
                <a:t> </a:t>
              </a:r>
              <a:r>
                <a:rPr lang="da-DK" sz="2200" dirty="0"/>
                <a:t>med en akut svær hjerneskade </a:t>
              </a:r>
              <a:br>
                <a:rPr lang="da-DK" sz="2200" dirty="0"/>
              </a:br>
              <a:r>
                <a:rPr lang="da-DK" sz="2200" dirty="0"/>
                <a:t>og </a:t>
              </a:r>
              <a:r>
                <a:rPr lang="da-DK" sz="2200" dirty="0" smtClean="0"/>
                <a:t>nedsat bevidstheds-niveau</a:t>
              </a:r>
              <a:r>
                <a:rPr lang="da-DK" sz="2200" dirty="0" smtClean="0">
                  <a:latin typeface="Arial" panose="020B0604020202020204" pitchFamily="34" charset="0"/>
                  <a:cs typeface="Arial" panose="020B0604020202020204" pitchFamily="34" charset="0"/>
                </a:rPr>
                <a:t> </a:t>
              </a:r>
              <a:endParaRPr lang="da-DK" sz="2200" dirty="0">
                <a:latin typeface="Arial" panose="020B0604020202020204" pitchFamily="34" charset="0"/>
                <a:cs typeface="Arial" panose="020B0604020202020204" pitchFamily="34" charset="0"/>
              </a:endParaRPr>
            </a:p>
          </p:txBody>
        </p:sp>
        <p:sp>
          <p:nvSpPr>
            <p:cNvPr id="22" name="Ellipse 21">
              <a:extLst>
                <a:ext uri="{FF2B5EF4-FFF2-40B4-BE49-F238E27FC236}">
                  <a16:creationId xmlns:a16="http://schemas.microsoft.com/office/drawing/2014/main" id="{5897911F-B1E3-469E-A030-05418CA54B5B}"/>
                </a:ext>
              </a:extLst>
            </p:cNvPr>
            <p:cNvSpPr/>
            <p:nvPr/>
          </p:nvSpPr>
          <p:spPr>
            <a:xfrm>
              <a:off x="1610269"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Titel 1">
            <a:extLst>
              <a:ext uri="{FF2B5EF4-FFF2-40B4-BE49-F238E27FC236}">
                <a16:creationId xmlns:a16="http://schemas.microsoft.com/office/drawing/2014/main" id="{EA81E837-13CF-447D-AD7F-D5FED459921F}"/>
              </a:ext>
            </a:extLst>
          </p:cNvPr>
          <p:cNvSpPr txBox="1">
            <a:spLocks/>
          </p:cNvSpPr>
          <p:nvPr/>
        </p:nvSpPr>
        <p:spPr>
          <a:xfrm>
            <a:off x="835553" y="166869"/>
            <a:ext cx="1025578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smtClean="0"/>
              <a:t>Donordetektion i </a:t>
            </a:r>
            <a:r>
              <a:rPr lang="da-DK" sz="3600" b="1" dirty="0" smtClean="0"/>
              <a:t>traumecenteret</a:t>
            </a:r>
            <a:endParaRPr lang="da-DK" sz="3600" b="1" dirty="0">
              <a:solidFill>
                <a:srgbClr val="004567"/>
              </a:solidFill>
            </a:endParaRPr>
          </a:p>
        </p:txBody>
      </p:sp>
      <p:grpSp>
        <p:nvGrpSpPr>
          <p:cNvPr id="16" name="Gruppe 15">
            <a:extLst>
              <a:ext uri="{FF2B5EF4-FFF2-40B4-BE49-F238E27FC236}">
                <a16:creationId xmlns:a16="http://schemas.microsoft.com/office/drawing/2014/main" id="{703A89C2-C874-4301-A442-F0E847D0A53B}"/>
              </a:ext>
            </a:extLst>
          </p:cNvPr>
          <p:cNvGrpSpPr/>
          <p:nvPr/>
        </p:nvGrpSpPr>
        <p:grpSpPr>
          <a:xfrm>
            <a:off x="4570872" y="1590042"/>
            <a:ext cx="3071404" cy="3931460"/>
            <a:chOff x="4689503" y="1981793"/>
            <a:chExt cx="3071404" cy="3931460"/>
          </a:xfrm>
        </p:grpSpPr>
        <p:grpSp>
          <p:nvGrpSpPr>
            <p:cNvPr id="7" name="Gruppe 6">
              <a:extLst>
                <a:ext uri="{FF2B5EF4-FFF2-40B4-BE49-F238E27FC236}">
                  <a16:creationId xmlns:a16="http://schemas.microsoft.com/office/drawing/2014/main" id="{57982BFC-B2C4-41CC-B520-FB3EBAC36000}"/>
                </a:ext>
              </a:extLst>
            </p:cNvPr>
            <p:cNvGrpSpPr/>
            <p:nvPr/>
          </p:nvGrpSpPr>
          <p:grpSpPr>
            <a:xfrm>
              <a:off x="4689503" y="1981793"/>
              <a:ext cx="3071404" cy="3931460"/>
              <a:chOff x="4602489" y="1867881"/>
              <a:chExt cx="3071404" cy="3931460"/>
            </a:xfrm>
          </p:grpSpPr>
          <p:sp>
            <p:nvSpPr>
              <p:cNvPr id="32" name="Tekstfelt 31">
                <a:extLst>
                  <a:ext uri="{FF2B5EF4-FFF2-40B4-BE49-F238E27FC236}">
                    <a16:creationId xmlns:a16="http://schemas.microsoft.com/office/drawing/2014/main" id="{37CB93BB-6CB1-4657-A7E9-5584761D4D71}"/>
                  </a:ext>
                </a:extLst>
              </p:cNvPr>
              <p:cNvSpPr txBox="1"/>
              <p:nvPr/>
            </p:nvSpPr>
            <p:spPr>
              <a:xfrm>
                <a:off x="4602489" y="3737238"/>
                <a:ext cx="3071404" cy="2062103"/>
              </a:xfrm>
              <a:prstGeom prst="rect">
                <a:avLst/>
              </a:prstGeom>
              <a:noFill/>
            </p:spPr>
            <p:txBody>
              <a:bodyPr wrap="square">
                <a:spAutoFit/>
              </a:bodyPr>
              <a:lstStyle/>
              <a:p>
                <a:pPr marL="57150" indent="0">
                  <a:lnSpc>
                    <a:spcPct val="100000"/>
                  </a:lnSpc>
                </a:pPr>
                <a:endParaRPr lang="da-DK" sz="2200" dirty="0">
                  <a:solidFill>
                    <a:srgbClr val="004567"/>
                  </a:solidFill>
                  <a:latin typeface="Arial" panose="020B0604020202020204" pitchFamily="34" charset="0"/>
                  <a:cs typeface="Arial" panose="020B0604020202020204" pitchFamily="34" charset="0"/>
                </a:endParaRPr>
              </a:p>
              <a:p>
                <a:pPr lvl="1"/>
                <a:r>
                  <a:rPr lang="da-DK" sz="2200" dirty="0" smtClean="0">
                    <a:solidFill>
                      <a:srgbClr val="004567"/>
                    </a:solidFill>
                    <a:latin typeface="Arial" panose="020B0604020202020204" pitchFamily="34" charset="0"/>
                    <a:cs typeface="Arial" panose="020B0604020202020204" pitchFamily="34" charset="0"/>
                  </a:rPr>
                  <a:t>Patienten skal overflyttes til intensiv </a:t>
                </a:r>
                <a:r>
                  <a:rPr lang="da-DK" sz="2200" dirty="0" err="1" smtClean="0">
                    <a:solidFill>
                      <a:srgbClr val="004567"/>
                    </a:solidFill>
                    <a:latin typeface="Arial" panose="020B0604020202020204" pitchFamily="34" charset="0"/>
                    <a:cs typeface="Arial" panose="020B0604020202020204" pitchFamily="34" charset="0"/>
                  </a:rPr>
                  <a:t>mhp</a:t>
                </a:r>
                <a:r>
                  <a:rPr lang="da-DK" sz="2200" dirty="0" smtClean="0">
                    <a:solidFill>
                      <a:srgbClr val="004567"/>
                    </a:solidFill>
                    <a:latin typeface="Arial" panose="020B0604020202020204" pitchFamily="34" charset="0"/>
                    <a:cs typeface="Arial" panose="020B0604020202020204" pitchFamily="34" charset="0"/>
                  </a:rPr>
                  <a:t>. videre udredning</a:t>
                </a:r>
                <a:endParaRPr lang="da-DK" sz="2200" dirty="0">
                  <a:solidFill>
                    <a:srgbClr val="004567"/>
                  </a:solidFill>
                  <a:latin typeface="Arial" panose="020B0604020202020204" pitchFamily="34" charset="0"/>
                  <a:cs typeface="Arial" panose="020B0604020202020204" pitchFamily="34" charset="0"/>
                </a:endParaRP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7D97725A-F7A6-4D29-AA5B-DA1094634E7B}"/>
                  </a:ext>
                </a:extLst>
              </p:cNvPr>
              <p:cNvSpPr/>
              <p:nvPr/>
            </p:nvSpPr>
            <p:spPr>
              <a:xfrm>
                <a:off x="5020047"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6FFAAC57-9945-4A14-84A9-25C6B712BE91}"/>
                </a:ext>
              </a:extLst>
            </p:cNvPr>
            <p:cNvGrpSpPr/>
            <p:nvPr/>
          </p:nvGrpSpPr>
          <p:grpSpPr>
            <a:xfrm>
              <a:off x="5632924" y="2617773"/>
              <a:ext cx="1252180" cy="762867"/>
              <a:chOff x="5581508" y="2617773"/>
              <a:chExt cx="1252180" cy="762867"/>
            </a:xfrm>
          </p:grpSpPr>
          <p:pic>
            <p:nvPicPr>
              <p:cNvPr id="13" name="Grafik 12">
                <a:extLst>
                  <a:ext uri="{FF2B5EF4-FFF2-40B4-BE49-F238E27FC236}">
                    <a16:creationId xmlns:a16="http://schemas.microsoft.com/office/drawing/2014/main" id="{14DC14C5-207A-4B01-98E7-96A8195254BC}"/>
                  </a:ext>
                </a:extLst>
              </p:cNvPr>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a:off x="5581508" y="2617773"/>
                <a:ext cx="1028983" cy="762867"/>
              </a:xfrm>
              <a:prstGeom prst="rect">
                <a:avLst/>
              </a:prstGeom>
            </p:spPr>
          </p:pic>
          <p:sp>
            <p:nvSpPr>
              <p:cNvPr id="14" name="Tekstfelt 13">
                <a:extLst>
                  <a:ext uri="{FF2B5EF4-FFF2-40B4-BE49-F238E27FC236}">
                    <a16:creationId xmlns:a16="http://schemas.microsoft.com/office/drawing/2014/main" id="{6629D560-F277-405B-AC21-6540ACE9F450}"/>
                  </a:ext>
                </a:extLst>
              </p:cNvPr>
              <p:cNvSpPr txBox="1"/>
              <p:nvPr/>
            </p:nvSpPr>
            <p:spPr>
              <a:xfrm>
                <a:off x="5654279" y="2692651"/>
                <a:ext cx="1179409" cy="261610"/>
              </a:xfrm>
              <a:prstGeom prst="rect">
                <a:avLst/>
              </a:prstGeom>
              <a:noFill/>
            </p:spPr>
            <p:txBody>
              <a:bodyPr wrap="square" rtlCol="0">
                <a:spAutoFit/>
              </a:bodyPr>
              <a:lstStyle/>
              <a:p>
                <a:r>
                  <a:rPr lang="da-DK" sz="1100" b="1" dirty="0">
                    <a:solidFill>
                      <a:srgbClr val="B4CFD7"/>
                    </a:solidFill>
                  </a:rPr>
                  <a:t>DONOR</a:t>
                </a:r>
              </a:p>
            </p:txBody>
          </p:sp>
        </p:grpSp>
      </p:grpSp>
      <p:sp>
        <p:nvSpPr>
          <p:cNvPr id="3" name="Tekstfelt 2"/>
          <p:cNvSpPr txBox="1"/>
          <p:nvPr/>
        </p:nvSpPr>
        <p:spPr>
          <a:xfrm>
            <a:off x="597757" y="5850847"/>
            <a:ext cx="10493576" cy="830997"/>
          </a:xfrm>
          <a:prstGeom prst="rect">
            <a:avLst/>
          </a:prstGeom>
          <a:noFill/>
        </p:spPr>
        <p:txBody>
          <a:bodyPr wrap="square" rtlCol="0">
            <a:spAutoFit/>
          </a:bodyPr>
          <a:lstStyle/>
          <a:p>
            <a:pPr algn="ctr"/>
            <a:r>
              <a:rPr lang="da-DK" sz="2400" b="1" dirty="0"/>
              <a:t>F</a:t>
            </a:r>
            <a:r>
              <a:rPr lang="da-DK" sz="2400" b="1" dirty="0" smtClean="0"/>
              <a:t>or at muligheden for donordetektion på intensiv kan gennemføres, skal patienterne flyttes </a:t>
            </a:r>
            <a:r>
              <a:rPr lang="da-DK" sz="2400" b="1" dirty="0" smtClean="0"/>
              <a:t>fra traumecenter </a:t>
            </a:r>
            <a:r>
              <a:rPr lang="da-DK" sz="2400" b="1" dirty="0" smtClean="0"/>
              <a:t>til intensiv</a:t>
            </a:r>
            <a:endParaRPr lang="da-DK" sz="2400" b="1" dirty="0"/>
          </a:p>
        </p:txBody>
      </p:sp>
      <p:grpSp>
        <p:nvGrpSpPr>
          <p:cNvPr id="25" name="Grafik 38">
            <a:extLst>
              <a:ext uri="{FF2B5EF4-FFF2-40B4-BE49-F238E27FC236}">
                <a16:creationId xmlns:a16="http://schemas.microsoft.com/office/drawing/2014/main" id="{2294F9D4-CD61-40F7-97B7-737BBB29906C}"/>
              </a:ext>
            </a:extLst>
          </p:cNvPr>
          <p:cNvGrpSpPr/>
          <p:nvPr/>
        </p:nvGrpSpPr>
        <p:grpSpPr>
          <a:xfrm>
            <a:off x="1918164" y="2158491"/>
            <a:ext cx="1028884" cy="740549"/>
            <a:chOff x="4933276" y="2968450"/>
            <a:chExt cx="739140" cy="528637"/>
          </a:xfrm>
          <a:noFill/>
        </p:grpSpPr>
        <p:grpSp>
          <p:nvGrpSpPr>
            <p:cNvPr id="27" name="Grafik 38">
              <a:extLst>
                <a:ext uri="{FF2B5EF4-FFF2-40B4-BE49-F238E27FC236}">
                  <a16:creationId xmlns:a16="http://schemas.microsoft.com/office/drawing/2014/main" id="{2294F9D4-CD61-40F7-97B7-737BBB29906C}"/>
                </a:ext>
              </a:extLst>
            </p:cNvPr>
            <p:cNvGrpSpPr/>
            <p:nvPr/>
          </p:nvGrpSpPr>
          <p:grpSpPr>
            <a:xfrm>
              <a:off x="4933276" y="2968450"/>
              <a:ext cx="609600" cy="484822"/>
              <a:chOff x="4933276" y="2968450"/>
              <a:chExt cx="609600" cy="484822"/>
            </a:xfrm>
            <a:grpFill/>
          </p:grpSpPr>
          <p:sp>
            <p:nvSpPr>
              <p:cNvPr id="36" name="Kombinationstegning: figur 206">
                <a:extLst>
                  <a:ext uri="{FF2B5EF4-FFF2-40B4-BE49-F238E27FC236}">
                    <a16:creationId xmlns:a16="http://schemas.microsoft.com/office/drawing/2014/main" id="{B35C48EC-257E-4070-968E-E7D12A81371E}"/>
                  </a:ext>
                </a:extLst>
              </p:cNvPr>
              <p:cNvSpPr/>
              <p:nvPr/>
            </p:nvSpPr>
            <p:spPr>
              <a:xfrm>
                <a:off x="4933276" y="2968450"/>
                <a:ext cx="9525" cy="9525"/>
              </a:xfrm>
              <a:custGeom>
                <a:avLst/>
                <a:gdLst/>
                <a:ahLst/>
                <a:cxnLst/>
                <a:rect l="l" t="t" r="r" b="b"/>
                <a:pathLst>
                  <a:path w="9525" h="9525"/>
                </a:pathLst>
              </a:custGeom>
              <a:grpFill/>
              <a:ln w="19050" cap="flat">
                <a:solidFill>
                  <a:schemeClr val="bg1"/>
                </a:solidFill>
                <a:prstDash val="solid"/>
                <a:miter/>
              </a:ln>
            </p:spPr>
            <p:txBody>
              <a:bodyPr rtlCol="0" anchor="ctr"/>
              <a:lstStyle/>
              <a:p>
                <a:endParaRPr lang="da-DK"/>
              </a:p>
            </p:txBody>
          </p:sp>
          <p:sp>
            <p:nvSpPr>
              <p:cNvPr id="37" name="Kombinationstegning: figur 207">
                <a:extLst>
                  <a:ext uri="{FF2B5EF4-FFF2-40B4-BE49-F238E27FC236}">
                    <a16:creationId xmlns:a16="http://schemas.microsoft.com/office/drawing/2014/main" id="{14E5B530-5802-48E5-8965-C1B2A5A6DD60}"/>
                  </a:ext>
                </a:extLst>
              </p:cNvPr>
              <p:cNvSpPr/>
              <p:nvPr/>
            </p:nvSpPr>
            <p:spPr>
              <a:xfrm>
                <a:off x="5314276" y="3013217"/>
                <a:ext cx="228600" cy="440055"/>
              </a:xfrm>
              <a:custGeom>
                <a:avLst/>
                <a:gdLst>
                  <a:gd name="connsiteX0" fmla="*/ 19050 w 228600"/>
                  <a:gd name="connsiteY0" fmla="*/ 385763 h 440055"/>
                  <a:gd name="connsiteX1" fmla="*/ 80010 w 228600"/>
                  <a:gd name="connsiteY1" fmla="*/ 440055 h 440055"/>
                  <a:gd name="connsiteX2" fmla="*/ 140970 w 228600"/>
                  <a:gd name="connsiteY2" fmla="*/ 385763 h 440055"/>
                  <a:gd name="connsiteX3" fmla="*/ 193358 w 228600"/>
                  <a:gd name="connsiteY3" fmla="*/ 331470 h 440055"/>
                  <a:gd name="connsiteX4" fmla="*/ 184785 w 228600"/>
                  <a:gd name="connsiteY4" fmla="*/ 302895 h 440055"/>
                  <a:gd name="connsiteX5" fmla="*/ 228600 w 228600"/>
                  <a:gd name="connsiteY5" fmla="*/ 236220 h 440055"/>
                  <a:gd name="connsiteX6" fmla="*/ 179070 w 228600"/>
                  <a:gd name="connsiteY6" fmla="*/ 166688 h 440055"/>
                  <a:gd name="connsiteX7" fmla="*/ 190500 w 228600"/>
                  <a:gd name="connsiteY7" fmla="*/ 139065 h 440055"/>
                  <a:gd name="connsiteX8" fmla="*/ 141923 w 228600"/>
                  <a:gd name="connsiteY8" fmla="*/ 95250 h 440055"/>
                  <a:gd name="connsiteX9" fmla="*/ 145733 w 228600"/>
                  <a:gd name="connsiteY9" fmla="*/ 79058 h 440055"/>
                  <a:gd name="connsiteX10" fmla="*/ 56198 w 228600"/>
                  <a:gd name="connsiteY10" fmla="*/ 0 h 440055"/>
                  <a:gd name="connsiteX11" fmla="*/ 0 w 228600"/>
                  <a:gd name="connsiteY11" fmla="*/ 62865 h 4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440055">
                    <a:moveTo>
                      <a:pt x="19050" y="385763"/>
                    </a:moveTo>
                    <a:cubicBezTo>
                      <a:pt x="19050" y="415290"/>
                      <a:pt x="46673" y="440055"/>
                      <a:pt x="80010" y="440055"/>
                    </a:cubicBezTo>
                    <a:cubicBezTo>
                      <a:pt x="113348" y="440055"/>
                      <a:pt x="140970" y="416243"/>
                      <a:pt x="140970" y="385763"/>
                    </a:cubicBezTo>
                    <a:cubicBezTo>
                      <a:pt x="170498" y="381000"/>
                      <a:pt x="193358" y="358140"/>
                      <a:pt x="193358" y="331470"/>
                    </a:cubicBezTo>
                    <a:cubicBezTo>
                      <a:pt x="193358" y="320993"/>
                      <a:pt x="190500" y="311468"/>
                      <a:pt x="184785" y="302895"/>
                    </a:cubicBezTo>
                    <a:cubicBezTo>
                      <a:pt x="210502" y="289560"/>
                      <a:pt x="228600" y="264795"/>
                      <a:pt x="228600" y="236220"/>
                    </a:cubicBezTo>
                    <a:cubicBezTo>
                      <a:pt x="228600" y="205740"/>
                      <a:pt x="208598" y="179070"/>
                      <a:pt x="179070" y="166688"/>
                    </a:cubicBezTo>
                    <a:cubicBezTo>
                      <a:pt x="185738" y="159068"/>
                      <a:pt x="190500" y="149543"/>
                      <a:pt x="190500" y="139065"/>
                    </a:cubicBezTo>
                    <a:cubicBezTo>
                      <a:pt x="190500" y="115252"/>
                      <a:pt x="168593" y="96203"/>
                      <a:pt x="141923" y="95250"/>
                    </a:cubicBezTo>
                    <a:cubicBezTo>
                      <a:pt x="143827" y="90488"/>
                      <a:pt x="145733" y="84773"/>
                      <a:pt x="145733" y="79058"/>
                    </a:cubicBezTo>
                    <a:cubicBezTo>
                      <a:pt x="145733" y="50483"/>
                      <a:pt x="91440" y="0"/>
                      <a:pt x="56198" y="0"/>
                    </a:cubicBezTo>
                    <a:cubicBezTo>
                      <a:pt x="20955" y="0"/>
                      <a:pt x="0" y="35243"/>
                      <a:pt x="0" y="62865"/>
                    </a:cubicBezTo>
                  </a:path>
                </a:pathLst>
              </a:custGeom>
              <a:grpFill/>
              <a:ln w="19050" cap="rnd">
                <a:solidFill>
                  <a:schemeClr val="bg1"/>
                </a:solidFill>
                <a:prstDash val="solid"/>
                <a:miter/>
              </a:ln>
            </p:spPr>
            <p:txBody>
              <a:bodyPr rtlCol="0" anchor="ctr"/>
              <a:lstStyle/>
              <a:p>
                <a:endParaRPr lang="da-DK"/>
              </a:p>
            </p:txBody>
          </p:sp>
          <p:sp>
            <p:nvSpPr>
              <p:cNvPr id="38" name="Kombinationstegning: figur 208">
                <a:extLst>
                  <a:ext uri="{FF2B5EF4-FFF2-40B4-BE49-F238E27FC236}">
                    <a16:creationId xmlns:a16="http://schemas.microsoft.com/office/drawing/2014/main" id="{3D9A32B8-30CC-4F97-8E20-00A3EDF19AAE}"/>
                  </a:ext>
                </a:extLst>
              </p:cNvPr>
              <p:cNvSpPr/>
              <p:nvPr/>
            </p:nvSpPr>
            <p:spPr>
              <a:xfrm>
                <a:off x="5438101" y="3179905"/>
                <a:ext cx="55244" cy="32384"/>
              </a:xfrm>
              <a:custGeom>
                <a:avLst/>
                <a:gdLst>
                  <a:gd name="connsiteX0" fmla="*/ 55245 w 55244"/>
                  <a:gd name="connsiteY0" fmla="*/ 0 h 32384"/>
                  <a:gd name="connsiteX1" fmla="*/ 47625 w 55244"/>
                  <a:gd name="connsiteY1" fmla="*/ 0 h 32384"/>
                  <a:gd name="connsiteX2" fmla="*/ 7620 w 55244"/>
                  <a:gd name="connsiteY2" fmla="*/ 20955 h 32384"/>
                  <a:gd name="connsiteX3" fmla="*/ 0 w 55244"/>
                  <a:gd name="connsiteY3" fmla="*/ 32385 h 32384"/>
                </a:gdLst>
                <a:ahLst/>
                <a:cxnLst>
                  <a:cxn ang="0">
                    <a:pos x="connsiteX0" y="connsiteY0"/>
                  </a:cxn>
                  <a:cxn ang="0">
                    <a:pos x="connsiteX1" y="connsiteY1"/>
                  </a:cxn>
                  <a:cxn ang="0">
                    <a:pos x="connsiteX2" y="connsiteY2"/>
                  </a:cxn>
                  <a:cxn ang="0">
                    <a:pos x="connsiteX3" y="connsiteY3"/>
                  </a:cxn>
                </a:cxnLst>
                <a:rect l="l" t="t" r="r" b="b"/>
                <a:pathLst>
                  <a:path w="55244" h="32384">
                    <a:moveTo>
                      <a:pt x="55245" y="0"/>
                    </a:moveTo>
                    <a:lnTo>
                      <a:pt x="47625" y="0"/>
                    </a:lnTo>
                    <a:cubicBezTo>
                      <a:pt x="31432" y="0"/>
                      <a:pt x="16193" y="7620"/>
                      <a:pt x="7620" y="20955"/>
                    </a:cubicBezTo>
                    <a:lnTo>
                      <a:pt x="0" y="32385"/>
                    </a:lnTo>
                  </a:path>
                </a:pathLst>
              </a:custGeom>
              <a:grpFill/>
              <a:ln w="19050" cap="rnd">
                <a:solidFill>
                  <a:schemeClr val="bg1"/>
                </a:solidFill>
                <a:prstDash val="solid"/>
                <a:miter/>
              </a:ln>
            </p:spPr>
            <p:txBody>
              <a:bodyPr rtlCol="0" anchor="ctr"/>
              <a:lstStyle/>
              <a:p>
                <a:endParaRPr lang="da-DK"/>
              </a:p>
            </p:txBody>
          </p:sp>
          <p:sp>
            <p:nvSpPr>
              <p:cNvPr id="39" name="Kombinationstegning: figur 209">
                <a:extLst>
                  <a:ext uri="{FF2B5EF4-FFF2-40B4-BE49-F238E27FC236}">
                    <a16:creationId xmlns:a16="http://schemas.microsoft.com/office/drawing/2014/main" id="{0B13FEFB-648B-405D-9BBF-664D492DB5BA}"/>
                  </a:ext>
                </a:extLst>
              </p:cNvPr>
              <p:cNvSpPr/>
              <p:nvPr/>
            </p:nvSpPr>
            <p:spPr>
              <a:xfrm>
                <a:off x="5421908" y="3108467"/>
                <a:ext cx="34290" cy="24765"/>
              </a:xfrm>
              <a:custGeom>
                <a:avLst/>
                <a:gdLst>
                  <a:gd name="connsiteX0" fmla="*/ 34290 w 34290"/>
                  <a:gd name="connsiteY0" fmla="*/ 0 h 24765"/>
                  <a:gd name="connsiteX1" fmla="*/ 0 w 34290"/>
                  <a:gd name="connsiteY1" fmla="*/ 24765 h 24765"/>
                </a:gdLst>
                <a:ahLst/>
                <a:cxnLst>
                  <a:cxn ang="0">
                    <a:pos x="connsiteX0" y="connsiteY0"/>
                  </a:cxn>
                  <a:cxn ang="0">
                    <a:pos x="connsiteX1" y="connsiteY1"/>
                  </a:cxn>
                </a:cxnLst>
                <a:rect l="l" t="t" r="r" b="b"/>
                <a:pathLst>
                  <a:path w="34290" h="24765">
                    <a:moveTo>
                      <a:pt x="34290" y="0"/>
                    </a:moveTo>
                    <a:lnTo>
                      <a:pt x="0" y="24765"/>
                    </a:lnTo>
                  </a:path>
                </a:pathLst>
              </a:custGeom>
              <a:grpFill/>
              <a:ln w="19050" cap="rnd">
                <a:solidFill>
                  <a:schemeClr val="bg1"/>
                </a:solidFill>
                <a:prstDash val="solid"/>
                <a:miter/>
              </a:ln>
            </p:spPr>
            <p:txBody>
              <a:bodyPr rtlCol="0" anchor="ctr"/>
              <a:lstStyle/>
              <a:p>
                <a:endParaRPr lang="da-DK"/>
              </a:p>
            </p:txBody>
          </p:sp>
          <p:sp>
            <p:nvSpPr>
              <p:cNvPr id="40" name="Kombinationstegning: figur 210">
                <a:extLst>
                  <a:ext uri="{FF2B5EF4-FFF2-40B4-BE49-F238E27FC236}">
                    <a16:creationId xmlns:a16="http://schemas.microsoft.com/office/drawing/2014/main" id="{87ACF0F8-6B06-471D-8E43-A1BE83029C7C}"/>
                  </a:ext>
                </a:extLst>
              </p:cNvPr>
              <p:cNvSpPr/>
              <p:nvPr/>
            </p:nvSpPr>
            <p:spPr>
              <a:xfrm>
                <a:off x="5478106" y="3310397"/>
                <a:ext cx="20954" cy="4762"/>
              </a:xfrm>
              <a:custGeom>
                <a:avLst/>
                <a:gdLst>
                  <a:gd name="connsiteX0" fmla="*/ 20955 w 20954"/>
                  <a:gd name="connsiteY0" fmla="*/ 4763 h 4762"/>
                  <a:gd name="connsiteX1" fmla="*/ 0 w 20954"/>
                  <a:gd name="connsiteY1" fmla="*/ 0 h 4762"/>
                </a:gdLst>
                <a:ahLst/>
                <a:cxnLst>
                  <a:cxn ang="0">
                    <a:pos x="connsiteX0" y="connsiteY0"/>
                  </a:cxn>
                  <a:cxn ang="0">
                    <a:pos x="connsiteX1" y="connsiteY1"/>
                  </a:cxn>
                </a:cxnLst>
                <a:rect l="l" t="t" r="r" b="b"/>
                <a:pathLst>
                  <a:path w="20954" h="4762">
                    <a:moveTo>
                      <a:pt x="20955" y="4763"/>
                    </a:moveTo>
                    <a:lnTo>
                      <a:pt x="0" y="0"/>
                    </a:lnTo>
                  </a:path>
                </a:pathLst>
              </a:custGeom>
              <a:grpFill/>
              <a:ln w="19050" cap="rnd">
                <a:solidFill>
                  <a:schemeClr val="bg1"/>
                </a:solidFill>
                <a:prstDash val="solid"/>
                <a:miter/>
              </a:ln>
            </p:spPr>
            <p:txBody>
              <a:bodyPr rtlCol="0" anchor="ctr"/>
              <a:lstStyle/>
              <a:p>
                <a:endParaRPr lang="da-DK"/>
              </a:p>
            </p:txBody>
          </p:sp>
          <p:sp>
            <p:nvSpPr>
              <p:cNvPr id="41" name="Kombinationstegning: figur 211">
                <a:extLst>
                  <a:ext uri="{FF2B5EF4-FFF2-40B4-BE49-F238E27FC236}">
                    <a16:creationId xmlns:a16="http://schemas.microsoft.com/office/drawing/2014/main" id="{DE18EC5D-23AF-45AE-9691-31EABC6E22A7}"/>
                  </a:ext>
                </a:extLst>
              </p:cNvPr>
              <p:cNvSpPr/>
              <p:nvPr/>
            </p:nvSpPr>
            <p:spPr>
              <a:xfrm>
                <a:off x="5421908" y="3375167"/>
                <a:ext cx="34290" cy="23812"/>
              </a:xfrm>
              <a:custGeom>
                <a:avLst/>
                <a:gdLst>
                  <a:gd name="connsiteX0" fmla="*/ 34290 w 34290"/>
                  <a:gd name="connsiteY0" fmla="*/ 23813 h 23812"/>
                  <a:gd name="connsiteX1" fmla="*/ 0 w 34290"/>
                  <a:gd name="connsiteY1" fmla="*/ 0 h 23812"/>
                </a:gdLst>
                <a:ahLst/>
                <a:cxnLst>
                  <a:cxn ang="0">
                    <a:pos x="connsiteX0" y="connsiteY0"/>
                  </a:cxn>
                  <a:cxn ang="0">
                    <a:pos x="connsiteX1" y="connsiteY1"/>
                  </a:cxn>
                </a:cxnLst>
                <a:rect l="l" t="t" r="r" b="b"/>
                <a:pathLst>
                  <a:path w="34290" h="23812">
                    <a:moveTo>
                      <a:pt x="34290" y="23813"/>
                    </a:moveTo>
                    <a:lnTo>
                      <a:pt x="0" y="0"/>
                    </a:lnTo>
                  </a:path>
                </a:pathLst>
              </a:custGeom>
              <a:grpFill/>
              <a:ln w="19050" cap="rnd">
                <a:solidFill>
                  <a:schemeClr val="bg1"/>
                </a:solidFill>
                <a:prstDash val="solid"/>
                <a:miter/>
              </a:ln>
            </p:spPr>
            <p:txBody>
              <a:bodyPr rtlCol="0" anchor="ctr"/>
              <a:lstStyle/>
              <a:p>
                <a:endParaRPr lang="da-DK"/>
              </a:p>
            </p:txBody>
          </p:sp>
          <p:sp>
            <p:nvSpPr>
              <p:cNvPr id="42" name="Kombinationstegning: figur 212">
                <a:extLst>
                  <a:ext uri="{FF2B5EF4-FFF2-40B4-BE49-F238E27FC236}">
                    <a16:creationId xmlns:a16="http://schemas.microsoft.com/office/drawing/2014/main" id="{6DB1C1BF-881F-4E77-9F12-38E7AC43D666}"/>
                  </a:ext>
                </a:extLst>
              </p:cNvPr>
              <p:cNvSpPr/>
              <p:nvPr/>
            </p:nvSpPr>
            <p:spPr>
              <a:xfrm>
                <a:off x="5362345" y="3063949"/>
                <a:ext cx="36702" cy="24515"/>
              </a:xfrm>
              <a:custGeom>
                <a:avLst/>
                <a:gdLst>
                  <a:gd name="connsiteX0" fmla="*/ 36703 w 36702"/>
                  <a:gd name="connsiteY0" fmla="*/ 9276 h 24515"/>
                  <a:gd name="connsiteX1" fmla="*/ 10985 w 36702"/>
                  <a:gd name="connsiteY1" fmla="*/ 1656 h 24515"/>
                  <a:gd name="connsiteX2" fmla="*/ 1460 w 36702"/>
                  <a:gd name="connsiteY2" fmla="*/ 24516 h 24515"/>
                </a:gdLst>
                <a:ahLst/>
                <a:cxnLst>
                  <a:cxn ang="0">
                    <a:pos x="connsiteX0" y="connsiteY0"/>
                  </a:cxn>
                  <a:cxn ang="0">
                    <a:pos x="connsiteX1" y="connsiteY1"/>
                  </a:cxn>
                  <a:cxn ang="0">
                    <a:pos x="connsiteX2" y="connsiteY2"/>
                  </a:cxn>
                </a:cxnLst>
                <a:rect l="l" t="t" r="r" b="b"/>
                <a:pathLst>
                  <a:path w="36702" h="24515">
                    <a:moveTo>
                      <a:pt x="36703" y="9276"/>
                    </a:moveTo>
                    <a:cubicBezTo>
                      <a:pt x="31940" y="703"/>
                      <a:pt x="20510" y="-2154"/>
                      <a:pt x="10985" y="1656"/>
                    </a:cubicBezTo>
                    <a:cubicBezTo>
                      <a:pt x="1460" y="5466"/>
                      <a:pt x="-2350" y="15943"/>
                      <a:pt x="1460" y="24516"/>
                    </a:cubicBezTo>
                  </a:path>
                </a:pathLst>
              </a:custGeom>
              <a:grpFill/>
              <a:ln w="19050" cap="rnd">
                <a:solidFill>
                  <a:schemeClr val="bg1"/>
                </a:solidFill>
                <a:prstDash val="solid"/>
                <a:miter/>
              </a:ln>
            </p:spPr>
            <p:txBody>
              <a:bodyPr rtlCol="0" anchor="ctr"/>
              <a:lstStyle/>
              <a:p>
                <a:endParaRPr lang="da-DK"/>
              </a:p>
            </p:txBody>
          </p:sp>
          <p:sp>
            <p:nvSpPr>
              <p:cNvPr id="43" name="Kombinationstegning: figur 213">
                <a:extLst>
                  <a:ext uri="{FF2B5EF4-FFF2-40B4-BE49-F238E27FC236}">
                    <a16:creationId xmlns:a16="http://schemas.microsoft.com/office/drawing/2014/main" id="{22DE3ADA-4C01-4C3E-8D22-3EEC101252C5}"/>
                  </a:ext>
                </a:extLst>
              </p:cNvPr>
              <p:cNvSpPr/>
              <p:nvPr/>
            </p:nvSpPr>
            <p:spPr>
              <a:xfrm>
                <a:off x="5398664" y="3230387"/>
                <a:ext cx="75631" cy="39461"/>
              </a:xfrm>
              <a:custGeom>
                <a:avLst/>
                <a:gdLst>
                  <a:gd name="connsiteX0" fmla="*/ 384 w 75631"/>
                  <a:gd name="connsiteY0" fmla="*/ 0 h 39461"/>
                  <a:gd name="connsiteX1" fmla="*/ 31817 w 75631"/>
                  <a:gd name="connsiteY1" fmla="*/ 39053 h 39461"/>
                  <a:gd name="connsiteX2" fmla="*/ 75632 w 75631"/>
                  <a:gd name="connsiteY2" fmla="*/ 10478 h 39461"/>
                </a:gdLst>
                <a:ahLst/>
                <a:cxnLst>
                  <a:cxn ang="0">
                    <a:pos x="connsiteX0" y="connsiteY0"/>
                  </a:cxn>
                  <a:cxn ang="0">
                    <a:pos x="connsiteX1" y="connsiteY1"/>
                  </a:cxn>
                  <a:cxn ang="0">
                    <a:pos x="connsiteX2" y="connsiteY2"/>
                  </a:cxn>
                </a:cxnLst>
                <a:rect l="l" t="t" r="r" b="b"/>
                <a:pathLst>
                  <a:path w="75631" h="39461">
                    <a:moveTo>
                      <a:pt x="384" y="0"/>
                    </a:moveTo>
                    <a:cubicBezTo>
                      <a:pt x="-2473" y="18097"/>
                      <a:pt x="10862" y="36195"/>
                      <a:pt x="31817" y="39053"/>
                    </a:cubicBezTo>
                    <a:cubicBezTo>
                      <a:pt x="52772" y="41910"/>
                      <a:pt x="71822" y="29528"/>
                      <a:pt x="75632" y="10478"/>
                    </a:cubicBezTo>
                  </a:path>
                </a:pathLst>
              </a:custGeom>
              <a:grpFill/>
              <a:ln w="19050" cap="rnd">
                <a:solidFill>
                  <a:schemeClr val="bg1"/>
                </a:solidFill>
                <a:prstDash val="solid"/>
                <a:miter/>
              </a:ln>
            </p:spPr>
            <p:txBody>
              <a:bodyPr rtlCol="0" anchor="ctr"/>
              <a:lstStyle/>
              <a:p>
                <a:endParaRPr lang="da-DK"/>
              </a:p>
            </p:txBody>
          </p:sp>
          <p:sp>
            <p:nvSpPr>
              <p:cNvPr id="44" name="Kombinationstegning: figur 214">
                <a:extLst>
                  <a:ext uri="{FF2B5EF4-FFF2-40B4-BE49-F238E27FC236}">
                    <a16:creationId xmlns:a16="http://schemas.microsoft.com/office/drawing/2014/main" id="{6F1A691E-0C50-411D-A7F4-100FF1EA57B4}"/>
                  </a:ext>
                </a:extLst>
              </p:cNvPr>
              <p:cNvSpPr/>
              <p:nvPr/>
            </p:nvSpPr>
            <p:spPr>
              <a:xfrm>
                <a:off x="5374249" y="3344687"/>
                <a:ext cx="43849" cy="41910"/>
              </a:xfrm>
              <a:custGeom>
                <a:avLst/>
                <a:gdLst>
                  <a:gd name="connsiteX0" fmla="*/ 43849 w 43849"/>
                  <a:gd name="connsiteY0" fmla="*/ 0 h 41910"/>
                  <a:gd name="connsiteX1" fmla="*/ 34 w 43849"/>
                  <a:gd name="connsiteY1" fmla="*/ 41910 h 41910"/>
                </a:gdLst>
                <a:ahLst/>
                <a:cxnLst>
                  <a:cxn ang="0">
                    <a:pos x="connsiteX0" y="connsiteY0"/>
                  </a:cxn>
                  <a:cxn ang="0">
                    <a:pos x="connsiteX1" y="connsiteY1"/>
                  </a:cxn>
                </a:cxnLst>
                <a:rect l="l" t="t" r="r" b="b"/>
                <a:pathLst>
                  <a:path w="43849" h="41910">
                    <a:moveTo>
                      <a:pt x="43849" y="0"/>
                    </a:moveTo>
                    <a:cubicBezTo>
                      <a:pt x="18132" y="952"/>
                      <a:pt x="-918" y="20002"/>
                      <a:pt x="34" y="41910"/>
                    </a:cubicBezTo>
                  </a:path>
                </a:pathLst>
              </a:custGeom>
              <a:grpFill/>
              <a:ln w="19050" cap="rnd">
                <a:solidFill>
                  <a:schemeClr val="bg1"/>
                </a:solidFill>
                <a:prstDash val="solid"/>
                <a:miter/>
              </a:ln>
            </p:spPr>
            <p:txBody>
              <a:bodyPr rtlCol="0" anchor="ctr"/>
              <a:lstStyle/>
              <a:p>
                <a:endParaRPr lang="da-DK"/>
              </a:p>
            </p:txBody>
          </p:sp>
          <p:sp>
            <p:nvSpPr>
              <p:cNvPr id="45" name="Kombinationstegning: figur 215">
                <a:extLst>
                  <a:ext uri="{FF2B5EF4-FFF2-40B4-BE49-F238E27FC236}">
                    <a16:creationId xmlns:a16="http://schemas.microsoft.com/office/drawing/2014/main" id="{20A2EE39-2E32-429D-A8EE-DA5FED7119E2}"/>
                  </a:ext>
                </a:extLst>
              </p:cNvPr>
              <p:cNvSpPr/>
              <p:nvPr/>
            </p:nvSpPr>
            <p:spPr>
              <a:xfrm>
                <a:off x="5358090" y="3157997"/>
                <a:ext cx="16774" cy="28575"/>
              </a:xfrm>
              <a:custGeom>
                <a:avLst/>
                <a:gdLst>
                  <a:gd name="connsiteX0" fmla="*/ 0 w 16774"/>
                  <a:gd name="connsiteY0" fmla="*/ 28575 h 28575"/>
                  <a:gd name="connsiteX1" fmla="*/ 15240 w 16774"/>
                  <a:gd name="connsiteY1" fmla="*/ 0 h 28575"/>
                </a:gdLst>
                <a:ahLst/>
                <a:cxnLst>
                  <a:cxn ang="0">
                    <a:pos x="connsiteX0" y="connsiteY0"/>
                  </a:cxn>
                  <a:cxn ang="0">
                    <a:pos x="connsiteX1" y="connsiteY1"/>
                  </a:cxn>
                </a:cxnLst>
                <a:rect l="l" t="t" r="r" b="b"/>
                <a:pathLst>
                  <a:path w="16774" h="28575">
                    <a:moveTo>
                      <a:pt x="0" y="28575"/>
                    </a:moveTo>
                    <a:cubicBezTo>
                      <a:pt x="13335" y="24765"/>
                      <a:pt x="20003" y="11430"/>
                      <a:pt x="15240" y="0"/>
                    </a:cubicBezTo>
                  </a:path>
                </a:pathLst>
              </a:custGeom>
              <a:grpFill/>
              <a:ln w="19050" cap="rnd">
                <a:solidFill>
                  <a:schemeClr val="bg1"/>
                </a:solidFill>
                <a:prstDash val="solid"/>
                <a:miter/>
              </a:ln>
            </p:spPr>
            <p:txBody>
              <a:bodyPr rtlCol="0" anchor="ctr"/>
              <a:lstStyle/>
              <a:p>
                <a:endParaRPr lang="da-DK"/>
              </a:p>
            </p:txBody>
          </p:sp>
          <p:sp>
            <p:nvSpPr>
              <p:cNvPr id="46" name="Kombinationstegning: figur 216">
                <a:extLst>
                  <a:ext uri="{FF2B5EF4-FFF2-40B4-BE49-F238E27FC236}">
                    <a16:creationId xmlns:a16="http://schemas.microsoft.com/office/drawing/2014/main" id="{9DCB5F83-EF8D-4F52-8F38-4F5F7C945391}"/>
                  </a:ext>
                </a:extLst>
              </p:cNvPr>
              <p:cNvSpPr/>
              <p:nvPr/>
            </p:nvSpPr>
            <p:spPr>
              <a:xfrm>
                <a:off x="5316181" y="3232728"/>
                <a:ext cx="34289" cy="12899"/>
              </a:xfrm>
              <a:custGeom>
                <a:avLst/>
                <a:gdLst>
                  <a:gd name="connsiteX0" fmla="*/ 34290 w 34289"/>
                  <a:gd name="connsiteY0" fmla="*/ 2422 h 12899"/>
                  <a:gd name="connsiteX1" fmla="*/ 0 w 34289"/>
                  <a:gd name="connsiteY1" fmla="*/ 12899 h 12899"/>
                </a:gdLst>
                <a:ahLst/>
                <a:cxnLst>
                  <a:cxn ang="0">
                    <a:pos x="connsiteX0" y="connsiteY0"/>
                  </a:cxn>
                  <a:cxn ang="0">
                    <a:pos x="connsiteX1" y="connsiteY1"/>
                  </a:cxn>
                </a:cxnLst>
                <a:rect l="l" t="t" r="r" b="b"/>
                <a:pathLst>
                  <a:path w="34289" h="12899">
                    <a:moveTo>
                      <a:pt x="34290" y="2422"/>
                    </a:moveTo>
                    <a:cubicBezTo>
                      <a:pt x="21907" y="-3293"/>
                      <a:pt x="6668" y="1469"/>
                      <a:pt x="0" y="12899"/>
                    </a:cubicBezTo>
                  </a:path>
                </a:pathLst>
              </a:custGeom>
              <a:grpFill/>
              <a:ln w="19050" cap="rnd">
                <a:solidFill>
                  <a:schemeClr val="bg1"/>
                </a:solidFill>
                <a:prstDash val="solid"/>
                <a:miter/>
              </a:ln>
            </p:spPr>
            <p:txBody>
              <a:bodyPr rtlCol="0" anchor="ctr"/>
              <a:lstStyle/>
              <a:p>
                <a:endParaRPr lang="da-DK"/>
              </a:p>
            </p:txBody>
          </p:sp>
          <p:sp>
            <p:nvSpPr>
              <p:cNvPr id="47" name="Kombinationstegning: figur 217">
                <a:extLst>
                  <a:ext uri="{FF2B5EF4-FFF2-40B4-BE49-F238E27FC236}">
                    <a16:creationId xmlns:a16="http://schemas.microsoft.com/office/drawing/2014/main" id="{7DB7DDAB-93A9-4C1A-898C-A3D0B3FDD55E}"/>
                  </a:ext>
                </a:extLst>
              </p:cNvPr>
              <p:cNvSpPr/>
              <p:nvPr/>
            </p:nvSpPr>
            <p:spPr>
              <a:xfrm>
                <a:off x="4933276" y="2968450"/>
                <a:ext cx="9525" cy="9525"/>
              </a:xfrm>
              <a:custGeom>
                <a:avLst/>
                <a:gdLst/>
                <a:ahLst/>
                <a:cxnLst/>
                <a:rect l="l" t="t" r="r" b="b"/>
                <a:pathLst>
                  <a:path w="9525" h="9525"/>
                </a:pathLst>
              </a:custGeom>
              <a:grpFill/>
              <a:ln w="19050" cap="flat">
                <a:solidFill>
                  <a:schemeClr val="bg1"/>
                </a:solidFill>
                <a:prstDash val="solid"/>
                <a:miter/>
              </a:ln>
            </p:spPr>
            <p:txBody>
              <a:bodyPr rtlCol="0" anchor="ctr"/>
              <a:lstStyle/>
              <a:p>
                <a:endParaRPr lang="da-DK"/>
              </a:p>
            </p:txBody>
          </p:sp>
          <p:sp>
            <p:nvSpPr>
              <p:cNvPr id="48" name="Kombinationstegning: figur 218">
                <a:extLst>
                  <a:ext uri="{FF2B5EF4-FFF2-40B4-BE49-F238E27FC236}">
                    <a16:creationId xmlns:a16="http://schemas.microsoft.com/office/drawing/2014/main" id="{59BFC42D-E2D0-41AD-B867-C9C585FE1EC7}"/>
                  </a:ext>
                </a:extLst>
              </p:cNvPr>
              <p:cNvSpPr/>
              <p:nvPr/>
            </p:nvSpPr>
            <p:spPr>
              <a:xfrm>
                <a:off x="5085676" y="3013217"/>
                <a:ext cx="228600" cy="440055"/>
              </a:xfrm>
              <a:custGeom>
                <a:avLst/>
                <a:gdLst>
                  <a:gd name="connsiteX0" fmla="*/ 209550 w 228600"/>
                  <a:gd name="connsiteY0" fmla="*/ 385763 h 440055"/>
                  <a:gd name="connsiteX1" fmla="*/ 148590 w 228600"/>
                  <a:gd name="connsiteY1" fmla="*/ 440055 h 440055"/>
                  <a:gd name="connsiteX2" fmla="*/ 87630 w 228600"/>
                  <a:gd name="connsiteY2" fmla="*/ 385763 h 440055"/>
                  <a:gd name="connsiteX3" fmla="*/ 35243 w 228600"/>
                  <a:gd name="connsiteY3" fmla="*/ 331470 h 440055"/>
                  <a:gd name="connsiteX4" fmla="*/ 43815 w 228600"/>
                  <a:gd name="connsiteY4" fmla="*/ 302895 h 440055"/>
                  <a:gd name="connsiteX5" fmla="*/ 0 w 228600"/>
                  <a:gd name="connsiteY5" fmla="*/ 236220 h 440055"/>
                  <a:gd name="connsiteX6" fmla="*/ 49530 w 228600"/>
                  <a:gd name="connsiteY6" fmla="*/ 166688 h 440055"/>
                  <a:gd name="connsiteX7" fmla="*/ 38100 w 228600"/>
                  <a:gd name="connsiteY7" fmla="*/ 139065 h 440055"/>
                  <a:gd name="connsiteX8" fmla="*/ 86678 w 228600"/>
                  <a:gd name="connsiteY8" fmla="*/ 95250 h 440055"/>
                  <a:gd name="connsiteX9" fmla="*/ 82868 w 228600"/>
                  <a:gd name="connsiteY9" fmla="*/ 79058 h 440055"/>
                  <a:gd name="connsiteX10" fmla="*/ 172402 w 228600"/>
                  <a:gd name="connsiteY10" fmla="*/ 0 h 440055"/>
                  <a:gd name="connsiteX11" fmla="*/ 228600 w 228600"/>
                  <a:gd name="connsiteY11" fmla="*/ 64770 h 440055"/>
                  <a:gd name="connsiteX12" fmla="*/ 228600 w 228600"/>
                  <a:gd name="connsiteY12" fmla="*/ 341948 h 4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600" h="440055">
                    <a:moveTo>
                      <a:pt x="209550" y="385763"/>
                    </a:moveTo>
                    <a:cubicBezTo>
                      <a:pt x="209550" y="415290"/>
                      <a:pt x="181927" y="440055"/>
                      <a:pt x="148590" y="440055"/>
                    </a:cubicBezTo>
                    <a:cubicBezTo>
                      <a:pt x="115253" y="440055"/>
                      <a:pt x="87630" y="416243"/>
                      <a:pt x="87630" y="385763"/>
                    </a:cubicBezTo>
                    <a:cubicBezTo>
                      <a:pt x="58103" y="381000"/>
                      <a:pt x="35243" y="358140"/>
                      <a:pt x="35243" y="331470"/>
                    </a:cubicBezTo>
                    <a:cubicBezTo>
                      <a:pt x="35243" y="320993"/>
                      <a:pt x="38100" y="311468"/>
                      <a:pt x="43815" y="302895"/>
                    </a:cubicBezTo>
                    <a:cubicBezTo>
                      <a:pt x="18097" y="289560"/>
                      <a:pt x="0" y="264795"/>
                      <a:pt x="0" y="236220"/>
                    </a:cubicBezTo>
                    <a:cubicBezTo>
                      <a:pt x="0" y="205740"/>
                      <a:pt x="20003" y="179070"/>
                      <a:pt x="49530" y="166688"/>
                    </a:cubicBezTo>
                    <a:cubicBezTo>
                      <a:pt x="42863" y="159068"/>
                      <a:pt x="38100" y="149543"/>
                      <a:pt x="38100" y="139065"/>
                    </a:cubicBezTo>
                    <a:cubicBezTo>
                      <a:pt x="38100" y="115252"/>
                      <a:pt x="60007" y="96203"/>
                      <a:pt x="86678" y="95250"/>
                    </a:cubicBezTo>
                    <a:cubicBezTo>
                      <a:pt x="84773" y="90488"/>
                      <a:pt x="82868" y="84773"/>
                      <a:pt x="82868" y="79058"/>
                    </a:cubicBezTo>
                    <a:cubicBezTo>
                      <a:pt x="82868" y="50483"/>
                      <a:pt x="137160" y="0"/>
                      <a:pt x="172402" y="0"/>
                    </a:cubicBezTo>
                    <a:cubicBezTo>
                      <a:pt x="207645" y="0"/>
                      <a:pt x="228600" y="37148"/>
                      <a:pt x="228600" y="64770"/>
                    </a:cubicBezTo>
                    <a:lnTo>
                      <a:pt x="228600" y="341948"/>
                    </a:lnTo>
                  </a:path>
                </a:pathLst>
              </a:custGeom>
              <a:grpFill/>
              <a:ln w="19050" cap="rnd">
                <a:solidFill>
                  <a:schemeClr val="bg1"/>
                </a:solidFill>
                <a:prstDash val="solid"/>
                <a:miter/>
              </a:ln>
            </p:spPr>
            <p:txBody>
              <a:bodyPr rtlCol="0" anchor="ctr"/>
              <a:lstStyle/>
              <a:p>
                <a:endParaRPr lang="da-DK"/>
              </a:p>
            </p:txBody>
          </p:sp>
          <p:sp>
            <p:nvSpPr>
              <p:cNvPr id="49" name="Kombinationstegning: figur 219">
                <a:extLst>
                  <a:ext uri="{FF2B5EF4-FFF2-40B4-BE49-F238E27FC236}">
                    <a16:creationId xmlns:a16="http://schemas.microsoft.com/office/drawing/2014/main" id="{48A64BA9-EF04-4572-BBD7-16C15018CA50}"/>
                  </a:ext>
                </a:extLst>
              </p:cNvPr>
              <p:cNvSpPr/>
              <p:nvPr/>
            </p:nvSpPr>
            <p:spPr>
              <a:xfrm>
                <a:off x="5135206" y="3179905"/>
                <a:ext cx="55244" cy="32384"/>
              </a:xfrm>
              <a:custGeom>
                <a:avLst/>
                <a:gdLst>
                  <a:gd name="connsiteX0" fmla="*/ 0 w 55244"/>
                  <a:gd name="connsiteY0" fmla="*/ 0 h 32384"/>
                  <a:gd name="connsiteX1" fmla="*/ 7620 w 55244"/>
                  <a:gd name="connsiteY1" fmla="*/ 0 h 32384"/>
                  <a:gd name="connsiteX2" fmla="*/ 47625 w 55244"/>
                  <a:gd name="connsiteY2" fmla="*/ 20955 h 32384"/>
                  <a:gd name="connsiteX3" fmla="*/ 55245 w 55244"/>
                  <a:gd name="connsiteY3" fmla="*/ 32385 h 32384"/>
                </a:gdLst>
                <a:ahLst/>
                <a:cxnLst>
                  <a:cxn ang="0">
                    <a:pos x="connsiteX0" y="connsiteY0"/>
                  </a:cxn>
                  <a:cxn ang="0">
                    <a:pos x="connsiteX1" y="connsiteY1"/>
                  </a:cxn>
                  <a:cxn ang="0">
                    <a:pos x="connsiteX2" y="connsiteY2"/>
                  </a:cxn>
                  <a:cxn ang="0">
                    <a:pos x="connsiteX3" y="connsiteY3"/>
                  </a:cxn>
                </a:cxnLst>
                <a:rect l="l" t="t" r="r" b="b"/>
                <a:pathLst>
                  <a:path w="55244" h="32384">
                    <a:moveTo>
                      <a:pt x="0" y="0"/>
                    </a:moveTo>
                    <a:lnTo>
                      <a:pt x="7620" y="0"/>
                    </a:lnTo>
                    <a:cubicBezTo>
                      <a:pt x="23813" y="0"/>
                      <a:pt x="39052" y="7620"/>
                      <a:pt x="47625" y="20955"/>
                    </a:cubicBezTo>
                    <a:lnTo>
                      <a:pt x="55245" y="32385"/>
                    </a:lnTo>
                  </a:path>
                </a:pathLst>
              </a:custGeom>
              <a:grpFill/>
              <a:ln w="19050" cap="rnd">
                <a:solidFill>
                  <a:schemeClr val="bg1"/>
                </a:solidFill>
                <a:prstDash val="solid"/>
                <a:miter/>
              </a:ln>
            </p:spPr>
            <p:txBody>
              <a:bodyPr rtlCol="0" anchor="ctr"/>
              <a:lstStyle/>
              <a:p>
                <a:endParaRPr lang="da-DK"/>
              </a:p>
            </p:txBody>
          </p:sp>
          <p:sp>
            <p:nvSpPr>
              <p:cNvPr id="50" name="Kombinationstegning: figur 220">
                <a:extLst>
                  <a:ext uri="{FF2B5EF4-FFF2-40B4-BE49-F238E27FC236}">
                    <a16:creationId xmlns:a16="http://schemas.microsoft.com/office/drawing/2014/main" id="{4EE44061-6131-4333-B230-C03D32273B08}"/>
                  </a:ext>
                </a:extLst>
              </p:cNvPr>
              <p:cNvSpPr/>
              <p:nvPr/>
            </p:nvSpPr>
            <p:spPr>
              <a:xfrm>
                <a:off x="5172353" y="3108467"/>
                <a:ext cx="34289" cy="24765"/>
              </a:xfrm>
              <a:custGeom>
                <a:avLst/>
                <a:gdLst>
                  <a:gd name="connsiteX0" fmla="*/ 0 w 34289"/>
                  <a:gd name="connsiteY0" fmla="*/ 0 h 24765"/>
                  <a:gd name="connsiteX1" fmla="*/ 34290 w 34289"/>
                  <a:gd name="connsiteY1" fmla="*/ 24765 h 24765"/>
                </a:gdLst>
                <a:ahLst/>
                <a:cxnLst>
                  <a:cxn ang="0">
                    <a:pos x="connsiteX0" y="connsiteY0"/>
                  </a:cxn>
                  <a:cxn ang="0">
                    <a:pos x="connsiteX1" y="connsiteY1"/>
                  </a:cxn>
                </a:cxnLst>
                <a:rect l="l" t="t" r="r" b="b"/>
                <a:pathLst>
                  <a:path w="34289" h="24765">
                    <a:moveTo>
                      <a:pt x="0" y="0"/>
                    </a:moveTo>
                    <a:lnTo>
                      <a:pt x="34290" y="24765"/>
                    </a:lnTo>
                  </a:path>
                </a:pathLst>
              </a:custGeom>
              <a:grpFill/>
              <a:ln w="19050" cap="rnd">
                <a:solidFill>
                  <a:schemeClr val="bg1"/>
                </a:solidFill>
                <a:prstDash val="solid"/>
                <a:miter/>
              </a:ln>
            </p:spPr>
            <p:txBody>
              <a:bodyPr rtlCol="0" anchor="ctr"/>
              <a:lstStyle/>
              <a:p>
                <a:endParaRPr lang="da-DK"/>
              </a:p>
            </p:txBody>
          </p:sp>
          <p:sp>
            <p:nvSpPr>
              <p:cNvPr id="51" name="Kombinationstegning: figur 221">
                <a:extLst>
                  <a:ext uri="{FF2B5EF4-FFF2-40B4-BE49-F238E27FC236}">
                    <a16:creationId xmlns:a16="http://schemas.microsoft.com/office/drawing/2014/main" id="{1598DCD3-CD4C-4563-B112-5F5D4B47FEA7}"/>
                  </a:ext>
                </a:extLst>
              </p:cNvPr>
              <p:cNvSpPr/>
              <p:nvPr/>
            </p:nvSpPr>
            <p:spPr>
              <a:xfrm>
                <a:off x="5129491" y="3310397"/>
                <a:ext cx="20954" cy="4762"/>
              </a:xfrm>
              <a:custGeom>
                <a:avLst/>
                <a:gdLst>
                  <a:gd name="connsiteX0" fmla="*/ 0 w 20954"/>
                  <a:gd name="connsiteY0" fmla="*/ 4763 h 4762"/>
                  <a:gd name="connsiteX1" fmla="*/ 20955 w 20954"/>
                  <a:gd name="connsiteY1" fmla="*/ 0 h 4762"/>
                </a:gdLst>
                <a:ahLst/>
                <a:cxnLst>
                  <a:cxn ang="0">
                    <a:pos x="connsiteX0" y="connsiteY0"/>
                  </a:cxn>
                  <a:cxn ang="0">
                    <a:pos x="connsiteX1" y="connsiteY1"/>
                  </a:cxn>
                </a:cxnLst>
                <a:rect l="l" t="t" r="r" b="b"/>
                <a:pathLst>
                  <a:path w="20954" h="4762">
                    <a:moveTo>
                      <a:pt x="0" y="4763"/>
                    </a:moveTo>
                    <a:lnTo>
                      <a:pt x="20955" y="0"/>
                    </a:lnTo>
                  </a:path>
                </a:pathLst>
              </a:custGeom>
              <a:grpFill/>
              <a:ln w="19050" cap="rnd">
                <a:solidFill>
                  <a:schemeClr val="bg1"/>
                </a:solidFill>
                <a:prstDash val="solid"/>
                <a:miter/>
              </a:ln>
            </p:spPr>
            <p:txBody>
              <a:bodyPr rtlCol="0" anchor="ctr"/>
              <a:lstStyle/>
              <a:p>
                <a:endParaRPr lang="da-DK"/>
              </a:p>
            </p:txBody>
          </p:sp>
          <p:sp>
            <p:nvSpPr>
              <p:cNvPr id="52" name="Kombinationstegning: figur 222">
                <a:extLst>
                  <a:ext uri="{FF2B5EF4-FFF2-40B4-BE49-F238E27FC236}">
                    <a16:creationId xmlns:a16="http://schemas.microsoft.com/office/drawing/2014/main" id="{E9748478-5A3A-49B6-8EF0-00C13F9AED33}"/>
                  </a:ext>
                </a:extLst>
              </p:cNvPr>
              <p:cNvSpPr/>
              <p:nvPr/>
            </p:nvSpPr>
            <p:spPr>
              <a:xfrm>
                <a:off x="5173306" y="3375167"/>
                <a:ext cx="33337" cy="23812"/>
              </a:xfrm>
              <a:custGeom>
                <a:avLst/>
                <a:gdLst>
                  <a:gd name="connsiteX0" fmla="*/ 0 w 33337"/>
                  <a:gd name="connsiteY0" fmla="*/ 23813 h 23812"/>
                  <a:gd name="connsiteX1" fmla="*/ 33338 w 33337"/>
                  <a:gd name="connsiteY1" fmla="*/ 0 h 23812"/>
                </a:gdLst>
                <a:ahLst/>
                <a:cxnLst>
                  <a:cxn ang="0">
                    <a:pos x="connsiteX0" y="connsiteY0"/>
                  </a:cxn>
                  <a:cxn ang="0">
                    <a:pos x="connsiteX1" y="connsiteY1"/>
                  </a:cxn>
                </a:cxnLst>
                <a:rect l="l" t="t" r="r" b="b"/>
                <a:pathLst>
                  <a:path w="33337" h="23812">
                    <a:moveTo>
                      <a:pt x="0" y="23813"/>
                    </a:moveTo>
                    <a:lnTo>
                      <a:pt x="33338" y="0"/>
                    </a:lnTo>
                  </a:path>
                </a:pathLst>
              </a:custGeom>
              <a:grpFill/>
              <a:ln w="19050" cap="rnd">
                <a:solidFill>
                  <a:schemeClr val="bg1"/>
                </a:solidFill>
                <a:prstDash val="solid"/>
                <a:miter/>
              </a:ln>
            </p:spPr>
            <p:txBody>
              <a:bodyPr rtlCol="0" anchor="ctr"/>
              <a:lstStyle/>
              <a:p>
                <a:endParaRPr lang="da-DK"/>
              </a:p>
            </p:txBody>
          </p:sp>
          <p:sp>
            <p:nvSpPr>
              <p:cNvPr id="53" name="Kombinationstegning: figur 223">
                <a:extLst>
                  <a:ext uri="{FF2B5EF4-FFF2-40B4-BE49-F238E27FC236}">
                    <a16:creationId xmlns:a16="http://schemas.microsoft.com/office/drawing/2014/main" id="{360B21EB-FF36-47C9-83C7-A6852EAC006D}"/>
                  </a:ext>
                </a:extLst>
              </p:cNvPr>
              <p:cNvSpPr/>
              <p:nvPr/>
            </p:nvSpPr>
            <p:spPr>
              <a:xfrm>
                <a:off x="5232360" y="3059947"/>
                <a:ext cx="34489" cy="28517"/>
              </a:xfrm>
              <a:custGeom>
                <a:avLst/>
                <a:gdLst>
                  <a:gd name="connsiteX0" fmla="*/ 0 w 34489"/>
                  <a:gd name="connsiteY0" fmla="*/ 5658 h 28517"/>
                  <a:gd name="connsiteX1" fmla="*/ 26670 w 34489"/>
                  <a:gd name="connsiteY1" fmla="*/ 3753 h 28517"/>
                  <a:gd name="connsiteX2" fmla="*/ 30480 w 34489"/>
                  <a:gd name="connsiteY2" fmla="*/ 28518 h 28517"/>
                </a:gdLst>
                <a:ahLst/>
                <a:cxnLst>
                  <a:cxn ang="0">
                    <a:pos x="connsiteX0" y="connsiteY0"/>
                  </a:cxn>
                  <a:cxn ang="0">
                    <a:pos x="connsiteX1" y="connsiteY1"/>
                  </a:cxn>
                  <a:cxn ang="0">
                    <a:pos x="connsiteX2" y="connsiteY2"/>
                  </a:cxn>
                </a:cxnLst>
                <a:rect l="l" t="t" r="r" b="b"/>
                <a:pathLst>
                  <a:path w="34489" h="28517">
                    <a:moveTo>
                      <a:pt x="0" y="5658"/>
                    </a:moveTo>
                    <a:cubicBezTo>
                      <a:pt x="6667" y="-1010"/>
                      <a:pt x="18097" y="-1962"/>
                      <a:pt x="26670" y="3753"/>
                    </a:cubicBezTo>
                    <a:cubicBezTo>
                      <a:pt x="35242" y="10420"/>
                      <a:pt x="37147" y="20898"/>
                      <a:pt x="30480" y="28518"/>
                    </a:cubicBezTo>
                  </a:path>
                </a:pathLst>
              </a:custGeom>
              <a:grpFill/>
              <a:ln w="19050" cap="rnd">
                <a:solidFill>
                  <a:schemeClr val="bg1"/>
                </a:solidFill>
                <a:prstDash val="solid"/>
                <a:miter/>
              </a:ln>
            </p:spPr>
            <p:txBody>
              <a:bodyPr rtlCol="0" anchor="ctr"/>
              <a:lstStyle/>
              <a:p>
                <a:endParaRPr lang="da-DK"/>
              </a:p>
            </p:txBody>
          </p:sp>
          <p:sp>
            <p:nvSpPr>
              <p:cNvPr id="54" name="Kombinationstegning: figur 224">
                <a:extLst>
                  <a:ext uri="{FF2B5EF4-FFF2-40B4-BE49-F238E27FC236}">
                    <a16:creationId xmlns:a16="http://schemas.microsoft.com/office/drawing/2014/main" id="{56F8CFEE-DAEA-4677-A1E5-7BC1647AAB7D}"/>
                  </a:ext>
                </a:extLst>
              </p:cNvPr>
              <p:cNvSpPr/>
              <p:nvPr/>
            </p:nvSpPr>
            <p:spPr>
              <a:xfrm>
                <a:off x="5155208" y="3230387"/>
                <a:ext cx="75631" cy="39461"/>
              </a:xfrm>
              <a:custGeom>
                <a:avLst/>
                <a:gdLst>
                  <a:gd name="connsiteX0" fmla="*/ 75248 w 75631"/>
                  <a:gd name="connsiteY0" fmla="*/ 0 h 39461"/>
                  <a:gd name="connsiteX1" fmla="*/ 43815 w 75631"/>
                  <a:gd name="connsiteY1" fmla="*/ 39053 h 39461"/>
                  <a:gd name="connsiteX2" fmla="*/ 0 w 75631"/>
                  <a:gd name="connsiteY2" fmla="*/ 10478 h 39461"/>
                </a:gdLst>
                <a:ahLst/>
                <a:cxnLst>
                  <a:cxn ang="0">
                    <a:pos x="connsiteX0" y="connsiteY0"/>
                  </a:cxn>
                  <a:cxn ang="0">
                    <a:pos x="connsiteX1" y="connsiteY1"/>
                  </a:cxn>
                  <a:cxn ang="0">
                    <a:pos x="connsiteX2" y="connsiteY2"/>
                  </a:cxn>
                </a:cxnLst>
                <a:rect l="l" t="t" r="r" b="b"/>
                <a:pathLst>
                  <a:path w="75631" h="39461">
                    <a:moveTo>
                      <a:pt x="75248" y="0"/>
                    </a:moveTo>
                    <a:cubicBezTo>
                      <a:pt x="78105" y="18097"/>
                      <a:pt x="64770" y="36195"/>
                      <a:pt x="43815" y="39053"/>
                    </a:cubicBezTo>
                    <a:cubicBezTo>
                      <a:pt x="22860" y="41910"/>
                      <a:pt x="3810" y="29528"/>
                      <a:pt x="0" y="10478"/>
                    </a:cubicBezTo>
                  </a:path>
                </a:pathLst>
              </a:custGeom>
              <a:grpFill/>
              <a:ln w="19050" cap="rnd">
                <a:solidFill>
                  <a:schemeClr val="bg1"/>
                </a:solidFill>
                <a:prstDash val="solid"/>
                <a:miter/>
              </a:ln>
            </p:spPr>
            <p:txBody>
              <a:bodyPr rtlCol="0" anchor="ctr"/>
              <a:lstStyle/>
              <a:p>
                <a:endParaRPr lang="da-DK"/>
              </a:p>
            </p:txBody>
          </p:sp>
          <p:sp>
            <p:nvSpPr>
              <p:cNvPr id="55" name="Kombinationstegning: figur 225">
                <a:extLst>
                  <a:ext uri="{FF2B5EF4-FFF2-40B4-BE49-F238E27FC236}">
                    <a16:creationId xmlns:a16="http://schemas.microsoft.com/office/drawing/2014/main" id="{F41C39A0-DA16-4775-9D6B-FEDD3EE692DA}"/>
                  </a:ext>
                </a:extLst>
              </p:cNvPr>
              <p:cNvSpPr/>
              <p:nvPr/>
            </p:nvSpPr>
            <p:spPr>
              <a:xfrm>
                <a:off x="5211406" y="3344687"/>
                <a:ext cx="43849" cy="41910"/>
              </a:xfrm>
              <a:custGeom>
                <a:avLst/>
                <a:gdLst>
                  <a:gd name="connsiteX0" fmla="*/ 0 w 43849"/>
                  <a:gd name="connsiteY0" fmla="*/ 0 h 41910"/>
                  <a:gd name="connsiteX1" fmla="*/ 43815 w 43849"/>
                  <a:gd name="connsiteY1" fmla="*/ 41910 h 41910"/>
                </a:gdLst>
                <a:ahLst/>
                <a:cxnLst>
                  <a:cxn ang="0">
                    <a:pos x="connsiteX0" y="connsiteY0"/>
                  </a:cxn>
                  <a:cxn ang="0">
                    <a:pos x="connsiteX1" y="connsiteY1"/>
                  </a:cxn>
                </a:cxnLst>
                <a:rect l="l" t="t" r="r" b="b"/>
                <a:pathLst>
                  <a:path w="43849" h="41910">
                    <a:moveTo>
                      <a:pt x="0" y="0"/>
                    </a:moveTo>
                    <a:cubicBezTo>
                      <a:pt x="25717" y="952"/>
                      <a:pt x="44768" y="20002"/>
                      <a:pt x="43815" y="41910"/>
                    </a:cubicBezTo>
                  </a:path>
                </a:pathLst>
              </a:custGeom>
              <a:grpFill/>
              <a:ln w="19050" cap="rnd">
                <a:solidFill>
                  <a:schemeClr val="bg1"/>
                </a:solidFill>
                <a:prstDash val="solid"/>
                <a:miter/>
              </a:ln>
            </p:spPr>
            <p:txBody>
              <a:bodyPr rtlCol="0" anchor="ctr"/>
              <a:lstStyle/>
              <a:p>
                <a:endParaRPr lang="da-DK"/>
              </a:p>
            </p:txBody>
          </p:sp>
          <p:sp>
            <p:nvSpPr>
              <p:cNvPr id="56" name="Kombinationstegning: figur 226">
                <a:extLst>
                  <a:ext uri="{FF2B5EF4-FFF2-40B4-BE49-F238E27FC236}">
                    <a16:creationId xmlns:a16="http://schemas.microsoft.com/office/drawing/2014/main" id="{1C303647-B824-481C-9EBF-5866B8C60DC9}"/>
                  </a:ext>
                </a:extLst>
              </p:cNvPr>
              <p:cNvSpPr/>
              <p:nvPr/>
            </p:nvSpPr>
            <p:spPr>
              <a:xfrm>
                <a:off x="5253686" y="3157997"/>
                <a:ext cx="16774" cy="28575"/>
              </a:xfrm>
              <a:custGeom>
                <a:avLst/>
                <a:gdLst>
                  <a:gd name="connsiteX0" fmla="*/ 16774 w 16774"/>
                  <a:gd name="connsiteY0" fmla="*/ 28575 h 28575"/>
                  <a:gd name="connsiteX1" fmla="*/ 1534 w 16774"/>
                  <a:gd name="connsiteY1" fmla="*/ 0 h 28575"/>
                </a:gdLst>
                <a:ahLst/>
                <a:cxnLst>
                  <a:cxn ang="0">
                    <a:pos x="connsiteX0" y="connsiteY0"/>
                  </a:cxn>
                  <a:cxn ang="0">
                    <a:pos x="connsiteX1" y="connsiteY1"/>
                  </a:cxn>
                </a:cxnLst>
                <a:rect l="l" t="t" r="r" b="b"/>
                <a:pathLst>
                  <a:path w="16774" h="28575">
                    <a:moveTo>
                      <a:pt x="16774" y="28575"/>
                    </a:moveTo>
                    <a:cubicBezTo>
                      <a:pt x="3439" y="24765"/>
                      <a:pt x="-3228" y="11430"/>
                      <a:pt x="1534" y="0"/>
                    </a:cubicBezTo>
                  </a:path>
                </a:pathLst>
              </a:custGeom>
              <a:grpFill/>
              <a:ln w="19050" cap="rnd">
                <a:solidFill>
                  <a:schemeClr val="bg1"/>
                </a:solidFill>
                <a:prstDash val="solid"/>
                <a:miter/>
              </a:ln>
            </p:spPr>
            <p:txBody>
              <a:bodyPr rtlCol="0" anchor="ctr"/>
              <a:lstStyle/>
              <a:p>
                <a:endParaRPr lang="da-DK"/>
              </a:p>
            </p:txBody>
          </p:sp>
          <p:sp>
            <p:nvSpPr>
              <p:cNvPr id="57" name="Kombinationstegning: figur 227">
                <a:extLst>
                  <a:ext uri="{FF2B5EF4-FFF2-40B4-BE49-F238E27FC236}">
                    <a16:creationId xmlns:a16="http://schemas.microsoft.com/office/drawing/2014/main" id="{350C4324-98A0-4CDE-A10C-2A7868D53668}"/>
                  </a:ext>
                </a:extLst>
              </p:cNvPr>
              <p:cNvSpPr/>
              <p:nvPr/>
            </p:nvSpPr>
            <p:spPr>
              <a:xfrm>
                <a:off x="5278081" y="3298450"/>
                <a:ext cx="34289" cy="12899"/>
              </a:xfrm>
              <a:custGeom>
                <a:avLst/>
                <a:gdLst>
                  <a:gd name="connsiteX0" fmla="*/ 0 w 34289"/>
                  <a:gd name="connsiteY0" fmla="*/ 2422 h 12899"/>
                  <a:gd name="connsiteX1" fmla="*/ 34290 w 34289"/>
                  <a:gd name="connsiteY1" fmla="*/ 12899 h 12899"/>
                </a:gdLst>
                <a:ahLst/>
                <a:cxnLst>
                  <a:cxn ang="0">
                    <a:pos x="connsiteX0" y="connsiteY0"/>
                  </a:cxn>
                  <a:cxn ang="0">
                    <a:pos x="connsiteX1" y="connsiteY1"/>
                  </a:cxn>
                </a:cxnLst>
                <a:rect l="l" t="t" r="r" b="b"/>
                <a:pathLst>
                  <a:path w="34289" h="12899">
                    <a:moveTo>
                      <a:pt x="0" y="2422"/>
                    </a:moveTo>
                    <a:cubicBezTo>
                      <a:pt x="12382" y="-3293"/>
                      <a:pt x="27622" y="1469"/>
                      <a:pt x="34290" y="12899"/>
                    </a:cubicBezTo>
                  </a:path>
                </a:pathLst>
              </a:custGeom>
              <a:grpFill/>
              <a:ln w="19050" cap="rnd">
                <a:solidFill>
                  <a:schemeClr val="bg1"/>
                </a:solidFill>
                <a:prstDash val="solid"/>
                <a:miter/>
              </a:ln>
            </p:spPr>
            <p:txBody>
              <a:bodyPr rtlCol="0" anchor="ctr"/>
              <a:lstStyle/>
              <a:p>
                <a:endParaRPr lang="da-DK"/>
              </a:p>
            </p:txBody>
          </p:sp>
        </p:grpSp>
        <p:sp>
          <p:nvSpPr>
            <p:cNvPr id="28" name="Kombinationstegning: figur 228">
              <a:extLst>
                <a:ext uri="{FF2B5EF4-FFF2-40B4-BE49-F238E27FC236}">
                  <a16:creationId xmlns:a16="http://schemas.microsoft.com/office/drawing/2014/main" id="{7D87D8FF-8CF4-4B29-B010-D4DAA000D3B2}"/>
                </a:ext>
              </a:extLst>
            </p:cNvPr>
            <p:cNvSpPr/>
            <p:nvPr/>
          </p:nvSpPr>
          <p:spPr>
            <a:xfrm>
              <a:off x="5041861" y="2984642"/>
              <a:ext cx="56197" cy="35242"/>
            </a:xfrm>
            <a:custGeom>
              <a:avLst/>
              <a:gdLst>
                <a:gd name="connsiteX0" fmla="*/ 0 w 56197"/>
                <a:gd name="connsiteY0" fmla="*/ 0 h 35242"/>
                <a:gd name="connsiteX1" fmla="*/ 56197 w 56197"/>
                <a:gd name="connsiteY1" fmla="*/ 35243 h 35242"/>
              </a:gdLst>
              <a:ahLst/>
              <a:cxnLst>
                <a:cxn ang="0">
                  <a:pos x="connsiteX0" y="connsiteY0"/>
                </a:cxn>
                <a:cxn ang="0">
                  <a:pos x="connsiteX1" y="connsiteY1"/>
                </a:cxn>
              </a:cxnLst>
              <a:rect l="l" t="t" r="r" b="b"/>
              <a:pathLst>
                <a:path w="56197" h="35242">
                  <a:moveTo>
                    <a:pt x="0" y="0"/>
                  </a:moveTo>
                  <a:lnTo>
                    <a:pt x="56197" y="35243"/>
                  </a:lnTo>
                </a:path>
              </a:pathLst>
            </a:custGeom>
            <a:grpFill/>
            <a:ln w="19050" cap="rnd">
              <a:solidFill>
                <a:schemeClr val="bg1"/>
              </a:solidFill>
              <a:prstDash val="solid"/>
              <a:miter/>
            </a:ln>
          </p:spPr>
          <p:txBody>
            <a:bodyPr rtlCol="0" anchor="ctr"/>
            <a:lstStyle/>
            <a:p>
              <a:endParaRPr lang="da-DK"/>
            </a:p>
          </p:txBody>
        </p:sp>
        <p:sp>
          <p:nvSpPr>
            <p:cNvPr id="29" name="Kombinationstegning: figur 229">
              <a:extLst>
                <a:ext uri="{FF2B5EF4-FFF2-40B4-BE49-F238E27FC236}">
                  <a16:creationId xmlns:a16="http://schemas.microsoft.com/office/drawing/2014/main" id="{2FC96F61-F3F5-4980-8BE4-8FB86C2588DA}"/>
                </a:ext>
              </a:extLst>
            </p:cNvPr>
            <p:cNvSpPr/>
            <p:nvPr/>
          </p:nvSpPr>
          <p:spPr>
            <a:xfrm>
              <a:off x="5525731" y="2977975"/>
              <a:ext cx="57150" cy="35242"/>
            </a:xfrm>
            <a:custGeom>
              <a:avLst/>
              <a:gdLst>
                <a:gd name="connsiteX0" fmla="*/ 57150 w 57150"/>
                <a:gd name="connsiteY0" fmla="*/ 0 h 35242"/>
                <a:gd name="connsiteX1" fmla="*/ 0 w 57150"/>
                <a:gd name="connsiteY1" fmla="*/ 35243 h 35242"/>
              </a:gdLst>
              <a:ahLst/>
              <a:cxnLst>
                <a:cxn ang="0">
                  <a:pos x="connsiteX0" y="connsiteY0"/>
                </a:cxn>
                <a:cxn ang="0">
                  <a:pos x="connsiteX1" y="connsiteY1"/>
                </a:cxn>
              </a:cxnLst>
              <a:rect l="l" t="t" r="r" b="b"/>
              <a:pathLst>
                <a:path w="57150" h="35242">
                  <a:moveTo>
                    <a:pt x="57150" y="0"/>
                  </a:moveTo>
                  <a:lnTo>
                    <a:pt x="0" y="35243"/>
                  </a:lnTo>
                </a:path>
              </a:pathLst>
            </a:custGeom>
            <a:grpFill/>
            <a:ln w="19050" cap="rnd">
              <a:solidFill>
                <a:schemeClr val="bg1"/>
              </a:solidFill>
              <a:prstDash val="solid"/>
              <a:miter/>
            </a:ln>
          </p:spPr>
          <p:txBody>
            <a:bodyPr rtlCol="0" anchor="ctr"/>
            <a:lstStyle/>
            <a:p>
              <a:endParaRPr lang="da-DK"/>
            </a:p>
          </p:txBody>
        </p:sp>
        <p:sp>
          <p:nvSpPr>
            <p:cNvPr id="30" name="Kombinationstegning: figur 230">
              <a:extLst>
                <a:ext uri="{FF2B5EF4-FFF2-40B4-BE49-F238E27FC236}">
                  <a16:creationId xmlns:a16="http://schemas.microsoft.com/office/drawing/2014/main" id="{36ED6535-3FB1-46FB-A269-93BE99A4DD2C}"/>
                </a:ext>
              </a:extLst>
            </p:cNvPr>
            <p:cNvSpPr/>
            <p:nvPr/>
          </p:nvSpPr>
          <p:spPr>
            <a:xfrm>
              <a:off x="5025668" y="3460892"/>
              <a:ext cx="57150" cy="33337"/>
            </a:xfrm>
            <a:custGeom>
              <a:avLst/>
              <a:gdLst>
                <a:gd name="connsiteX0" fmla="*/ 0 w 57150"/>
                <a:gd name="connsiteY0" fmla="*/ 33338 h 33337"/>
                <a:gd name="connsiteX1" fmla="*/ 57150 w 57150"/>
                <a:gd name="connsiteY1" fmla="*/ 0 h 33337"/>
              </a:gdLst>
              <a:ahLst/>
              <a:cxnLst>
                <a:cxn ang="0">
                  <a:pos x="connsiteX0" y="connsiteY0"/>
                </a:cxn>
                <a:cxn ang="0">
                  <a:pos x="connsiteX1" y="connsiteY1"/>
                </a:cxn>
              </a:cxnLst>
              <a:rect l="l" t="t" r="r" b="b"/>
              <a:pathLst>
                <a:path w="57150" h="33337">
                  <a:moveTo>
                    <a:pt x="0" y="33338"/>
                  </a:moveTo>
                  <a:lnTo>
                    <a:pt x="57150" y="0"/>
                  </a:lnTo>
                </a:path>
              </a:pathLst>
            </a:custGeom>
            <a:grpFill/>
            <a:ln w="19050" cap="rnd">
              <a:solidFill>
                <a:schemeClr val="bg1"/>
              </a:solidFill>
              <a:prstDash val="solid"/>
              <a:miter/>
            </a:ln>
          </p:spPr>
          <p:txBody>
            <a:bodyPr rtlCol="0" anchor="ctr"/>
            <a:lstStyle/>
            <a:p>
              <a:endParaRPr lang="da-DK"/>
            </a:p>
          </p:txBody>
        </p:sp>
        <p:sp>
          <p:nvSpPr>
            <p:cNvPr id="31" name="Kombinationstegning: figur 231">
              <a:extLst>
                <a:ext uri="{FF2B5EF4-FFF2-40B4-BE49-F238E27FC236}">
                  <a16:creationId xmlns:a16="http://schemas.microsoft.com/office/drawing/2014/main" id="{3F4FCF1A-9156-4306-A228-5C67BA1AA1E2}"/>
                </a:ext>
              </a:extLst>
            </p:cNvPr>
            <p:cNvSpPr/>
            <p:nvPr/>
          </p:nvSpPr>
          <p:spPr>
            <a:xfrm>
              <a:off x="5533351" y="3460892"/>
              <a:ext cx="55244" cy="36194"/>
            </a:xfrm>
            <a:custGeom>
              <a:avLst/>
              <a:gdLst>
                <a:gd name="connsiteX0" fmla="*/ 0 w 55244"/>
                <a:gd name="connsiteY0" fmla="*/ 0 h 36194"/>
                <a:gd name="connsiteX1" fmla="*/ 55245 w 55244"/>
                <a:gd name="connsiteY1" fmla="*/ 36195 h 36194"/>
              </a:gdLst>
              <a:ahLst/>
              <a:cxnLst>
                <a:cxn ang="0">
                  <a:pos x="connsiteX0" y="connsiteY0"/>
                </a:cxn>
                <a:cxn ang="0">
                  <a:pos x="connsiteX1" y="connsiteY1"/>
                </a:cxn>
              </a:cxnLst>
              <a:rect l="l" t="t" r="r" b="b"/>
              <a:pathLst>
                <a:path w="55244" h="36194">
                  <a:moveTo>
                    <a:pt x="0" y="0"/>
                  </a:moveTo>
                  <a:lnTo>
                    <a:pt x="55245" y="36195"/>
                  </a:lnTo>
                </a:path>
              </a:pathLst>
            </a:custGeom>
            <a:grpFill/>
            <a:ln w="19050" cap="rnd">
              <a:solidFill>
                <a:schemeClr val="bg1"/>
              </a:solidFill>
              <a:prstDash val="solid"/>
              <a:miter/>
            </a:ln>
          </p:spPr>
          <p:txBody>
            <a:bodyPr rtlCol="0" anchor="ctr"/>
            <a:lstStyle/>
            <a:p>
              <a:endParaRPr lang="da-DK"/>
            </a:p>
          </p:txBody>
        </p:sp>
        <p:sp>
          <p:nvSpPr>
            <p:cNvPr id="33" name="Kombinationstegning: figur 232">
              <a:extLst>
                <a:ext uri="{FF2B5EF4-FFF2-40B4-BE49-F238E27FC236}">
                  <a16:creationId xmlns:a16="http://schemas.microsoft.com/office/drawing/2014/main" id="{D9DFCB6D-551C-405F-BA74-AC8C158B7FEE}"/>
                </a:ext>
              </a:extLst>
            </p:cNvPr>
            <p:cNvSpPr/>
            <p:nvPr/>
          </p:nvSpPr>
          <p:spPr>
            <a:xfrm>
              <a:off x="4942801" y="3238960"/>
              <a:ext cx="89535" cy="9525"/>
            </a:xfrm>
            <a:custGeom>
              <a:avLst/>
              <a:gdLst>
                <a:gd name="connsiteX0" fmla="*/ 89535 w 89535"/>
                <a:gd name="connsiteY0" fmla="*/ 0 h 9525"/>
                <a:gd name="connsiteX1" fmla="*/ 0 w 89535"/>
                <a:gd name="connsiteY1" fmla="*/ 0 h 9525"/>
              </a:gdLst>
              <a:ahLst/>
              <a:cxnLst>
                <a:cxn ang="0">
                  <a:pos x="connsiteX0" y="connsiteY0"/>
                </a:cxn>
                <a:cxn ang="0">
                  <a:pos x="connsiteX1" y="connsiteY1"/>
                </a:cxn>
              </a:cxnLst>
              <a:rect l="l" t="t" r="r" b="b"/>
              <a:pathLst>
                <a:path w="89535" h="9525">
                  <a:moveTo>
                    <a:pt x="89535" y="0"/>
                  </a:moveTo>
                  <a:lnTo>
                    <a:pt x="0" y="0"/>
                  </a:lnTo>
                </a:path>
              </a:pathLst>
            </a:custGeom>
            <a:grpFill/>
            <a:ln w="19050" cap="rnd">
              <a:solidFill>
                <a:schemeClr val="bg1"/>
              </a:solidFill>
              <a:prstDash val="solid"/>
              <a:miter/>
            </a:ln>
          </p:spPr>
          <p:txBody>
            <a:bodyPr rtlCol="0" anchor="ctr"/>
            <a:lstStyle/>
            <a:p>
              <a:endParaRPr lang="da-DK"/>
            </a:p>
          </p:txBody>
        </p:sp>
        <p:sp>
          <p:nvSpPr>
            <p:cNvPr id="34" name="Kombinationstegning: figur 233">
              <a:extLst>
                <a:ext uri="{FF2B5EF4-FFF2-40B4-BE49-F238E27FC236}">
                  <a16:creationId xmlns:a16="http://schemas.microsoft.com/office/drawing/2014/main" id="{70589216-8CF5-4238-88A8-281DC22B3D60}"/>
                </a:ext>
              </a:extLst>
            </p:cNvPr>
            <p:cNvSpPr/>
            <p:nvPr/>
          </p:nvSpPr>
          <p:spPr>
            <a:xfrm>
              <a:off x="5582881" y="3262772"/>
              <a:ext cx="89534" cy="9525"/>
            </a:xfrm>
            <a:custGeom>
              <a:avLst/>
              <a:gdLst>
                <a:gd name="connsiteX0" fmla="*/ 89535 w 89534"/>
                <a:gd name="connsiteY0" fmla="*/ 0 h 9525"/>
                <a:gd name="connsiteX1" fmla="*/ 0 w 89534"/>
                <a:gd name="connsiteY1" fmla="*/ 0 h 9525"/>
              </a:gdLst>
              <a:ahLst/>
              <a:cxnLst>
                <a:cxn ang="0">
                  <a:pos x="connsiteX0" y="connsiteY0"/>
                </a:cxn>
                <a:cxn ang="0">
                  <a:pos x="connsiteX1" y="connsiteY1"/>
                </a:cxn>
              </a:cxnLst>
              <a:rect l="l" t="t" r="r" b="b"/>
              <a:pathLst>
                <a:path w="89534" h="9525">
                  <a:moveTo>
                    <a:pt x="89535" y="0"/>
                  </a:moveTo>
                  <a:lnTo>
                    <a:pt x="0" y="0"/>
                  </a:lnTo>
                </a:path>
              </a:pathLst>
            </a:custGeom>
            <a:grpFill/>
            <a:ln w="19050" cap="rnd">
              <a:solidFill>
                <a:schemeClr val="bg1"/>
              </a:solidFill>
              <a:prstDash val="solid"/>
              <a:miter/>
            </a:ln>
          </p:spPr>
          <p:txBody>
            <a:bodyPr rtlCol="0" anchor="ctr"/>
            <a:lstStyle/>
            <a:p>
              <a:endParaRPr lang="da-DK"/>
            </a:p>
          </p:txBody>
        </p:sp>
      </p:grpSp>
      <p:pic>
        <p:nvPicPr>
          <p:cNvPr id="58" name="Grafik 1208">
            <a:extLst>
              <a:ext uri="{FF2B5EF4-FFF2-40B4-BE49-F238E27FC236}">
                <a16:creationId xmlns:a16="http://schemas.microsoft.com/office/drawing/2014/main" id="{C1E016C3-0A01-4A1B-8C53-85E4BBA9957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401265" y="2130902"/>
            <a:ext cx="845018" cy="906474"/>
          </a:xfrm>
          <a:prstGeom prst="rect">
            <a:avLst/>
          </a:prstGeom>
        </p:spPr>
      </p:pic>
    </p:spTree>
    <p:extLst>
      <p:ext uri="{BB962C8B-B14F-4D97-AF65-F5344CB8AC3E}">
        <p14:creationId xmlns:p14="http://schemas.microsoft.com/office/powerpoint/2010/main" val="15861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818" r="25035"/>
          <a:stretch/>
        </p:blipFill>
        <p:spPr bwMode="auto">
          <a:xfrm>
            <a:off x="5593277" y="-3938"/>
            <a:ext cx="6602512" cy="68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descr="N:\Afdeling\AUHDCORG\Akutmodtagelser\Komm.materialer til AM\2020\Ikoner\Talebo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336" y="3250424"/>
            <a:ext cx="3387547" cy="23916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7B1D29B-8477-E440-8154-3D8B5278F147}"/>
              </a:ext>
            </a:extLst>
          </p:cNvPr>
          <p:cNvSpPr>
            <a:spLocks noGrp="1"/>
          </p:cNvSpPr>
          <p:nvPr>
            <p:ph type="title"/>
          </p:nvPr>
        </p:nvSpPr>
        <p:spPr>
          <a:xfrm>
            <a:off x="838199" y="657936"/>
            <a:ext cx="5469835" cy="1603931"/>
          </a:xfrm>
        </p:spPr>
        <p:txBody>
          <a:bodyPr>
            <a:normAutofit/>
          </a:bodyPr>
          <a:lstStyle/>
          <a:p>
            <a:r>
              <a:rPr lang="da-DK" sz="3400" dirty="0"/>
              <a:t>Det kan du sige til </a:t>
            </a:r>
            <a:r>
              <a:rPr lang="da-DK" sz="3400" dirty="0">
                <a:solidFill>
                  <a:srgbClr val="FF612C"/>
                </a:solidFill>
              </a:rPr>
              <a:t>pårørende </a:t>
            </a:r>
            <a:r>
              <a:rPr lang="da-DK" sz="3400" dirty="0"/>
              <a:t>ved </a:t>
            </a:r>
            <a:r>
              <a:rPr lang="da-DK" sz="3400" dirty="0" smtClean="0"/>
              <a:t>over-flytning </a:t>
            </a:r>
            <a:r>
              <a:rPr lang="da-DK" sz="3400" dirty="0"/>
              <a:t>til intensiv</a:t>
            </a:r>
          </a:p>
        </p:txBody>
      </p:sp>
      <p:sp>
        <p:nvSpPr>
          <p:cNvPr id="6" name="Pladsholder til tekst 5">
            <a:extLst>
              <a:ext uri="{FF2B5EF4-FFF2-40B4-BE49-F238E27FC236}">
                <a16:creationId xmlns:a16="http://schemas.microsoft.com/office/drawing/2014/main" id="{7DFF8646-E24E-0448-85F4-71CF1A9B7A5D}"/>
              </a:ext>
            </a:extLst>
          </p:cNvPr>
          <p:cNvSpPr>
            <a:spLocks noGrp="1"/>
          </p:cNvSpPr>
          <p:nvPr>
            <p:ph type="body" sz="quarter" idx="14"/>
          </p:nvPr>
        </p:nvSpPr>
        <p:spPr>
          <a:xfrm>
            <a:off x="838201" y="2548426"/>
            <a:ext cx="4291940" cy="657926"/>
          </a:xfrm>
        </p:spPr>
        <p:txBody>
          <a:bodyPr>
            <a:noAutofit/>
          </a:bodyPr>
          <a:lstStyle/>
          <a:p>
            <a:pPr marL="0" indent="0" eaLnBrk="0" fontAlgn="base" hangingPunct="0">
              <a:spcBef>
                <a:spcPct val="20000"/>
              </a:spcBef>
              <a:spcAft>
                <a:spcPct val="0"/>
              </a:spcAft>
              <a:buNone/>
            </a:pPr>
            <a:r>
              <a:rPr lang="da-DK" b="1" dirty="0">
                <a:solidFill>
                  <a:srgbClr val="004567"/>
                </a:solidFill>
                <a:latin typeface="Arial" charset="0"/>
              </a:rPr>
              <a:t>Fortæl de pårørende</a:t>
            </a:r>
            <a:r>
              <a:rPr lang="da-DK" dirty="0">
                <a:solidFill>
                  <a:srgbClr val="004567"/>
                </a:solidFill>
                <a:latin typeface="Arial" charset="0"/>
              </a:rPr>
              <a:t>, </a:t>
            </a:r>
            <a:r>
              <a:rPr lang="da-DK" dirty="0" smtClean="0">
                <a:solidFill>
                  <a:srgbClr val="004567"/>
                </a:solidFill>
                <a:latin typeface="Arial" charset="0"/>
              </a:rPr>
              <a:t>at </a:t>
            </a:r>
            <a:r>
              <a:rPr lang="da-DK" dirty="0">
                <a:solidFill>
                  <a:srgbClr val="004567"/>
                </a:solidFill>
                <a:latin typeface="Arial" charset="0"/>
              </a:rPr>
              <a:t>patienten </a:t>
            </a:r>
            <a:r>
              <a:rPr lang="da-DK" dirty="0" smtClean="0">
                <a:solidFill>
                  <a:srgbClr val="004567"/>
                </a:solidFill>
                <a:latin typeface="Arial" charset="0"/>
              </a:rPr>
              <a:t>overflyttes fra traumecentret til </a:t>
            </a:r>
            <a:r>
              <a:rPr lang="da-DK" dirty="0">
                <a:solidFill>
                  <a:srgbClr val="004567"/>
                </a:solidFill>
                <a:latin typeface="Arial" charset="0"/>
              </a:rPr>
              <a:t>intensiv.</a:t>
            </a:r>
          </a:p>
        </p:txBody>
      </p:sp>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457" y="5443675"/>
            <a:ext cx="883594" cy="883594"/>
          </a:xfrm>
          <a:prstGeom prst="rect">
            <a:avLst/>
          </a:prstGeom>
        </p:spPr>
      </p:pic>
      <p:pic>
        <p:nvPicPr>
          <p:cNvPr id="18" name="Billed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0124" y="5463753"/>
            <a:ext cx="1108154" cy="1108154"/>
          </a:xfrm>
          <a:prstGeom prst="rect">
            <a:avLst/>
          </a:prstGeom>
        </p:spPr>
      </p:pic>
      <p:pic>
        <p:nvPicPr>
          <p:cNvPr id="19" name="Billed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2268070" y="6201138"/>
            <a:ext cx="252261" cy="252261"/>
          </a:xfrm>
          <a:prstGeom prst="rect">
            <a:avLst/>
          </a:prstGeom>
        </p:spPr>
      </p:pic>
      <p:pic>
        <p:nvPicPr>
          <p:cNvPr id="20" name="Billed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7333" y="5466575"/>
            <a:ext cx="873566" cy="873566"/>
          </a:xfrm>
          <a:prstGeom prst="rect">
            <a:avLst/>
          </a:prstGeom>
        </p:spPr>
      </p:pic>
      <p:pic>
        <p:nvPicPr>
          <p:cNvPr id="21" name="Picture 2" descr="\\RMFILE0019\home06$\SIGNTM\Documents\PP til afdelingsmøder\woman-with-dress mørkblå.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1136" y="5479063"/>
            <a:ext cx="864589" cy="864589"/>
          </a:xfrm>
          <a:prstGeom prst="rect">
            <a:avLst/>
          </a:prstGeom>
          <a:noFill/>
          <a:extLst>
            <a:ext uri="{909E8E84-426E-40DD-AFC4-6F175D3DCCD1}">
              <a14:hiddenFill xmlns:a14="http://schemas.microsoft.com/office/drawing/2010/main">
                <a:solidFill>
                  <a:srgbClr val="FFFFFF"/>
                </a:solidFill>
              </a14:hiddenFill>
            </a:ext>
          </a:extLst>
        </p:spPr>
      </p:pic>
      <p:sp>
        <p:nvSpPr>
          <p:cNvPr id="23" name="Rektangel 22"/>
          <p:cNvSpPr/>
          <p:nvPr/>
        </p:nvSpPr>
        <p:spPr>
          <a:xfrm>
            <a:off x="945721" y="3575956"/>
            <a:ext cx="3923928" cy="1477328"/>
          </a:xfrm>
          <a:prstGeom prst="rect">
            <a:avLst/>
          </a:prstGeom>
        </p:spPr>
        <p:txBody>
          <a:bodyPr wrap="square">
            <a:spAutoFit/>
          </a:bodyPr>
          <a:lstStyle/>
          <a:p>
            <a:pPr algn="ctr"/>
            <a:r>
              <a:rPr lang="da-DK" i="1" dirty="0" smtClean="0">
                <a:solidFill>
                  <a:schemeClr val="bg1"/>
                </a:solidFill>
                <a:latin typeface="Arial" panose="020B0604020202020204" pitchFamily="34" charset="0"/>
                <a:cs typeface="Arial" panose="020B0604020202020204" pitchFamily="34" charset="0"/>
              </a:rPr>
              <a:t>"</a:t>
            </a:r>
            <a:r>
              <a:rPr lang="da-DK" i="1" dirty="0">
                <a:solidFill>
                  <a:schemeClr val="bg1"/>
                </a:solidFill>
                <a:latin typeface="Arial" panose="020B0604020202020204" pitchFamily="34" charset="0"/>
                <a:cs typeface="Arial" panose="020B0604020202020204" pitchFamily="34" charset="0"/>
              </a:rPr>
              <a:t>Situationen er </a:t>
            </a:r>
            <a:r>
              <a:rPr lang="da-DK" i="1" dirty="0" smtClean="0">
                <a:solidFill>
                  <a:schemeClr val="bg1"/>
                </a:solidFill>
                <a:latin typeface="Arial" panose="020B0604020202020204" pitchFamily="34" charset="0"/>
                <a:cs typeface="Arial" panose="020B0604020202020204" pitchFamily="34" charset="0"/>
              </a:rPr>
              <a:t/>
            </a:r>
            <a:br>
              <a:rPr lang="da-DK" i="1" dirty="0" smtClean="0">
                <a:solidFill>
                  <a:schemeClr val="bg1"/>
                </a:solidFill>
                <a:latin typeface="Arial" panose="020B0604020202020204" pitchFamily="34" charset="0"/>
                <a:cs typeface="Arial" panose="020B0604020202020204" pitchFamily="34" charset="0"/>
              </a:rPr>
            </a:br>
            <a:r>
              <a:rPr lang="da-DK" i="1" dirty="0" smtClean="0">
                <a:solidFill>
                  <a:schemeClr val="bg1"/>
                </a:solidFill>
                <a:latin typeface="Arial" panose="020B0604020202020204" pitchFamily="34" charset="0"/>
                <a:cs typeface="Arial" panose="020B0604020202020204" pitchFamily="34" charset="0"/>
              </a:rPr>
              <a:t>meget alvorlig</a:t>
            </a:r>
            <a:r>
              <a:rPr lang="da-DK" i="1" dirty="0">
                <a:solidFill>
                  <a:schemeClr val="bg1"/>
                </a:solidFill>
                <a:latin typeface="Arial" panose="020B0604020202020204" pitchFamily="34" charset="0"/>
                <a:cs typeface="Arial" panose="020B0604020202020204" pitchFamily="34" charset="0"/>
              </a:rPr>
              <a:t>. Patienten </a:t>
            </a:r>
            <a:r>
              <a:rPr lang="da-DK" i="1" dirty="0" smtClean="0">
                <a:solidFill>
                  <a:schemeClr val="bg1"/>
                </a:solidFill>
                <a:latin typeface="Arial" panose="020B0604020202020204" pitchFamily="34" charset="0"/>
                <a:cs typeface="Arial" panose="020B0604020202020204" pitchFamily="34" charset="0"/>
              </a:rPr>
              <a:t/>
            </a:r>
            <a:br>
              <a:rPr lang="da-DK" i="1" dirty="0" smtClean="0">
                <a:solidFill>
                  <a:schemeClr val="bg1"/>
                </a:solidFill>
                <a:latin typeface="Arial" panose="020B0604020202020204" pitchFamily="34" charset="0"/>
                <a:cs typeface="Arial" panose="020B0604020202020204" pitchFamily="34" charset="0"/>
              </a:rPr>
            </a:br>
            <a:r>
              <a:rPr lang="da-DK" i="1" dirty="0" smtClean="0">
                <a:solidFill>
                  <a:schemeClr val="bg1"/>
                </a:solidFill>
                <a:latin typeface="Arial" panose="020B0604020202020204" pitchFamily="34" charset="0"/>
                <a:cs typeface="Arial" panose="020B0604020202020204" pitchFamily="34" charset="0"/>
              </a:rPr>
              <a:t>bliver flyttet til intensiv </a:t>
            </a:r>
            <a:r>
              <a:rPr lang="da-DK" i="1" dirty="0">
                <a:solidFill>
                  <a:schemeClr val="bg1"/>
                </a:solidFill>
                <a:latin typeface="Arial" panose="020B0604020202020204" pitchFamily="34" charset="0"/>
                <a:cs typeface="Arial" panose="020B0604020202020204" pitchFamily="34" charset="0"/>
              </a:rPr>
              <a:t>for at </a:t>
            </a:r>
            <a:endParaRPr lang="da-DK" i="1" dirty="0" smtClean="0">
              <a:solidFill>
                <a:schemeClr val="bg1"/>
              </a:solidFill>
              <a:latin typeface="Arial" panose="020B0604020202020204" pitchFamily="34" charset="0"/>
              <a:cs typeface="Arial" panose="020B0604020202020204" pitchFamily="34" charset="0"/>
            </a:endParaRPr>
          </a:p>
          <a:p>
            <a:pPr algn="ctr"/>
            <a:r>
              <a:rPr lang="da-DK" i="1" dirty="0" smtClean="0">
                <a:solidFill>
                  <a:schemeClr val="bg1"/>
                </a:solidFill>
                <a:latin typeface="Arial" panose="020B0604020202020204" pitchFamily="34" charset="0"/>
                <a:cs typeface="Arial" panose="020B0604020202020204" pitchFamily="34" charset="0"/>
              </a:rPr>
              <a:t>kunne gøre alt det, </a:t>
            </a:r>
            <a:r>
              <a:rPr lang="da-DK" i="1" dirty="0">
                <a:solidFill>
                  <a:schemeClr val="bg1"/>
                </a:solidFill>
                <a:latin typeface="Arial" panose="020B0604020202020204" pitchFamily="34" charset="0"/>
                <a:cs typeface="Arial" panose="020B0604020202020204" pitchFamily="34" charset="0"/>
              </a:rPr>
              <a:t>man </a:t>
            </a:r>
            <a:r>
              <a:rPr lang="da-DK" i="1" dirty="0" smtClean="0">
                <a:solidFill>
                  <a:schemeClr val="bg1"/>
                </a:solidFill>
                <a:latin typeface="Arial" panose="020B0604020202020204" pitchFamily="34" charset="0"/>
                <a:cs typeface="Arial" panose="020B0604020202020204" pitchFamily="34" charset="0"/>
              </a:rPr>
              <a:t>kan </a:t>
            </a:r>
            <a:br>
              <a:rPr lang="da-DK" i="1" dirty="0" smtClean="0">
                <a:solidFill>
                  <a:schemeClr val="bg1"/>
                </a:solidFill>
                <a:latin typeface="Arial" panose="020B0604020202020204" pitchFamily="34" charset="0"/>
                <a:cs typeface="Arial" panose="020B0604020202020204" pitchFamily="34" charset="0"/>
              </a:rPr>
            </a:br>
            <a:r>
              <a:rPr lang="da-DK" i="1" dirty="0" smtClean="0">
                <a:solidFill>
                  <a:schemeClr val="bg1"/>
                </a:solidFill>
                <a:latin typeface="Arial" panose="020B0604020202020204" pitchFamily="34" charset="0"/>
                <a:cs typeface="Arial" panose="020B0604020202020204" pitchFamily="34" charset="0"/>
              </a:rPr>
              <a:t>for patienten." </a:t>
            </a:r>
            <a:endParaRPr lang="da-DK" dirty="0">
              <a:solidFill>
                <a:schemeClr val="bg1"/>
              </a:solidFill>
              <a:latin typeface="Arial" panose="020B0604020202020204" pitchFamily="34" charset="0"/>
              <a:cs typeface="Arial" panose="020B0604020202020204" pitchFamily="34" charset="0"/>
            </a:endParaRPr>
          </a:p>
        </p:txBody>
      </p:sp>
      <p:sp>
        <p:nvSpPr>
          <p:cNvPr id="26" name="Afrundet rektangel 25"/>
          <p:cNvSpPr/>
          <p:nvPr/>
        </p:nvSpPr>
        <p:spPr>
          <a:xfrm>
            <a:off x="7148949" y="3575956"/>
            <a:ext cx="3716976" cy="2401479"/>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ktangel 24"/>
          <p:cNvSpPr/>
          <p:nvPr/>
        </p:nvSpPr>
        <p:spPr>
          <a:xfrm>
            <a:off x="7424596" y="3778575"/>
            <a:ext cx="3322578" cy="2369880"/>
          </a:xfrm>
          <a:prstGeom prst="rect">
            <a:avLst/>
          </a:prstGeom>
        </p:spPr>
        <p:txBody>
          <a:bodyPr wrap="square">
            <a:spAutoFit/>
          </a:bodyPr>
          <a:lstStyle/>
          <a:p>
            <a:pPr eaLnBrk="0" fontAlgn="base" hangingPunct="0">
              <a:spcBef>
                <a:spcPct val="20000"/>
              </a:spcBef>
              <a:spcAft>
                <a:spcPct val="0"/>
              </a:spcAft>
            </a:pPr>
            <a:r>
              <a:rPr lang="da-DK" sz="2000" b="1" dirty="0" smtClean="0">
                <a:solidFill>
                  <a:schemeClr val="bg1"/>
                </a:solidFill>
                <a:latin typeface="Arial" charset="0"/>
              </a:rPr>
              <a:t>På intensiv</a:t>
            </a:r>
          </a:p>
          <a:p>
            <a:pPr marL="342900" indent="-342900" eaLnBrk="0" fontAlgn="base" hangingPunct="0">
              <a:spcBef>
                <a:spcPct val="20000"/>
              </a:spcBef>
              <a:spcAft>
                <a:spcPct val="0"/>
              </a:spcAft>
              <a:buFont typeface="Arial" panose="020B0604020202020204" pitchFamily="34" charset="0"/>
              <a:buChar char="•"/>
            </a:pPr>
            <a:r>
              <a:rPr lang="da-DK" sz="2000" dirty="0" smtClean="0">
                <a:solidFill>
                  <a:schemeClr val="bg1"/>
                </a:solidFill>
                <a:latin typeface="Arial" charset="0"/>
              </a:rPr>
              <a:t>Hvis der er mulighed for organdonation, sørger </a:t>
            </a:r>
            <a:r>
              <a:rPr lang="da-DK" sz="2000" b="1" dirty="0" smtClean="0">
                <a:solidFill>
                  <a:schemeClr val="bg1"/>
                </a:solidFill>
                <a:latin typeface="Arial" charset="0"/>
              </a:rPr>
              <a:t>personalet på intensiv</a:t>
            </a:r>
            <a:r>
              <a:rPr lang="da-DK" sz="2000" dirty="0" smtClean="0">
                <a:solidFill>
                  <a:schemeClr val="bg1"/>
                </a:solidFill>
                <a:latin typeface="Arial" charset="0"/>
              </a:rPr>
              <a:t> for at tale med de pårørende derom.</a:t>
            </a:r>
            <a:endParaRPr lang="da-DK" sz="2000" dirty="0">
              <a:solidFill>
                <a:schemeClr val="bg1"/>
              </a:solidFill>
              <a:latin typeface="Arial" charset="0"/>
            </a:endParaRPr>
          </a:p>
          <a:p>
            <a:pPr marL="457200" indent="-457200" eaLnBrk="0" fontAlgn="base" hangingPunct="0">
              <a:spcBef>
                <a:spcPct val="20000"/>
              </a:spcBef>
              <a:spcAft>
                <a:spcPct val="0"/>
              </a:spcAft>
              <a:buFont typeface="Arial" panose="020B0604020202020204" pitchFamily="34" charset="0"/>
              <a:buChar char="•"/>
            </a:pPr>
            <a:endParaRPr lang="da-DK" sz="2000" dirty="0">
              <a:solidFill>
                <a:schemeClr val="bg1"/>
              </a:solidFill>
              <a:latin typeface="Arial" charset="0"/>
            </a:endParaRPr>
          </a:p>
        </p:txBody>
      </p:sp>
      <p:pic>
        <p:nvPicPr>
          <p:cNvPr id="27" name="Billede 26">
            <a:extLst>
              <a:ext uri="{FF2B5EF4-FFF2-40B4-BE49-F238E27FC236}">
                <a16:creationId xmlns:a16="http://schemas.microsoft.com/office/drawing/2014/main" id="{47DE7F14-7EA8-B94D-A3CD-7D66C6D6D8C9}"/>
              </a:ext>
            </a:extLst>
          </p:cNvPr>
          <p:cNvPicPr>
            <a:picLocks noChangeAspect="1"/>
          </p:cNvPicPr>
          <p:nvPr/>
        </p:nvPicPr>
        <p:blipFill>
          <a:blip r:embed="rId10"/>
          <a:stretch>
            <a:fillRect/>
          </a:stretch>
        </p:blipFill>
        <p:spPr>
          <a:xfrm>
            <a:off x="11326308" y="360785"/>
            <a:ext cx="501602" cy="501602"/>
          </a:xfrm>
          <a:prstGeom prst="rect">
            <a:avLst/>
          </a:prstGeom>
        </p:spPr>
      </p:pic>
      <p:sp>
        <p:nvSpPr>
          <p:cNvPr id="29" name="AutoShape 2" descr="N:\Afdeling\AUHDCORG\Akutmodtagelser\Komm.materialer til AM\2020\Ikoner\samtale-med-large-984x656-768x51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30" name="AutoShape 4" descr="N:\Afdeling\AUHDCORG\Akutmodtagelser\Komm.materialer til AM\2020\Ikoner\samtale-med-large-984x656-768x512.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213062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Organdonation er en fælles hospitalsopgave&amp;quot;&quot;/&gt;&lt;property id=&quot;20307&quot; value=&quot;264&quot;/&gt;&lt;/object&gt;&lt;object type=&quot;3&quot; unique_id=&quot;10007&quot;&gt;&lt;property id=&quot;20148&quot; value=&quot;5&quot;/&gt;&lt;property id=&quot;20300&quot; value=&quot;Slide 3 - &amp;quot;Hvilke patienter skal man være opmærksom på at flytte til intensiv?&amp;quot;&quot;/&gt;&lt;property id=&quot;20307&quot; value=&quot;263&quot;/&gt;&lt;/object&gt;&lt;object type=&quot;3&quot; unique_id=&quot;10008&quot;&gt;&lt;property id=&quot;20148&quot; value=&quot;5&quot;/&gt;&lt;property id=&quot;20300&quot; value=&quot;Slide 7 - &amp;quot;Det kan du sige til pårørende ved over-flytning til intensiv&amp;quot;&quot;/&gt;&lt;property id=&quot;20307&quot; value=&quot;265&quot;/&gt;&lt;/object&gt;&lt;object type=&quot;3&quot; unique_id=&quot;10013&quot;&gt;&lt;property id=&quot;20148&quot; value=&quot;5&quot;/&gt;&lt;property id=&quot;20300&quot; value=&quot;Slide 6 - &amp;quot;Én donor kan give liv til &amp;#x0D;&amp;#x0A;7 andre&amp;quot;&quot;/&gt;&lt;property id=&quot;20307&quot; value=&quot;268&quot;/&gt;&lt;/object&gt;&lt;object type=&quot;3&quot; unique_id=&quot;10027&quot;&gt;&lt;property id=&quot;20148&quot; value=&quot;5&quot;/&gt;&lt;property id=&quot;20300&quot; value=&quot;Slide 4 - &amp;quot;Fra akutmodtagelsen til intensiv&amp;quot;&quot;/&gt;&lt;property id=&quot;20307&quot; value=&quot;285&quot;/&gt;&lt;/object&gt;&lt;object type=&quot;3&quot; unique_id=&quot;10033&quot;&gt;&lt;property id=&quot;20148&quot; value=&quot;5&quot;/&gt;&lt;property id=&quot;20300&quot; value=&quot;Slide 5 - &amp;quot;Overflytning til intensiv opretholder muligheden &amp;#x0D;&amp;#x0A;for organdonation&amp;quot;&quot;/&gt;&lt;property id=&quot;20307&quot; value=&quot;291&quot;/&gt;&lt;/object&gt;&lt;object type=&quot;3&quot; unique_id=&quot;10039&quot;&gt;&lt;property id=&quot;20148&quot; value=&quot;5&quot;/&gt;&lt;property id=&quot;20300&quot; value=&quot;Slide 8 - &amp;quot;Vil du vide mere?&amp;quot;&quot;/&gt;&lt;property id=&quot;20307&quot; value=&quot;295&quot;/&gt;&lt;/object&gt;&lt;/object&gt;&lt;/object&gt;&lt;/database&gt;"/>
  <p:tag name="SECTOMILLISECCONVERTED" val="1"/>
</p:tagLst>
</file>

<file path=ppt/theme/theme1.xml><?xml version="1.0" encoding="utf-8"?>
<a:theme xmlns:a="http://schemas.openxmlformats.org/drawingml/2006/main" name="Office-tema">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_skabelon20" id="{F8D8D755-B509-7742-9A6D-5EDFDE6E961D}" vid="{EA2BE2ED-6993-AD47-A271-A08C7C46BB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5</TotalTime>
  <Words>3600</Words>
  <Application>Microsoft Office PowerPoint</Application>
  <PresentationFormat>Widescreen</PresentationFormat>
  <Paragraphs>262</Paragraphs>
  <Slides>19</Slides>
  <Notes>19</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19</vt:i4>
      </vt:variant>
    </vt:vector>
  </HeadingPairs>
  <TitlesOfParts>
    <vt:vector size="26" baseType="lpstr">
      <vt:lpstr>ＭＳ Ｐゴシック</vt:lpstr>
      <vt:lpstr>Arial</vt:lpstr>
      <vt:lpstr>Arial Black</vt:lpstr>
      <vt:lpstr>Calibri</vt:lpstr>
      <vt:lpstr>Georgia</vt:lpstr>
      <vt:lpstr>Inter</vt:lpstr>
      <vt:lpstr>Office-tema</vt:lpstr>
      <vt:lpstr>PowerPoint-præsentation</vt:lpstr>
      <vt:lpstr>Dansk Center for Organdonation - DCO</vt:lpstr>
      <vt:lpstr> Målsætning</vt:lpstr>
      <vt:lpstr>PowerPoint-præsentation</vt:lpstr>
      <vt:lpstr>Intrakranielle rumopfyldende processer:</vt:lpstr>
      <vt:lpstr>Hvilke patienter skal man være opmærksom på at flytte TIL intensiv FRA traumecentret?</vt:lpstr>
      <vt:lpstr>PowerPoint-præsentation</vt:lpstr>
      <vt:lpstr>PowerPoint-præsentation</vt:lpstr>
      <vt:lpstr>Det kan du sige til pårørende ved over-flytning til intensiv</vt:lpstr>
      <vt:lpstr>Fra traumecentret til intensiv</vt:lpstr>
      <vt:lpstr>PowerPoint-præsentation</vt:lpstr>
      <vt:lpstr>Organdonation er en fælles hospitalsopgave, og starter ikke først på intensiv</vt:lpstr>
      <vt:lpstr>Overflytning fra traumecenter til intensiv opretholder muligheden  for organdonation</vt:lpstr>
      <vt:lpstr>Hvordan kan man i DK registrere sin holdning?</vt:lpstr>
      <vt:lpstr>Én donor kan give liv til  7 andre</vt:lpstr>
      <vt:lpstr>PowerPoint-præsentation</vt:lpstr>
      <vt:lpstr>PowerPoint-præsentation</vt:lpstr>
      <vt:lpstr>PowerPoint-præsentation</vt:lpstr>
      <vt:lpstr>Vil du vide mere?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på din præsentation</dc:title>
  <dc:creator>danskcenterfororgandonation@hotmail.com</dc:creator>
  <cp:lastModifiedBy>Marie Skøtt Skare Bruun</cp:lastModifiedBy>
  <cp:revision>132</cp:revision>
  <cp:lastPrinted>2020-06-19T12:24:47Z</cp:lastPrinted>
  <dcterms:created xsi:type="dcterms:W3CDTF">2020-06-07T19:56:02Z</dcterms:created>
  <dcterms:modified xsi:type="dcterms:W3CDTF">2021-09-28T08:37:11Z</dcterms:modified>
</cp:coreProperties>
</file>