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4"/>
  </p:notesMasterIdLst>
  <p:sldIdLst>
    <p:sldId id="482" r:id="rId2"/>
    <p:sldId id="486" r:id="rId3"/>
    <p:sldId id="485" r:id="rId4"/>
    <p:sldId id="507" r:id="rId5"/>
    <p:sldId id="494" r:id="rId6"/>
    <p:sldId id="490" r:id="rId7"/>
    <p:sldId id="526" r:id="rId8"/>
    <p:sldId id="444" r:id="rId9"/>
    <p:sldId id="509" r:id="rId10"/>
    <p:sldId id="519" r:id="rId11"/>
    <p:sldId id="520" r:id="rId12"/>
    <p:sldId id="522" r:id="rId13"/>
    <p:sldId id="502" r:id="rId14"/>
    <p:sldId id="480" r:id="rId15"/>
    <p:sldId id="510" r:id="rId16"/>
    <p:sldId id="512" r:id="rId17"/>
    <p:sldId id="503" r:id="rId18"/>
    <p:sldId id="513" r:id="rId19"/>
    <p:sldId id="514" r:id="rId20"/>
    <p:sldId id="448" r:id="rId21"/>
    <p:sldId id="488" r:id="rId22"/>
    <p:sldId id="489" r:id="rId23"/>
    <p:sldId id="504" r:id="rId24"/>
    <p:sldId id="515" r:id="rId25"/>
    <p:sldId id="496" r:id="rId26"/>
    <p:sldId id="525" r:id="rId27"/>
    <p:sldId id="497" r:id="rId28"/>
    <p:sldId id="528" r:id="rId29"/>
    <p:sldId id="529" r:id="rId30"/>
    <p:sldId id="498" r:id="rId31"/>
    <p:sldId id="499" r:id="rId32"/>
    <p:sldId id="506" r:id="rId33"/>
    <p:sldId id="527" r:id="rId34"/>
    <p:sldId id="516" r:id="rId35"/>
    <p:sldId id="517" r:id="rId36"/>
    <p:sldId id="521" r:id="rId37"/>
    <p:sldId id="464" r:id="rId38"/>
    <p:sldId id="468" r:id="rId39"/>
    <p:sldId id="500" r:id="rId40"/>
    <p:sldId id="523" r:id="rId41"/>
    <p:sldId id="524" r:id="rId42"/>
    <p:sldId id="501" r:id="rId43"/>
  </p:sldIdLst>
  <p:sldSz cx="12192000" cy="6858000"/>
  <p:notesSz cx="6797675" cy="9926638"/>
  <p:custDataLst>
    <p:tags r:id="rId45"/>
  </p:custDataLst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sektion" id="{1EE08824-D1E7-4E34-A9D0-5B2D783B75B2}">
          <p14:sldIdLst>
            <p14:sldId id="482"/>
            <p14:sldId id="486"/>
            <p14:sldId id="485"/>
            <p14:sldId id="507"/>
            <p14:sldId id="494"/>
            <p14:sldId id="490"/>
            <p14:sldId id="526"/>
            <p14:sldId id="444"/>
            <p14:sldId id="509"/>
            <p14:sldId id="519"/>
            <p14:sldId id="520"/>
            <p14:sldId id="522"/>
            <p14:sldId id="502"/>
            <p14:sldId id="480"/>
            <p14:sldId id="510"/>
            <p14:sldId id="512"/>
            <p14:sldId id="503"/>
            <p14:sldId id="513"/>
            <p14:sldId id="514"/>
            <p14:sldId id="448"/>
            <p14:sldId id="488"/>
            <p14:sldId id="489"/>
            <p14:sldId id="504"/>
            <p14:sldId id="515"/>
            <p14:sldId id="496"/>
            <p14:sldId id="525"/>
            <p14:sldId id="497"/>
            <p14:sldId id="528"/>
            <p14:sldId id="529"/>
            <p14:sldId id="498"/>
            <p14:sldId id="499"/>
            <p14:sldId id="506"/>
            <p14:sldId id="527"/>
            <p14:sldId id="516"/>
            <p14:sldId id="517"/>
            <p14:sldId id="521"/>
            <p14:sldId id="464"/>
            <p14:sldId id="468"/>
            <p14:sldId id="500"/>
            <p14:sldId id="523"/>
            <p14:sldId id="524"/>
            <p14:sldId id="50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094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4567"/>
    <a:srgbClr val="B2CED6"/>
    <a:srgbClr val="FF612C"/>
    <a:srgbClr val="EB0024"/>
    <a:srgbClr val="F0C9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6" autoAdjust="0"/>
    <p:restoredTop sz="85857" autoAdjust="0"/>
  </p:normalViewPr>
  <p:slideViewPr>
    <p:cSldViewPr snapToGrid="0" snapToObjects="1">
      <p:cViewPr varScale="1">
        <p:scale>
          <a:sx n="57" d="100"/>
          <a:sy n="57" d="100"/>
        </p:scale>
        <p:origin x="1008" y="78"/>
      </p:cViewPr>
      <p:guideLst>
        <p:guide orient="horz" pos="109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5" d="100"/>
        <a:sy n="55" d="100"/>
      </p:scale>
      <p:origin x="0" y="-7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B77D6A-7005-AA4A-8B92-43E209DF690F}" type="datetimeFigureOut">
              <a:rPr lang="da-DK" smtClean="0"/>
              <a:t>14-09-2022</a:t>
            </a:fld>
            <a:endParaRPr lang="da-DK" dirty="0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 dirty="0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DCD126-30C1-954D-B268-8EB192EB8BE0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82943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Behandlingsmål og -</a:t>
            </a:r>
            <a:r>
              <a:rPr lang="da-DK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valg</a:t>
            </a:r>
            <a:r>
              <a:rPr lang="da-DK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 overskueligt oplistet i National Guideline, som du med fordel kan bruge, både når du på intensivafdelingen står overfor en potentiel donor og når du står i et aktuelt organdonationsforløb. </a:t>
            </a:r>
            <a:endParaRPr lang="da-D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D126-30C1-954D-B268-8EB192EB8BE0}" type="slidenum">
              <a:rPr lang="da-DK" smtClean="0"/>
              <a:t>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154242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I det følgende gennemgås</a:t>
            </a:r>
            <a:r>
              <a:rPr lang="da-DK" baseline="0" dirty="0" smtClean="0"/>
              <a:t> behandlingsmål og –indsats. En hurtig og målrettet behandlingsindsats gør sig i høj grad gældende hos organdonorer. Derfor er det altid muligt at få hjælp i donationsforløbet ved at rådføre sig med transplantationscentret og lægerne her. Derudover vil transplantationskoordinatoren organisere, der kommer en udrykningssygeplejerske ud i afsnittet, når det er besluttet, man kan gå videre </a:t>
            </a:r>
            <a:r>
              <a:rPr lang="da-DK" baseline="0" dirty="0" err="1" smtClean="0"/>
              <a:t>mhp</a:t>
            </a:r>
            <a:r>
              <a:rPr lang="da-DK" baseline="0" dirty="0" smtClean="0"/>
              <a:t>. donation, og når patienten viser tegn på </a:t>
            </a:r>
            <a:r>
              <a:rPr lang="da-DK" baseline="0" dirty="0" err="1" smtClean="0"/>
              <a:t>incarceration</a:t>
            </a:r>
            <a:r>
              <a:rPr lang="da-DK" baseline="0" dirty="0" smtClean="0"/>
              <a:t>.  Læs mere herom i National Guideline punkt 4. 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D126-30C1-954D-B268-8EB192EB8BE0}" type="slidenum">
              <a:rPr lang="da-DK" smtClean="0"/>
              <a:t>17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761392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Målet for den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hæmodynamiske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behandling er sikring af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normovolæmi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samt justering af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vasoaktive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stoffer og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inotropika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 henblik på at sikre normalt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afterload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og optimalt hjerte minutvolumen. Det skal helst ske uden anvendelse af store doser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inotropika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som øger hjertets iltforbrug og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depleterer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hjertet for energireserver. </a:t>
            </a:r>
            <a:r>
              <a:rPr lang="da-DK" dirty="0" smtClean="0"/>
              <a:t>Vær</a:t>
            </a:r>
            <a:r>
              <a:rPr lang="da-DK" baseline="0" dirty="0" smtClean="0"/>
              <a:t> opmærksom på underliggende eksisterende </a:t>
            </a:r>
            <a:r>
              <a:rPr lang="da-DK" baseline="0" dirty="0" err="1" smtClean="0"/>
              <a:t>hypertension</a:t>
            </a:r>
            <a:r>
              <a:rPr lang="da-DK" baseline="0" dirty="0" smtClean="0"/>
              <a:t>, da </a:t>
            </a:r>
            <a:r>
              <a:rPr lang="da-DK" baseline="0" dirty="0" err="1" smtClean="0"/>
              <a:t>h</a:t>
            </a:r>
            <a:r>
              <a:rPr lang="da-DK" dirty="0" err="1" smtClean="0"/>
              <a:t>ypertonikere</a:t>
            </a:r>
            <a:r>
              <a:rPr lang="da-DK" dirty="0" smtClean="0"/>
              <a:t> kan have behov for højere</a:t>
            </a:r>
            <a:r>
              <a:rPr lang="da-DK" baseline="0" dirty="0" smtClean="0"/>
              <a:t> </a:t>
            </a:r>
            <a:r>
              <a:rPr lang="da-DK" dirty="0" smtClean="0"/>
              <a:t>BT. For at</a:t>
            </a:r>
            <a:r>
              <a:rPr lang="da-DK" baseline="0" dirty="0" smtClean="0"/>
              <a:t> afgøre dette </a:t>
            </a:r>
            <a:r>
              <a:rPr lang="da-DK" dirty="0" smtClean="0"/>
              <a:t>vurder da</a:t>
            </a:r>
            <a:r>
              <a:rPr lang="da-DK" baseline="0" dirty="0" smtClean="0"/>
              <a:t> d</a:t>
            </a:r>
            <a:r>
              <a:rPr lang="da-DK" dirty="0" smtClean="0"/>
              <a:t>iureser, laktat m.v.,</a:t>
            </a:r>
            <a:r>
              <a:rPr lang="da-DK" baseline="0" dirty="0" smtClean="0"/>
              <a:t> som vanligt og anvend også den metode afdelingen er vant til for måling af m</a:t>
            </a:r>
            <a:r>
              <a:rPr lang="da-DK" dirty="0" smtClean="0"/>
              <a:t>inutvolumen.</a:t>
            </a:r>
          </a:p>
          <a:p>
            <a:r>
              <a:rPr lang="da-DK" dirty="0" smtClean="0"/>
              <a:t>Vær opmærksom på ScvO2. Det er vigtigt, det er serielle målinger</a:t>
            </a:r>
            <a:r>
              <a:rPr lang="da-DK" baseline="0" dirty="0" smtClean="0"/>
              <a:t> fordi ScvO2</a:t>
            </a:r>
            <a:r>
              <a:rPr lang="da-DK" dirty="0" smtClean="0"/>
              <a:t> stiger efter </a:t>
            </a:r>
            <a:r>
              <a:rPr lang="da-DK" dirty="0" err="1" smtClean="0"/>
              <a:t>incarcerationen</a:t>
            </a:r>
            <a:r>
              <a:rPr lang="da-DK" dirty="0" smtClean="0"/>
              <a:t>, da hjernens perfusion ophører.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D126-30C1-954D-B268-8EB192EB8BE0}" type="slidenum">
              <a:rPr lang="da-DK" smtClean="0"/>
              <a:t>18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273805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D126-30C1-954D-B268-8EB192EB8BE0}" type="slidenum">
              <a:rPr lang="da-DK" smtClean="0"/>
              <a:t>19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476838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</a:t>
            </a:r>
            <a:r>
              <a:rPr lang="da-DK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 vigtigt at være opmærksom på, at den 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sympatiske storm som regel er kortvarig (minutter til &lt; 1 time) og ofte</a:t>
            </a:r>
            <a:r>
              <a:rPr lang="da-DK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efterfulgt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af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hypotension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Uagtet at</a:t>
            </a:r>
            <a:r>
              <a:rPr lang="da-DK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tilstanden kan være kortvarigt er behandling væsentlig for 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undgå belastning af hjerte og lunger, da det har direkte indflydelse</a:t>
            </a:r>
            <a:r>
              <a:rPr lang="da-DK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på muligheden for transplantation samt graffunktionen efterfølgende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Derfor anvendes ideelt en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antihypertensiv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behandling med så kortvarig virkning som muligt,</a:t>
            </a:r>
            <a:r>
              <a:rPr lang="da-DK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såsom </a:t>
            </a:r>
            <a:r>
              <a:rPr lang="da-DK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Esmolol</a:t>
            </a:r>
            <a:r>
              <a:rPr lang="da-DK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Haves det ikke anvendes alternativerne:</a:t>
            </a:r>
            <a:endParaRPr lang="da-D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a-DK" dirty="0" smtClean="0"/>
          </a:p>
          <a:p>
            <a:r>
              <a:rPr lang="da-DK" dirty="0" err="1" smtClean="0"/>
              <a:t>Natriumnitroprussid</a:t>
            </a:r>
            <a:r>
              <a:rPr lang="da-DK" dirty="0"/>
              <a:t>: </a:t>
            </a:r>
            <a:r>
              <a:rPr lang="da-DK" dirty="0" smtClean="0"/>
              <a:t>En </a:t>
            </a:r>
            <a:r>
              <a:rPr lang="da-DK" dirty="0" err="1" smtClean="0"/>
              <a:t>arteriole</a:t>
            </a:r>
            <a:r>
              <a:rPr lang="da-DK" dirty="0" smtClean="0"/>
              <a:t> </a:t>
            </a:r>
            <a:r>
              <a:rPr lang="da-DK" dirty="0" err="1"/>
              <a:t>dilatator</a:t>
            </a:r>
            <a:r>
              <a:rPr lang="da-DK" dirty="0"/>
              <a:t> – </a:t>
            </a:r>
            <a:r>
              <a:rPr lang="da-DK" dirty="0" smtClean="0"/>
              <a:t>meget</a:t>
            </a:r>
            <a:r>
              <a:rPr lang="da-DK" baseline="0" dirty="0" smtClean="0"/>
              <a:t> </a:t>
            </a:r>
            <a:r>
              <a:rPr lang="da-DK" dirty="0" smtClean="0"/>
              <a:t>potent.</a:t>
            </a:r>
            <a:r>
              <a:rPr lang="da-DK" baseline="0" dirty="0" smtClean="0"/>
              <a:t> Vær opmærksom på risiko for </a:t>
            </a:r>
            <a:r>
              <a:rPr lang="da-DK" dirty="0" err="1" smtClean="0"/>
              <a:t>shuntning</a:t>
            </a:r>
            <a:r>
              <a:rPr lang="da-DK" dirty="0" smtClean="0"/>
              <a:t>.</a:t>
            </a:r>
            <a:endParaRPr lang="da-DK" dirty="0"/>
          </a:p>
          <a:p>
            <a:r>
              <a:rPr lang="da-DK" dirty="0" err="1" smtClean="0"/>
              <a:t>Remifentanil</a:t>
            </a:r>
            <a:r>
              <a:rPr lang="da-DK" dirty="0" smtClean="0"/>
              <a:t>: Er </a:t>
            </a:r>
            <a:r>
              <a:rPr lang="da-DK" dirty="0"/>
              <a:t>i princippet et </a:t>
            </a:r>
            <a:r>
              <a:rPr lang="da-DK" dirty="0" err="1"/>
              <a:t>sedativa</a:t>
            </a:r>
            <a:r>
              <a:rPr lang="da-DK" dirty="0"/>
              <a:t>, </a:t>
            </a:r>
            <a:r>
              <a:rPr lang="da-DK" dirty="0" smtClean="0"/>
              <a:t>som kan</a:t>
            </a:r>
            <a:r>
              <a:rPr lang="da-DK" baseline="0" dirty="0" smtClean="0"/>
              <a:t> have </a:t>
            </a:r>
            <a:r>
              <a:rPr lang="da-DK" baseline="0" dirty="0" err="1" smtClean="0"/>
              <a:t>antihypertensiv</a:t>
            </a:r>
            <a:r>
              <a:rPr lang="da-DK" baseline="0" dirty="0" smtClean="0"/>
              <a:t> effekt. Virker ikke altid, men fordelen </a:t>
            </a:r>
            <a:r>
              <a:rPr lang="da-DK" dirty="0" smtClean="0"/>
              <a:t>er, det er ved hånden. </a:t>
            </a:r>
            <a:endParaRPr lang="da-DK" dirty="0"/>
          </a:p>
          <a:p>
            <a:r>
              <a:rPr lang="da-DK" dirty="0" err="1" smtClean="0"/>
              <a:t>Labetalol</a:t>
            </a:r>
            <a:r>
              <a:rPr lang="da-DK" dirty="0"/>
              <a:t>:</a:t>
            </a:r>
            <a:r>
              <a:rPr lang="da-DK" dirty="0" smtClean="0"/>
              <a:t> Vær opmærksom på,</a:t>
            </a:r>
            <a:r>
              <a:rPr lang="da-DK" baseline="0" dirty="0" smtClean="0"/>
              <a:t> det </a:t>
            </a:r>
            <a:r>
              <a:rPr lang="da-DK" dirty="0" smtClean="0"/>
              <a:t>kan virke </a:t>
            </a:r>
            <a:r>
              <a:rPr lang="da-DK" dirty="0"/>
              <a:t>længere </a:t>
            </a:r>
            <a:r>
              <a:rPr lang="da-DK" dirty="0" smtClean="0"/>
              <a:t>tid end </a:t>
            </a:r>
            <a:r>
              <a:rPr lang="da-DK" dirty="0"/>
              <a:t>hensigten, </a:t>
            </a:r>
            <a:r>
              <a:rPr lang="da-DK" dirty="0" smtClean="0"/>
              <a:t>- det har 4 timers </a:t>
            </a:r>
            <a:r>
              <a:rPr lang="da-DK" dirty="0"/>
              <a:t>længere halveringstid end </a:t>
            </a:r>
            <a:r>
              <a:rPr lang="da-DK" dirty="0" err="1" smtClean="0"/>
              <a:t>Esmolol</a:t>
            </a:r>
            <a:r>
              <a:rPr lang="da-DK" dirty="0" smtClean="0"/>
              <a:t>. </a:t>
            </a:r>
            <a:endParaRPr lang="da-DK" dirty="0"/>
          </a:p>
          <a:p>
            <a:r>
              <a:rPr lang="da-DK" dirty="0"/>
              <a:t>Nitroglycerin – </a:t>
            </a:r>
            <a:r>
              <a:rPr lang="da-DK" dirty="0" smtClean="0"/>
              <a:t>En</a:t>
            </a:r>
            <a:r>
              <a:rPr lang="da-DK" baseline="0" dirty="0" smtClean="0"/>
              <a:t> </a:t>
            </a:r>
            <a:r>
              <a:rPr lang="da-DK" dirty="0" err="1" smtClean="0"/>
              <a:t>venedilatator</a:t>
            </a:r>
            <a:r>
              <a:rPr lang="da-DK" dirty="0"/>
              <a:t>, </a:t>
            </a:r>
            <a:r>
              <a:rPr lang="da-DK" dirty="0" smtClean="0"/>
              <a:t>risikoen for blod </a:t>
            </a:r>
            <a:r>
              <a:rPr lang="da-DK" dirty="0" err="1"/>
              <a:t>pooles</a:t>
            </a:r>
            <a:r>
              <a:rPr lang="da-DK" dirty="0"/>
              <a:t> i </a:t>
            </a:r>
            <a:r>
              <a:rPr lang="da-DK" dirty="0" smtClean="0"/>
              <a:t>vener</a:t>
            </a:r>
            <a:r>
              <a:rPr lang="da-DK" baseline="0" dirty="0" smtClean="0"/>
              <a:t> samt </a:t>
            </a:r>
            <a:r>
              <a:rPr lang="da-DK" dirty="0" smtClean="0"/>
              <a:t>overhydrering. Anbefales KUN </a:t>
            </a:r>
            <a:r>
              <a:rPr lang="da-DK" dirty="0"/>
              <a:t>fordi flertallet har stoffet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D126-30C1-954D-B268-8EB192EB8BE0}" type="slidenum">
              <a:rPr lang="da-DK" smtClean="0"/>
              <a:t>20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20116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stiles mod MAP &gt; 65 mm Hg</a:t>
            </a:r>
            <a:r>
              <a:rPr lang="da-DK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og diureser. 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Behandlingen af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hypotension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vasoaktiv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behandling og væsketerapi, oftest simultant, idet en af årsagerne til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hypotension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vasoplegi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Normovolæmi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 målet. Væskebehandling er en fin balance mellem tilstrækkelig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organperfusion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og risiko for overload af lungerne. Det skal opvejes mod behandling med større doser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vasopressorer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og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inotropika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der øger hjertets iltbehov. </a:t>
            </a:r>
            <a:endParaRPr lang="da-DK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 smtClean="0"/>
              <a:t>Volumenterapi baseres på krystalloid (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NaCl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og/eller Ringer Acetat/Ringer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Lactat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da-DK" dirty="0" smtClean="0"/>
              <a:t>. Såfremt der er diabetes </a:t>
            </a:r>
            <a:r>
              <a:rPr lang="da-DK" dirty="0" err="1" smtClean="0"/>
              <a:t>insipidus</a:t>
            </a:r>
            <a:r>
              <a:rPr lang="da-DK" dirty="0" smtClean="0"/>
              <a:t> vælges vand i sonden, hvis det tåles, og </a:t>
            </a:r>
            <a:r>
              <a:rPr lang="da-DK" dirty="0" err="1" smtClean="0"/>
              <a:t>isoton</a:t>
            </a:r>
            <a:r>
              <a:rPr lang="da-DK" dirty="0" smtClean="0"/>
              <a:t> </a:t>
            </a:r>
            <a:r>
              <a:rPr lang="da-DK" dirty="0" err="1" smtClean="0"/>
              <a:t>glucose</a:t>
            </a:r>
            <a:r>
              <a:rPr lang="da-DK" dirty="0" smtClean="0"/>
              <a:t>.</a:t>
            </a:r>
            <a:r>
              <a:rPr lang="da-DK" baseline="0" dirty="0" smtClean="0"/>
              <a:t> Er der behov for at give blod vær da opmærksom på, at b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lodprøver til HLA-typebestemmelse så vidt muligt bør udtages inden transfusion. Hvis donor efter adækvat volumensubstitution samt korrektion af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acidose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anæmi,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hypoxi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og elektrolytter fortsat er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hypotensiv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overvejes valget af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vasopressorbehandling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Oftest anvendes de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vasoaktive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stoffer, der er rutine i afdelingen. Ved behov for større doser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katekolaminer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(f.eks.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noradrenalindosis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&gt; 0,10 mikrogram/kg/min) kan tillægges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vasopressin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Empressin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hvis dette er tilgængeligt.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Vurdering af effekten af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hypotensionsbehandlingen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baseres på en kombination af klinik, MAP, laktat (stigende laktat tolkes som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hypoperfusion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diureser,</a:t>
            </a:r>
            <a:r>
              <a:rPr lang="da-DK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ændringer i S</a:t>
            </a:r>
            <a:r>
              <a:rPr lang="da-DK" sz="1200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cv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</a:t>
            </a:r>
            <a:r>
              <a:rPr lang="da-DK" sz="1200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da-DK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og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ultralydsbaseret vurdering af hjertets fyldning.</a:t>
            </a:r>
            <a:r>
              <a:rPr lang="da-DK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da-D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D126-30C1-954D-B268-8EB192EB8BE0}" type="slidenum">
              <a:rPr lang="da-DK" smtClean="0"/>
              <a:t>21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516638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Ekkokardiografi (EKKO) kan udføres tidligt i forløbet med henblik på vurdering af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hæmodynamikken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Lige efter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incarcerationen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vil denne med stor sandsynlighed være abnorm, specielt hvis syre-base balance, normalisering af elektrolytter og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hæmodynamisk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stabilitet endnu ikke er opnået. </a:t>
            </a:r>
          </a:p>
          <a:p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Hvis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ejection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fraction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(EF) er &lt; 40%, kan der, når patienten senere er optimeret kredsløbsmæssigt, laves ny EKKO med henblik på vurdering af hjertets egnethed til organtransplantation. Sidstnævnte vurdering skal foretages af kardiologisk speciallæge. </a:t>
            </a:r>
          </a:p>
          <a:p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Såfremt EKKO viser utilfredsstillende pumpefunktion under pågående infusion med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Esmolol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kan dette evt. pauseres kortvarigt, mens ny EKKO foretages.</a:t>
            </a:r>
          </a:p>
          <a:p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Hvis EKKO viser tegn på nedsat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myokardiekontraktilitet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startes behandling med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inotropi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Her kan anvendes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dobutamin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eller adrenalin efter afdelingens vanlige forskrifter. Også her gives lavest mulige dosis, der medfører MAP &gt; 65 mm Hg og acceptable fysiologiske værdier.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D126-30C1-954D-B268-8EB192EB8BE0}" type="slidenum">
              <a:rPr lang="da-DK" smtClean="0"/>
              <a:t>22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706667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 smtClean="0"/>
              <a:t>En </a:t>
            </a:r>
            <a:r>
              <a:rPr lang="da-DK" dirty="0" err="1" smtClean="0"/>
              <a:t>iskæmiperiode</a:t>
            </a:r>
            <a:r>
              <a:rPr lang="da-DK" dirty="0" smtClean="0"/>
              <a:t> med heraf følgende organskade kan forringe chancerne for et vellykket donationsforløb. 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D126-30C1-954D-B268-8EB192EB8BE0}" type="slidenum">
              <a:rPr lang="da-DK" smtClean="0"/>
              <a:t>23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052355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Apnøtesten:</a:t>
            </a:r>
            <a:r>
              <a:rPr lang="da-DK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forbindelse med </a:t>
            </a:r>
            <a:r>
              <a:rPr lang="da-DK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apnøtesten skal den potentielle donor være normoventileret. Vær særlig opmærksom på, at der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kan ses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kredsløbsinstabilitet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og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desaturation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sidstnævnte er bl.a. betinget af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atelektasedannelse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Derfor foregår rekruttering både</a:t>
            </a:r>
            <a:r>
              <a:rPr lang="da-DK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efter afdelingens retningslinjer, og altid efter apnøtest. Er det nødvendigt med bronkoskopi og BAL er det vigtigt, at undgå at skylle med større </a:t>
            </a:r>
            <a:r>
              <a:rPr lang="da-DK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volumina</a:t>
            </a:r>
            <a:r>
              <a:rPr lang="da-DK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D126-30C1-954D-B268-8EB192EB8BE0}" type="slidenum">
              <a:rPr lang="da-DK" smtClean="0"/>
              <a:t>25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110763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Hos den potentielle lungedonor anvendes </a:t>
            </a:r>
            <a:r>
              <a:rPr lang="da-D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lungeprotektiv</a:t>
            </a:r>
            <a:r>
              <a:rPr lang="da-D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behandling. 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ikke at fjerne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surfactant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anbefales at undgå sugning med mindre, der er større mængder eller obstruerende sekret. En aggressiv indsats med rekruttering, når</a:t>
            </a:r>
            <a:r>
              <a:rPr lang="da-DK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der h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 der været suget</a:t>
            </a:r>
            <a:r>
              <a:rPr lang="da-DK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og derved afkobling af respiratoren, er nødvendig. </a:t>
            </a:r>
            <a:r>
              <a:rPr lang="da-D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Som hovedregel fortsættes allerede indledt antibiotikabehandling, men der gives ofte profylaktisk </a:t>
            </a:r>
            <a:r>
              <a:rPr lang="da-DK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Meropenem</a:t>
            </a:r>
            <a:r>
              <a:rPr lang="da-DK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hvis der ikke er igangværende antibiotikabehandling. </a:t>
            </a:r>
            <a:endParaRPr lang="da-D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Diagnostisk bronkoskopi anbefales til potentielle lungedonorer, men undgå skylning med større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volumina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D126-30C1-954D-B268-8EB192EB8BE0}" type="slidenum">
              <a:rPr lang="da-DK" smtClean="0"/>
              <a:t>26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878178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Ofte udføres en oxygen test for at afgøre, om lungerne er egnede til donation. Den potentielle donor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præoxygeneres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3 min med FiO2 på 1.0 og 5 PEEP, og P</a:t>
            </a:r>
            <a:r>
              <a:rPr lang="da-DK" sz="1200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O2 måles. Hvis P</a:t>
            </a:r>
            <a:r>
              <a:rPr lang="da-DK" sz="1200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O2 er &gt;300 mm Hg (= P</a:t>
            </a:r>
            <a:r>
              <a:rPr lang="da-DK" sz="1200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</a:t>
            </a:r>
            <a:r>
              <a:rPr lang="da-DK" sz="1200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&gt; 40 kPa), betragtes lungerne i mange centre som egnede til donation.</a:t>
            </a:r>
          </a:p>
          <a:p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Kriterierne for den optimale lungedonor er overordentlig restriktive og mere liberale kriterier vil i nogle tilfælde kunne accepteres. Derfor bør alle potentielle donorer drøftes med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Tx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-koordinator.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D126-30C1-954D-B268-8EB192EB8BE0}" type="slidenum">
              <a:rPr lang="da-DK" smtClean="0"/>
              <a:t>27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62834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National 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Guideline for Organdonation findes som APP til Android og iPhone.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App'en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hedder 'Organdonation‘, og vi opfordrer 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 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downloade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a-DK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den, så du kan anvende den, når det er aktuelt.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Hvis 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 ikke har mulighed for at hente </a:t>
            </a:r>
            <a:r>
              <a:rPr lang="da-DK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App'en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kan 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national 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guideline ses på www.organdonation.dk. 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DCD126-30C1-954D-B268-8EB192EB8BE0}" type="slidenum">
              <a:rPr lang="da-DK" smtClean="0"/>
              <a:t>5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265545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Påvisning af fravær af spontan respiration ved apnøtesten er en del af den kliniske hjernedødsundersøgelse. Hos nogle donorer kan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autotrigning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forekomme (1,31,32).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Autotrigning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vil sige, at respiratoren leverer et åndedrag på en assisteret ventilationsform i fravær af spontan respiration. Fænomenet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autotrigning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kan forvirre og forlænge donationsforløbet. Det er derfor vigtigt at kende til og kunne diagnosticere og afhjælpe problemet.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D126-30C1-954D-B268-8EB192EB8BE0}" type="slidenum">
              <a:rPr lang="da-DK" smtClean="0"/>
              <a:t>28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465312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Potentielle årsager til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autotrigning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kan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værer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eksterne – f.eks. kondensvand i respiratorslanger, tubelækage, eller patientrelaterede, hyppigst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kardielle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oscillationer, sjældnere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bronchopleurale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fistler eller læk via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pleuradræn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(31). Afhængig af mistanken om årsagen må man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checke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systemet for lækage, tømme slanger, vurdere røntgen af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throrax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samt forsøge at justere trigger modus fra flow til tryk-trigger (sat på -2 cmH</a:t>
            </a:r>
            <a:r>
              <a:rPr lang="da-DK" sz="1200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O) mv.</a:t>
            </a:r>
          </a:p>
          <a:p>
            <a:endParaRPr lang="da-DK" dirty="0" smtClean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D126-30C1-954D-B268-8EB192EB8BE0}" type="slidenum">
              <a:rPr lang="da-DK" smtClean="0"/>
              <a:t>29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887582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ses et fald i insulinniveauet og insulinfølsomheden efter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incarcerationen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r>
              <a:rPr lang="da-DK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hvilket giver metaboliske </a:t>
            </a:r>
            <a:r>
              <a:rPr lang="da-DK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acidose</a:t>
            </a:r>
            <a:r>
              <a:rPr lang="da-DK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(nævnt under donors patofysiologi).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Hyperglycæmi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forværres desuden ved stress og brug af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glucoseholdige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infusioner. Vær opmærksom på, at større BS udsving skal undgås, ligesom kalium holdes i normalområdet. Brug afdelingens sædvanlige retningslinje i behandlingen heraf.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Når man hjernedør sker</a:t>
            </a:r>
            <a:r>
              <a:rPr lang="da-DK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opregulering af proinflammatoriske og immunologiske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mediatorer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og der er tendens til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hæmodynamisk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instabilitet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da-DK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Steroid har potentielt fordelagtige antiinflammatoriske og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immunmodulatoriske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virkninger og synes</a:t>
            </a:r>
            <a:r>
              <a:rPr lang="da-DK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være 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effektivt i form af bedret organoverlevelse og funktion,</a:t>
            </a:r>
            <a:r>
              <a:rPr lang="da-DK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hvorfor det anbefales til </a:t>
            </a:r>
            <a:r>
              <a:rPr lang="da-DK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hæmodynamisk</a:t>
            </a:r>
            <a:r>
              <a:rPr lang="da-DK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ustabile donorer, fordi hypofysen er uden funktion og dermed ikke danner ACTH. Hvornår er man k</a:t>
            </a:r>
            <a:r>
              <a:rPr lang="da-DK" dirty="0" smtClean="0"/>
              <a:t>redsløbsustabil? Når</a:t>
            </a:r>
            <a:r>
              <a:rPr lang="da-DK" baseline="0" dirty="0" smtClean="0"/>
              <a:t> man </a:t>
            </a:r>
            <a:r>
              <a:rPr lang="da-DK" dirty="0" smtClean="0"/>
              <a:t>får </a:t>
            </a:r>
            <a:r>
              <a:rPr lang="da-DK" dirty="0" err="1" smtClean="0"/>
              <a:t>vasoaktiv</a:t>
            </a:r>
            <a:r>
              <a:rPr lang="da-DK" dirty="0" smtClean="0"/>
              <a:t> behandling.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 err="1" smtClean="0"/>
              <a:t>Thyreoidea</a:t>
            </a:r>
            <a:r>
              <a:rPr lang="da-DK" baseline="0" dirty="0" smtClean="0"/>
              <a:t> stimulerende hormon anbefales ikke længere, da det ikke har givet en øgning i antal transplantationsegnede hjerter, og da stoffet heller ikke er en del af almindelig intensiv terapi anbefales det ikke. </a:t>
            </a:r>
            <a:endParaRPr lang="da-DK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D126-30C1-954D-B268-8EB192EB8BE0}" type="slidenum">
              <a:rPr lang="da-DK" smtClean="0"/>
              <a:t>30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843360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D126-30C1-954D-B268-8EB192EB8BE0}" type="slidenum">
              <a:rPr lang="da-DK" smtClean="0"/>
              <a:t>31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304949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 err="1" smtClean="0"/>
              <a:t>Albumin:kreatinin</a:t>
            </a:r>
            <a:r>
              <a:rPr lang="da-DK" sz="1200" dirty="0" smtClean="0"/>
              <a:t> ratio ved </a:t>
            </a:r>
            <a:r>
              <a:rPr lang="da-DK" sz="1200" dirty="0" err="1" smtClean="0"/>
              <a:t>proteinuri</a:t>
            </a:r>
            <a:r>
              <a:rPr lang="da-DK" sz="1200" dirty="0" smtClean="0"/>
              <a:t> eller for at detektere </a:t>
            </a:r>
            <a:r>
              <a:rPr lang="da-DK" sz="1200" dirty="0" err="1" smtClean="0"/>
              <a:t>mikroalbuminuri</a:t>
            </a:r>
            <a:r>
              <a:rPr lang="da-DK" sz="1200" dirty="0" smtClean="0"/>
              <a:t> hos potentielle nyre donorer med type 1 eller 2 diabetes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D126-30C1-954D-B268-8EB192EB8BE0}" type="slidenum">
              <a:rPr lang="da-DK" smtClean="0"/>
              <a:t>32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247894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Apnøtesten</a:t>
            </a:r>
            <a:r>
              <a:rPr lang="da-DK" baseline="0" dirty="0" smtClean="0"/>
              <a:t> hos børn (og mindre voksne) kræver særlig opmærksomhed. Det er vigtigt, at 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sikre sig, at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ekspiration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kan foregå uhindret, da der ellers kan opstå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pneumothorax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Derfor</a:t>
            </a:r>
            <a:r>
              <a:rPr lang="da-DK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skal der ikke placeres et iltkateter i selve tuben, men anvendes 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maske eller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Beneviniste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ventil direkte på tuben.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Beneveniste</a:t>
            </a:r>
            <a:r>
              <a:rPr lang="da-DK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ventil med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fører CPAP på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 cm og ingen risiko for at overskydende luft ikke kan undslippe.  </a:t>
            </a:r>
          </a:p>
          <a:p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Husk at for at stille hjernedødsdiagnosen hos børn under 1 år kræves, at den kliniske hjernedødsundersøgelse suppleres med 4-kars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angiografi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D126-30C1-954D-B268-8EB192EB8BE0}" type="slidenum">
              <a:rPr lang="da-DK" smtClean="0"/>
              <a:t>39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31590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 smtClean="0"/>
              <a:t>Professionel donorbehandling kræver kendskab til såvel </a:t>
            </a:r>
            <a:r>
              <a:rPr lang="da-DK" sz="1200" dirty="0" err="1" smtClean="0"/>
              <a:t>incarcerations</a:t>
            </a:r>
            <a:r>
              <a:rPr lang="da-DK" sz="1200" dirty="0" smtClean="0"/>
              <a:t>- som donorfysiologien,</a:t>
            </a:r>
            <a:r>
              <a:rPr lang="da-DK" sz="1200" baseline="0" dirty="0" smtClean="0"/>
              <a:t> så den pleje og behandling man iværksætter tager højde for, at hjernen ikke fungerer – donor er </a:t>
            </a:r>
            <a:r>
              <a:rPr lang="da-DK" sz="1200" baseline="0" dirty="0" err="1" smtClean="0"/>
              <a:t>denerveret</a:t>
            </a:r>
            <a:r>
              <a:rPr lang="da-DK" sz="1200" baseline="0" dirty="0" smtClean="0"/>
              <a:t>. Patienten vil præsentere et andet symptombillede end vanligt og præparater, man plejer at anvende, kan have lille eller ingen effekt. </a:t>
            </a:r>
            <a:r>
              <a:rPr lang="da-DK" sz="1200" dirty="0" smtClean="0"/>
              <a:t>Derfor gennemgås</a:t>
            </a:r>
            <a:r>
              <a:rPr lang="da-DK" sz="1200" baseline="0" dirty="0" smtClean="0"/>
              <a:t> fysiologien på de næste slides</a:t>
            </a:r>
            <a:r>
              <a:rPr lang="da-DK" sz="1200" dirty="0" smtClean="0"/>
              <a:t>.</a:t>
            </a:r>
            <a:r>
              <a:rPr lang="da-DK" sz="1200" baseline="0" dirty="0" smtClean="0"/>
              <a:t>  </a:t>
            </a:r>
            <a:r>
              <a:rPr lang="da-DK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</a:t>
            </a:r>
            <a:endParaRPr lang="da-D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D126-30C1-954D-B268-8EB192EB8BE0}" type="slidenum">
              <a:rPr lang="da-DK" smtClean="0"/>
              <a:t>6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463064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Hjernedød skyldes</a:t>
            </a:r>
            <a:r>
              <a:rPr lang="da-DK" baseline="0" dirty="0" smtClean="0"/>
              <a:t> ophørt cerebral cirkulation, som følge af forhøjet </a:t>
            </a:r>
            <a:r>
              <a:rPr lang="da-DK" baseline="0" dirty="0" err="1" smtClean="0"/>
              <a:t>intrakranielt</a:t>
            </a:r>
            <a:r>
              <a:rPr lang="da-DK" baseline="0" dirty="0" smtClean="0"/>
              <a:t> tryk. Det, der sker, når det </a:t>
            </a:r>
            <a:r>
              <a:rPr lang="da-DK" baseline="0" dirty="0" err="1" smtClean="0"/>
              <a:t>intrakranielle</a:t>
            </a:r>
            <a:r>
              <a:rPr lang="da-DK" baseline="0" dirty="0" smtClean="0"/>
              <a:t> tryk stiger som led i en </a:t>
            </a:r>
            <a:r>
              <a:rPr lang="da-DK" baseline="0" dirty="0" err="1" smtClean="0"/>
              <a:t>incarcerationsproces</a:t>
            </a:r>
            <a:r>
              <a:rPr lang="da-DK" baseline="0" dirty="0" smtClean="0"/>
              <a:t> er, at </a:t>
            </a:r>
            <a:r>
              <a:rPr lang="da-DK" baseline="0" dirty="0" err="1" smtClean="0"/>
              <a:t>hjernestammeiskæmien</a:t>
            </a:r>
            <a:r>
              <a:rPr lang="da-DK" baseline="0" dirty="0" smtClean="0"/>
              <a:t> progredierer ned mod </a:t>
            </a:r>
            <a:r>
              <a:rPr lang="da-DK" baseline="0" dirty="0" err="1" smtClean="0"/>
              <a:t>medulla</a:t>
            </a:r>
            <a:r>
              <a:rPr lang="da-DK" baseline="0" dirty="0" smtClean="0"/>
              <a:t> </a:t>
            </a:r>
            <a:r>
              <a:rPr lang="da-DK" baseline="0" dirty="0" err="1" smtClean="0"/>
              <a:t>spinalis</a:t>
            </a:r>
            <a:r>
              <a:rPr lang="da-DK" baseline="0" dirty="0" smtClean="0"/>
              <a:t>, og når det </a:t>
            </a:r>
            <a:r>
              <a:rPr lang="da-DK" baseline="0" dirty="0" err="1" smtClean="0"/>
              <a:t>intrakranielle</a:t>
            </a:r>
            <a:r>
              <a:rPr lang="da-DK" baseline="0" dirty="0" smtClean="0"/>
              <a:t> tryk er lig middelarterieblodtrykket (ICP = </a:t>
            </a:r>
            <a:r>
              <a:rPr lang="da-DK" baseline="0" dirty="0" err="1" smtClean="0"/>
              <a:t>mBT</a:t>
            </a:r>
            <a:r>
              <a:rPr lang="da-DK" baseline="0" dirty="0" smtClean="0"/>
              <a:t>) ophører cirkulationen til hjernen. Herved dør alle nerveceller og al hjernefunktion forsvinder irreversibelt – hjernedøden indtræder. Ved </a:t>
            </a:r>
            <a:r>
              <a:rPr lang="da-DK" baseline="0" dirty="0" err="1" smtClean="0"/>
              <a:t>incarceration</a:t>
            </a:r>
            <a:r>
              <a:rPr lang="da-DK" baseline="0" dirty="0" smtClean="0"/>
              <a:t> har afdøde lysstive, </a:t>
            </a:r>
            <a:r>
              <a:rPr lang="da-DK" baseline="0" dirty="0" err="1" smtClean="0"/>
              <a:t>dilaterede</a:t>
            </a:r>
            <a:r>
              <a:rPr lang="da-DK" baseline="0" dirty="0" smtClean="0"/>
              <a:t> pupiller, er reaktionsløs og uden spontan vejtrækning, ligesom der heller ikke vil være hoste ved </a:t>
            </a:r>
            <a:r>
              <a:rPr lang="da-DK" baseline="0" dirty="0" err="1" smtClean="0"/>
              <a:t>trachealsugning</a:t>
            </a:r>
            <a:r>
              <a:rPr lang="da-DK" baseline="0" dirty="0" smtClean="0"/>
              <a:t>. 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D126-30C1-954D-B268-8EB192EB8BE0}" type="slidenum">
              <a:rPr lang="da-DK" smtClean="0"/>
              <a:t>7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44080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takt med stigningen i det </a:t>
            </a:r>
            <a:r>
              <a:rPr lang="da-DK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intrakranielle</a:t>
            </a:r>
            <a:r>
              <a:rPr lang="da-DK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tryk vil </a:t>
            </a:r>
            <a:r>
              <a:rPr lang="da-DK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idthjerneiskæmi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resultere i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parasympatisk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aktivering og sinus </a:t>
            </a:r>
            <a:r>
              <a:rPr lang="da-DK" sz="1200" kern="1200" dirty="0" err="1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bradykardi</a:t>
            </a:r>
            <a:r>
              <a:rPr lang="da-DK" sz="12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(ses hos ca. 20% af patienterne). Efterfølgende</a:t>
            </a:r>
            <a:r>
              <a:rPr lang="da-DK" sz="1200" kern="1200" baseline="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a-DK" sz="12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vil </a:t>
            </a:r>
            <a:r>
              <a:rPr lang="da-DK" sz="1200" kern="1200" dirty="0" err="1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iskæmi</a:t>
            </a:r>
            <a:r>
              <a:rPr lang="da-DK" sz="12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da-DK" sz="1200" kern="1200" dirty="0" err="1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pons</a:t>
            </a:r>
            <a:r>
              <a:rPr lang="da-DK" sz="12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resultere i sympatisk stimulation med deraf</a:t>
            </a:r>
            <a:r>
              <a:rPr lang="da-DK" sz="1200" kern="1200" baseline="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a-DK" sz="12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følgende </a:t>
            </a:r>
            <a:r>
              <a:rPr lang="da-DK" sz="1200" kern="1200" dirty="0" err="1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hypertension</a:t>
            </a:r>
            <a:r>
              <a:rPr lang="da-DK" sz="12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. Det kliniske billede, med </a:t>
            </a:r>
            <a:r>
              <a:rPr lang="da-DK" sz="1200" kern="1200" dirty="0" err="1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bradykardi</a:t>
            </a:r>
            <a:r>
              <a:rPr lang="da-DK" sz="12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og </a:t>
            </a:r>
            <a:r>
              <a:rPr lang="da-DK" sz="1200" kern="1200" dirty="0" err="1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hypertension</a:t>
            </a:r>
            <a:r>
              <a:rPr lang="da-DK" sz="12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, betegnes ofte </a:t>
            </a:r>
            <a:r>
              <a:rPr lang="da-DK" sz="1200" b="1" kern="1200" dirty="0" err="1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Cushing</a:t>
            </a:r>
            <a:r>
              <a:rPr lang="da-DK" sz="1200" b="1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refleks.</a:t>
            </a:r>
            <a:r>
              <a:rPr lang="da-DK" sz="12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Når</a:t>
            </a:r>
            <a:r>
              <a:rPr lang="da-DK" sz="1200" kern="1200" baseline="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a-DK" sz="1200" kern="1200" baseline="0" dirty="0" err="1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iskæmien</a:t>
            </a:r>
            <a:r>
              <a:rPr lang="da-DK" sz="1200" kern="1200" baseline="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breder sig, vil y</a:t>
            </a:r>
            <a:r>
              <a:rPr lang="da-DK" sz="12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derligere </a:t>
            </a:r>
            <a:r>
              <a:rPr lang="da-DK" sz="1200" kern="1200" dirty="0" err="1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iskæmi</a:t>
            </a:r>
            <a:r>
              <a:rPr lang="da-DK" sz="12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i det </a:t>
            </a:r>
            <a:r>
              <a:rPr lang="da-DK" sz="1200" kern="1200" dirty="0" err="1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kardiovaskulære</a:t>
            </a:r>
            <a:r>
              <a:rPr lang="da-DK" sz="12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center i </a:t>
            </a:r>
            <a:r>
              <a:rPr lang="da-DK" sz="1200" kern="1200" dirty="0" err="1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medulla</a:t>
            </a:r>
            <a:r>
              <a:rPr lang="da-DK" sz="12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a-DK" sz="1200" kern="1200" dirty="0" err="1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oblongata</a:t>
            </a:r>
            <a:r>
              <a:rPr lang="da-DK" sz="12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og i </a:t>
            </a:r>
            <a:r>
              <a:rPr lang="da-DK" sz="1200" kern="1200" dirty="0" err="1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vaguskernen</a:t>
            </a:r>
            <a:r>
              <a:rPr lang="da-DK" sz="12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resultere i ubalanceret sympatisk stimulation og tab af </a:t>
            </a:r>
            <a:r>
              <a:rPr lang="da-DK" sz="1200" kern="1200" dirty="0" err="1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baroreceptorreflekser</a:t>
            </a:r>
            <a:r>
              <a:rPr lang="da-DK" sz="12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, hvilket kaldes </a:t>
            </a:r>
            <a:r>
              <a:rPr lang="da-DK" sz="1200" b="1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’autonom – eller ’sympatisk storm</a:t>
            </a:r>
            <a:r>
              <a:rPr lang="da-DK" sz="12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’. Blodtryk og puls stiger voldsomt i denne fase, som er donors</a:t>
            </a:r>
            <a:r>
              <a:rPr lang="da-DK" sz="1200" kern="1200" baseline="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kompensatoriske forsøg på at opretholde et cerebralt </a:t>
            </a:r>
            <a:r>
              <a:rPr lang="da-DK" sz="1200" kern="1200" baseline="0" dirty="0" err="1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perfusionstryk</a:t>
            </a:r>
            <a:r>
              <a:rPr lang="da-DK" sz="1200" kern="1200" baseline="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. Fasen varer </a:t>
            </a:r>
            <a:r>
              <a:rPr lang="da-DK" sz="12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oftest i 5-15 minutter,</a:t>
            </a:r>
            <a:r>
              <a:rPr lang="da-DK" sz="1200" kern="1200" baseline="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men der </a:t>
            </a:r>
            <a:r>
              <a:rPr lang="da-DK" sz="12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kan dog ses </a:t>
            </a:r>
            <a:r>
              <a:rPr lang="da-DK" sz="1200" kern="1200" dirty="0" err="1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protraherede</a:t>
            </a:r>
            <a:r>
              <a:rPr lang="da-DK" sz="12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forløb med op til mange timers varighed. Studier tyder på bedre organoverlevelse ved behandling af den autonome storm, fordi den </a:t>
            </a:r>
            <a:r>
              <a:rPr lang="da-DK" sz="1200" kern="1200" dirty="0" err="1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vasokonstriktoriske</a:t>
            </a:r>
            <a:r>
              <a:rPr lang="da-DK" sz="12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effekt kan kompromittere</a:t>
            </a:r>
            <a:r>
              <a:rPr lang="da-DK" sz="1200" kern="1200" baseline="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a-DK" sz="1200" kern="1200" baseline="0" dirty="0" err="1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organperfusionen</a:t>
            </a:r>
            <a:r>
              <a:rPr lang="da-DK" sz="1200" kern="1200" baseline="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væsentligt.  </a:t>
            </a:r>
            <a:endParaRPr lang="da-DK" sz="1200" kern="1200" dirty="0" smtClean="0">
              <a:solidFill>
                <a:srgbClr val="000000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a-DK" sz="12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Når </a:t>
            </a:r>
            <a:r>
              <a:rPr lang="da-DK" sz="1200" kern="1200" dirty="0" err="1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herniering</a:t>
            </a:r>
            <a:r>
              <a:rPr lang="da-DK" sz="12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er komplet,</a:t>
            </a:r>
            <a:r>
              <a:rPr lang="da-DK" sz="1200" kern="1200" baseline="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og der er </a:t>
            </a:r>
            <a:r>
              <a:rPr lang="da-DK" sz="1200" kern="1200" dirty="0" err="1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iskæmi</a:t>
            </a:r>
            <a:r>
              <a:rPr lang="da-DK" sz="12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ned til </a:t>
            </a:r>
            <a:r>
              <a:rPr lang="da-DK" sz="1200" kern="1200" dirty="0" err="1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medulla</a:t>
            </a:r>
            <a:r>
              <a:rPr lang="da-DK" sz="12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a-DK" sz="1200" kern="1200" dirty="0" err="1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spinalis</a:t>
            </a:r>
            <a:r>
              <a:rPr lang="da-DK" sz="12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, følger et gradvist tab af al sympatisk aktivitet, hvilket giver </a:t>
            </a:r>
            <a:r>
              <a:rPr lang="da-DK" sz="1200" kern="1200" dirty="0" err="1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vasoplegi</a:t>
            </a:r>
            <a:r>
              <a:rPr lang="da-DK" sz="12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, der fører til </a:t>
            </a:r>
            <a:r>
              <a:rPr lang="da-DK" sz="1200" kern="1200" dirty="0" err="1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hypotension</a:t>
            </a:r>
            <a:r>
              <a:rPr lang="da-DK" sz="12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og </a:t>
            </a:r>
            <a:r>
              <a:rPr lang="da-DK" sz="1200" kern="1200" dirty="0" err="1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kardiovaskulært</a:t>
            </a:r>
            <a:r>
              <a:rPr lang="da-DK" sz="12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kollaps. </a:t>
            </a:r>
            <a:r>
              <a:rPr lang="da-DK" sz="1200" kern="1200" dirty="0" err="1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Hæmodynamisk</a:t>
            </a:r>
            <a:r>
              <a:rPr lang="da-DK" sz="12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a-DK" sz="1200" kern="1200" dirty="0" err="1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instabilitet</a:t>
            </a:r>
            <a:r>
              <a:rPr lang="da-DK" sz="12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er den helt dominerende udfordring i donorplejen, med </a:t>
            </a:r>
            <a:r>
              <a:rPr lang="da-DK" sz="1200" kern="1200" dirty="0" err="1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hypotension</a:t>
            </a:r>
            <a:r>
              <a:rPr lang="da-DK" sz="12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hos omkring 80%. Diabetes </a:t>
            </a:r>
            <a:r>
              <a:rPr lang="da-DK" sz="1200" kern="1200" dirty="0" err="1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insipidus</a:t>
            </a:r>
            <a:r>
              <a:rPr lang="da-DK" sz="12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bidrager ofte til den </a:t>
            </a:r>
            <a:r>
              <a:rPr lang="da-DK" sz="1200" kern="1200" dirty="0" err="1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hæmodynamiske</a:t>
            </a:r>
            <a:r>
              <a:rPr lang="da-DK" sz="12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a-DK" sz="1200" kern="1200" dirty="0" err="1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instabilitet</a:t>
            </a:r>
            <a:r>
              <a:rPr lang="da-DK" sz="1200" kern="1200" dirty="0" smtClean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da-DK" sz="1200" kern="1200" dirty="0" smtClean="0">
              <a:solidFill>
                <a:srgbClr val="000000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D126-30C1-954D-B268-8EB192EB8BE0}" type="slidenum">
              <a:rPr lang="da-DK" smtClean="0"/>
              <a:t>8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58616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 ovenfor omtalt ses i forbindelse med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incarcerationen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og den øgede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sympaticus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tonus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påvirkning af det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pulmonale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kredsløb med øget hydrostatisk tryk og risiko for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neurogent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lungeødem. Det kan forstærkes af et inflammatorisk respons med deraf følgende kapillærlækage - </a:t>
            </a:r>
            <a:r>
              <a:rPr lang="da-DK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såkaldt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”dobbelt-hit” mekanisme. </a:t>
            </a:r>
          </a:p>
          <a:p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Samtidig kan ses følger efter mekanisk ventilation, aspiration, pneumoni, ARDS, traumer, multiple blodtransfusioner og den væskebehandling, der er givet i det intensive behandlingsforløb med organbevarende formål.</a:t>
            </a:r>
            <a:r>
              <a:rPr lang="da-DK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da-DK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D126-30C1-954D-B268-8EB192EB8BE0}" type="slidenum">
              <a:rPr lang="da-DK" smtClean="0"/>
              <a:t>9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974120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incarcerationsforløbet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indtræder en række hormonelle forandringer, der afspejler manglende funktion af hypofysen. Tilstanden fører ofte til diabetes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insipidus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grundet manglende ADH, og</a:t>
            </a:r>
            <a:r>
              <a:rPr lang="da-DK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 ledsaget af </a:t>
            </a:r>
            <a:r>
              <a:rPr lang="da-DK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hypovolæmi</a:t>
            </a:r>
            <a:r>
              <a:rPr lang="da-DK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da-DK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hyperosmalitet</a:t>
            </a:r>
            <a:r>
              <a:rPr lang="da-DK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og </a:t>
            </a:r>
            <a:r>
              <a:rPr lang="da-DK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hypernatriæmi</a:t>
            </a:r>
            <a:r>
              <a:rPr lang="da-DK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Tilstanden er 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klinisk karakteriseret af store diureser, lav urin-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da-DK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og lav urin vægtfylde, og der er tendens til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hæmodynamisk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instabilitet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da-DK" dirty="0" smtClean="0"/>
          </a:p>
          <a:p>
            <a:r>
              <a:rPr lang="da-DK" baseline="0" dirty="0" smtClean="0"/>
              <a:t> 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D126-30C1-954D-B268-8EB192EB8BE0}" type="slidenum">
              <a:rPr lang="da-DK" smtClean="0"/>
              <a:t>10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972774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Når hjernedøden er indtrådt,</a:t>
            </a:r>
            <a:r>
              <a:rPr lang="da-DK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og det gradvise 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tab af al sympatisk aktivitet pågår, ser vi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vasoplegi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hvor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hypotermi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kan følge. Som en konsekvens af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incarcerationen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ophører også kroppens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temperaturregulation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som styres fra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hypothalamus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D126-30C1-954D-B268-8EB192EB8BE0}" type="slidenum">
              <a:rPr lang="da-DK" smtClean="0"/>
              <a:t>11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385816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 smtClean="0"/>
              <a:t>Opsummerende</a:t>
            </a:r>
            <a:r>
              <a:rPr lang="da-DK" baseline="0" dirty="0" smtClean="0"/>
              <a:t> vil der være en ændret patofysiologi, som giver en ustabil dynamisk klinik. Før hjernedøden ses </a:t>
            </a:r>
            <a:r>
              <a:rPr lang="da-DK" baseline="0" dirty="0" err="1" smtClean="0"/>
              <a:t>hypertension</a:t>
            </a:r>
            <a:r>
              <a:rPr lang="da-DK" baseline="0" dirty="0" smtClean="0"/>
              <a:t> ofte som led i </a:t>
            </a:r>
            <a:r>
              <a:rPr lang="da-DK" baseline="0" dirty="0" err="1" smtClean="0"/>
              <a:t>incarcerationsprocessen</a:t>
            </a:r>
            <a:r>
              <a:rPr lang="da-DK" baseline="0" dirty="0" smtClean="0"/>
              <a:t>.  Lige efter hjernedødens indtræden er det meget ofte </a:t>
            </a:r>
            <a:r>
              <a:rPr lang="da-DK" baseline="0" dirty="0" err="1" smtClean="0"/>
              <a:t>hypotension</a:t>
            </a:r>
            <a:r>
              <a:rPr lang="da-DK" baseline="0" dirty="0" smtClean="0"/>
              <a:t>, senere igen efterfulgt af </a:t>
            </a:r>
            <a:r>
              <a:rPr lang="da-DK" baseline="0" dirty="0" err="1" smtClean="0"/>
              <a:t>hypertension</a:t>
            </a:r>
            <a:r>
              <a:rPr lang="da-DK" baseline="0" dirty="0" smtClean="0"/>
              <a:t>, der kan være omdrejningspunktet for behandlingsindsatsen. Både </a:t>
            </a:r>
            <a:r>
              <a:rPr lang="da-DK" baseline="0" dirty="0" err="1" smtClean="0"/>
              <a:t>hypo</a:t>
            </a:r>
            <a:r>
              <a:rPr lang="da-DK" baseline="0" dirty="0" smtClean="0"/>
              <a:t>- og </a:t>
            </a:r>
            <a:r>
              <a:rPr lang="da-DK" baseline="0" dirty="0" err="1" smtClean="0"/>
              <a:t>hypertension</a:t>
            </a:r>
            <a:r>
              <a:rPr lang="da-DK" baseline="0" dirty="0" smtClean="0"/>
              <a:t>, diabetes </a:t>
            </a:r>
            <a:r>
              <a:rPr lang="da-DK" baseline="0" dirty="0" err="1" smtClean="0"/>
              <a:t>insipidus</a:t>
            </a:r>
            <a:r>
              <a:rPr lang="da-DK" baseline="0" dirty="0" smtClean="0"/>
              <a:t>, </a:t>
            </a:r>
            <a:r>
              <a:rPr lang="da-DK" baseline="0" dirty="0" err="1" smtClean="0"/>
              <a:t>arytmier</a:t>
            </a:r>
            <a:r>
              <a:rPr lang="da-DK" baseline="0" dirty="0" smtClean="0"/>
              <a:t> og metabolisk </a:t>
            </a:r>
            <a:r>
              <a:rPr lang="da-DK" baseline="0" dirty="0" err="1" smtClean="0"/>
              <a:t>acidose</a:t>
            </a:r>
            <a:r>
              <a:rPr lang="da-DK" baseline="0" dirty="0" smtClean="0"/>
              <a:t> er normalt i denne del af forløbet, men kræver målrettet </a:t>
            </a:r>
            <a:r>
              <a:rPr lang="da-DK" baseline="0" dirty="0" smtClean="0">
                <a:solidFill>
                  <a:srgbClr val="000000"/>
                </a:solidFill>
              </a:rPr>
              <a:t>behandling under hensyntagen til den manglende cerebrale funktion. Vanlige behandlingsmuligheder virker måske ikke hos den </a:t>
            </a:r>
            <a:r>
              <a:rPr lang="da-DK" baseline="0" dirty="0" err="1" smtClean="0">
                <a:solidFill>
                  <a:srgbClr val="000000"/>
                </a:solidFill>
              </a:rPr>
              <a:t>incarcererede</a:t>
            </a:r>
            <a:r>
              <a:rPr lang="da-DK" baseline="0" dirty="0" smtClean="0">
                <a:solidFill>
                  <a:srgbClr val="000000"/>
                </a:solidFill>
              </a:rPr>
              <a:t> patient – behandlingsindsatsen følger i de næste slides. </a:t>
            </a:r>
            <a:r>
              <a:rPr lang="da-DK" sz="1200" dirty="0" smtClean="0">
                <a:solidFill>
                  <a:srgbClr val="000000"/>
                </a:solidFill>
              </a:rPr>
              <a:t>Det er derfor særligt vigtigt, at anvende</a:t>
            </a:r>
            <a:r>
              <a:rPr lang="da-DK" sz="1200" baseline="0" dirty="0" smtClean="0">
                <a:solidFill>
                  <a:srgbClr val="000000"/>
                </a:solidFill>
              </a:rPr>
              <a:t> </a:t>
            </a:r>
            <a:r>
              <a:rPr lang="da-DK" sz="1200" dirty="0" smtClean="0">
                <a:solidFill>
                  <a:srgbClr val="000000"/>
                </a:solidFill>
              </a:rPr>
              <a:t>en systematisk tilgang både før og efter hjernedødens indtræden. Anvend National Guideline punkt 6 ‘Donorpleje og –behandling’ som hjælpeværktøj. Punkt 6 svarer til </a:t>
            </a:r>
            <a:r>
              <a:rPr lang="da-DK" sz="1200" baseline="0" dirty="0" err="1" smtClean="0">
                <a:solidFill>
                  <a:srgbClr val="000000"/>
                </a:solidFill>
              </a:rPr>
              <a:t>actioncardet</a:t>
            </a:r>
            <a:r>
              <a:rPr lang="da-DK" sz="1200" baseline="0" dirty="0" smtClean="0">
                <a:solidFill>
                  <a:srgbClr val="000000"/>
                </a:solidFill>
              </a:rPr>
              <a:t> i Rekommandationen.</a:t>
            </a:r>
            <a:endParaRPr lang="da-DK" sz="1200" dirty="0" smtClean="0">
              <a:solidFill>
                <a:srgbClr val="000000"/>
              </a:solidFill>
            </a:endParaRP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DCD126-30C1-954D-B268-8EB192EB8BE0}" type="slidenum">
              <a:rPr lang="da-DK" smtClean="0"/>
              <a:t>13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69044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gi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0FB15F7D-B32F-5041-9410-BCC2F9E6ED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C820221-F03B-AC43-9C3D-228DAAF8F65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4496" y="2227630"/>
            <a:ext cx="7434469" cy="1793839"/>
          </a:xfrm>
        </p:spPr>
        <p:txBody>
          <a:bodyPr anchor="b"/>
          <a:lstStyle>
            <a:lvl1pPr algn="l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Forside 1 er blå med dråber på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CD3AF034-B934-5B4E-9C92-CAD5E5FFDD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8138" y="4364918"/>
            <a:ext cx="9144000" cy="527577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Underoverskrift her</a:t>
            </a:r>
          </a:p>
        </p:txBody>
      </p:sp>
      <p:pic>
        <p:nvPicPr>
          <p:cNvPr id="16" name="Billede 15">
            <a:extLst>
              <a:ext uri="{FF2B5EF4-FFF2-40B4-BE49-F238E27FC236}">
                <a16:creationId xmlns:a16="http://schemas.microsoft.com/office/drawing/2014/main" id="{67860BB0-5A36-4E40-8D0F-15D96BC56C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8624" y="367083"/>
            <a:ext cx="3373231" cy="800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091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A97DD7-6B11-A44C-AB73-11D05D06B4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1" y="954811"/>
            <a:ext cx="5256212" cy="160393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 dirty="0"/>
              <a:t>Tekst med billede eller grafik</a:t>
            </a:r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47DE7F14-7EA8-B94D-A3CD-7D66C6D6D8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26308" y="360785"/>
            <a:ext cx="501602" cy="501602"/>
          </a:xfrm>
          <a:prstGeom prst="rect">
            <a:avLst/>
          </a:prstGeom>
        </p:spPr>
      </p:pic>
      <p:sp>
        <p:nvSpPr>
          <p:cNvPr id="10" name="Pladsholder til tekst 3">
            <a:extLst>
              <a:ext uri="{FF2B5EF4-FFF2-40B4-BE49-F238E27FC236}">
                <a16:creationId xmlns:a16="http://schemas.microsoft.com/office/drawing/2014/main" id="{9C20A236-45B9-8444-B81A-705BCE0EDE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3" y="3035302"/>
            <a:ext cx="5256210" cy="28352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7" name="Pladsholder til billede 10">
            <a:extLst>
              <a:ext uri="{FF2B5EF4-FFF2-40B4-BE49-F238E27FC236}">
                <a16:creationId xmlns:a16="http://schemas.microsoft.com/office/drawing/2014/main" id="{3A85614E-8512-48A2-9CF6-627AED289E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491266" cy="6858000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1E6E33BC-6998-4A8A-8E4C-890F1FE52C1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7D4D8E4-8BF4-4AA3-8902-99E110B6B98B}" type="datetime1">
              <a:rPr lang="da-DK" smtClean="0"/>
              <a:t>14-09-2022</a:t>
            </a:fld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DDDB56C-A875-46CD-B2B9-83DD69FDEC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C3C5A53-63B3-440C-885B-99BD1D9B0B2D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55554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al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89293902-D7F0-3047-84CE-63E82D9CF0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26308" y="360785"/>
            <a:ext cx="501602" cy="501602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2BB978F9-C091-42E1-A686-3F0CF31907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436" y="1264675"/>
            <a:ext cx="6948055" cy="1205057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 dirty="0"/>
              <a:t>Almindelig tekstside uden grafisk baggrund</a:t>
            </a:r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536045C7-2DB3-4BFF-A2C1-92C84A65C11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62539" y="3035302"/>
            <a:ext cx="4689674" cy="28352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Pladsholder til tekst 3">
            <a:extLst>
              <a:ext uri="{FF2B5EF4-FFF2-40B4-BE49-F238E27FC236}">
                <a16:creationId xmlns:a16="http://schemas.microsoft.com/office/drawing/2014/main" id="{DCA6FECE-36D3-473F-B03C-CFF05533A68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47439" y="3041743"/>
            <a:ext cx="4689674" cy="28352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D890B0AD-22A3-4F14-BE7F-62A77F1763A4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59548B67-77F8-4D2C-881B-EE2E37DCFAF2}" type="datetime1">
              <a:rPr lang="da-DK" smtClean="0"/>
              <a:t>14-09-2022</a:t>
            </a:fld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8156926-E996-4D4B-8D05-62E61D3163F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EC3C5A53-63B3-440C-885B-99BD1D9B0B2D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22579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vi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89293902-D7F0-3047-84CE-63E82D9CF0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26308" y="360785"/>
            <a:ext cx="501602" cy="501602"/>
          </a:xfrm>
          <a:prstGeom prst="rect">
            <a:avLst/>
          </a:prstGeom>
        </p:spPr>
      </p:pic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3E603E7B-1F0E-4C1E-8193-7877D4ED3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45FF8-A9D2-4DE2-8D09-89CE9C388AA0}" type="datetime1">
              <a:rPr lang="da-DK" smtClean="0"/>
              <a:t>14-09-2022</a:t>
            </a:fld>
            <a:endParaRPr lang="da-DK" dirty="0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64509D49-2686-405F-A721-61EF0A01B8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C3C5A53-63B3-440C-885B-99BD1D9B0B2D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038457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yseblå baggrund med drå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8B8C9A1E-52B7-4187-9204-0CB38647C9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70932" y="0"/>
            <a:ext cx="12462933" cy="7010400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8098DD98-0081-4FAA-A4FF-9587F52FF6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26308" y="360785"/>
            <a:ext cx="501602" cy="501602"/>
          </a:xfrm>
          <a:prstGeom prst="rect">
            <a:avLst/>
          </a:prstGeom>
        </p:spPr>
      </p:pic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93EBEAE2-5C69-4382-B2FA-D9E92D77D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1587C-4872-4B89-A24F-7A9C242534C8}" type="datetime1">
              <a:rPr lang="da-DK" smtClean="0"/>
              <a:t>14-09-2022</a:t>
            </a:fld>
            <a:endParaRPr lang="da-DK" dirty="0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8EF0E8EA-0131-4431-ACE4-CF66933BCD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C3C5A53-63B3-440C-885B-99BD1D9B0B2D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913848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baggrund med drå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224C242B-250F-4BDA-B918-4C104268F8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2697C01-AE1D-42B5-B3B2-008778A2F8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2776611"/>
            <a:ext cx="10404475" cy="929480"/>
          </a:xfrm>
        </p:spPr>
        <p:txBody>
          <a:bodyPr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Brug dette slide til at lave</a:t>
            </a:r>
            <a:br>
              <a:rPr lang="da-DK" dirty="0"/>
            </a:br>
            <a:r>
              <a:rPr lang="da-DK" dirty="0"/>
              <a:t> et </a:t>
            </a:r>
            <a:r>
              <a:rPr lang="da-DK" dirty="0" err="1"/>
              <a:t>startslide</a:t>
            </a:r>
            <a:r>
              <a:rPr lang="da-DK" dirty="0"/>
              <a:t> til et afsnit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EC9C740E-8135-481D-A2A9-5D1A9970DE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26308" y="360785"/>
            <a:ext cx="501602" cy="501602"/>
          </a:xfrm>
          <a:prstGeom prst="rect">
            <a:avLst/>
          </a:prstGeom>
        </p:spPr>
      </p:pic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F14958AE-F390-4334-A708-62DCD00F5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2C418-554C-4715-80FE-BE53535E4BD8}" type="datetime1">
              <a:rPr lang="da-DK" smtClean="0"/>
              <a:t>14-09-2022</a:t>
            </a:fld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A8328BEC-C80F-416A-997B-5D7A345D5A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C3C5A53-63B3-440C-885B-99BD1D9B0B2D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0676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A97DD7-6B11-A44C-AB73-11D05D06B4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9024" y="954811"/>
            <a:ext cx="5256212" cy="160393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 dirty="0"/>
              <a:t>Tekst med billede eller grafik</a:t>
            </a:r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47DE7F14-7EA8-B94D-A3CD-7D66C6D6D8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26308" y="360785"/>
            <a:ext cx="501602" cy="501602"/>
          </a:xfrm>
          <a:prstGeom prst="rect">
            <a:avLst/>
          </a:prstGeom>
        </p:spPr>
      </p:pic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D4832DDB-7A23-4C57-9738-A89908ADF2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9024" y="3035302"/>
            <a:ext cx="5256212" cy="28352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479D1FBF-6248-4E70-91EA-D3301E91E5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868508" y="500571"/>
            <a:ext cx="2962662" cy="6049755"/>
          </a:xfrm>
          <a:prstGeom prst="rect">
            <a:avLst/>
          </a:prstGeom>
        </p:spPr>
      </p:pic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E681325-5E49-4398-AA31-EE1A63BF03FB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47CD3627-297B-4617-A376-43D8BE1DB258}" type="datetime1">
              <a:rPr lang="da-DK" smtClean="0"/>
              <a:t>14-09-2022</a:t>
            </a:fld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641F0DE6-78C2-4757-B561-43E71E49968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C3C5A53-63B3-440C-885B-99BD1D9B0B2D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350FA271-FDC1-4951-8B6A-3D1774C4377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90376" y="1369922"/>
            <a:ext cx="364137" cy="36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4229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A97DD7-6B11-A44C-AB73-11D05D06B4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436" y="954811"/>
            <a:ext cx="5248565" cy="160393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 dirty="0"/>
              <a:t>Tekst med billede eller grafik</a:t>
            </a:r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47DE7F14-7EA8-B94D-A3CD-7D66C6D6D8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26308" y="360785"/>
            <a:ext cx="501602" cy="501602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875118" y="500571"/>
            <a:ext cx="2962662" cy="6049755"/>
          </a:xfrm>
          <a:prstGeom prst="rect">
            <a:avLst/>
          </a:prstGeom>
        </p:spPr>
      </p:pic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D4832DDB-7A23-4C57-9738-A89908ADF2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9024" y="3035302"/>
            <a:ext cx="5246976" cy="28352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89D2D3C4-2FE4-4079-B1E5-489C6DCA246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7486100-A7DF-42CD-9B0B-B77727157105}" type="datetime1">
              <a:rPr lang="da-DK" smtClean="0"/>
              <a:t>14-09-2022</a:t>
            </a:fld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13B7B9F-D81D-4DD4-976C-CEDF046135C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C3C5A53-63B3-440C-885B-99BD1D9B0B2D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A4DFD4A1-664A-47E7-ABE2-98DF541ED1A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190376" y="1360090"/>
            <a:ext cx="364137" cy="36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6152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og tek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9" r="36632" b="2689"/>
          <a:stretch/>
        </p:blipFill>
        <p:spPr>
          <a:xfrm>
            <a:off x="-14452" y="-11062"/>
            <a:ext cx="5472752" cy="688012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6A97DD7-6B11-A44C-AB73-11D05D06B4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1" y="954811"/>
            <a:ext cx="5256212" cy="160393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 dirty="0"/>
              <a:t>Tekst med billede eller grafik</a:t>
            </a:r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47DE7F14-7EA8-B94D-A3CD-7D66C6D6D8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26308" y="360785"/>
            <a:ext cx="501602" cy="501602"/>
          </a:xfrm>
          <a:prstGeom prst="rect">
            <a:avLst/>
          </a:prstGeom>
        </p:spPr>
      </p:pic>
      <p:sp>
        <p:nvSpPr>
          <p:cNvPr id="10" name="Pladsholder til tekst 3">
            <a:extLst>
              <a:ext uri="{FF2B5EF4-FFF2-40B4-BE49-F238E27FC236}">
                <a16:creationId xmlns:a16="http://schemas.microsoft.com/office/drawing/2014/main" id="{A9B749E7-2D41-1942-B592-0F9A4DB661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05238" y="3035302"/>
            <a:ext cx="5256210" cy="28352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56E0FBD1-751A-4A22-9642-CAC0629668F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DA2B7A0-77C2-48C5-AFDE-E62C0C26859F}" type="datetime1">
              <a:rPr lang="da-DK" smtClean="0"/>
              <a:t>14-09-2022</a:t>
            </a:fld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C1A3036-0A25-42CC-B3C9-9546D3C9718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C3C5A53-63B3-440C-885B-99BD1D9B0B2D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89207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og tek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A97DD7-6B11-A44C-AB73-11D05D06B4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5237" y="954811"/>
            <a:ext cx="5246976" cy="160393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 dirty="0"/>
              <a:t>Tekst med billede eller grafik</a:t>
            </a:r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47DE7F14-7EA8-B94D-A3CD-7D66C6D6D8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26308" y="360785"/>
            <a:ext cx="501602" cy="501602"/>
          </a:xfrm>
          <a:prstGeom prst="rect">
            <a:avLst/>
          </a:prstGeom>
        </p:spPr>
      </p:pic>
      <p:sp>
        <p:nvSpPr>
          <p:cNvPr id="10" name="Pladsholder til tekst 3">
            <a:extLst>
              <a:ext uri="{FF2B5EF4-FFF2-40B4-BE49-F238E27FC236}">
                <a16:creationId xmlns:a16="http://schemas.microsoft.com/office/drawing/2014/main" id="{A9B749E7-2D41-1942-B592-0F9A4DB661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05237" y="3035302"/>
            <a:ext cx="5246976" cy="28352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ECEC4CA2-09D4-43DC-BA5A-06B042FC5D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17"/>
          <a:stretch/>
        </p:blipFill>
        <p:spPr>
          <a:xfrm>
            <a:off x="0" y="0"/>
            <a:ext cx="5477691" cy="6895770"/>
          </a:xfrm>
          <a:prstGeom prst="rect">
            <a:avLst/>
          </a:prstGeom>
        </p:spPr>
      </p:pic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6317C4AB-9E4C-4F2E-93AC-3461A5E2A49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AEF944E-9F37-434A-BB1B-960D1FD440D1}" type="datetime1">
              <a:rPr lang="da-DK" smtClean="0"/>
              <a:t>14-09-2022</a:t>
            </a:fld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902BDEB-0CA8-47DB-BB3F-BA79885D94E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C3C5A53-63B3-440C-885B-99BD1D9B0B2D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796483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og tek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A6E03658-E721-435E-8D1E-F31F745E4F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778"/>
          <a:stretch/>
        </p:blipFill>
        <p:spPr>
          <a:xfrm flipH="1">
            <a:off x="6710285" y="0"/>
            <a:ext cx="5477301" cy="6858000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47DE7F14-7EA8-B94D-A3CD-7D66C6D6D8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26308" y="360785"/>
            <a:ext cx="501602" cy="501602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EDC07847-C7E8-4FC3-AE25-8C6378DB95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436" y="954811"/>
            <a:ext cx="4351318" cy="160393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 dirty="0"/>
              <a:t>Tekst med billede eller grafik</a:t>
            </a:r>
          </a:p>
        </p:txBody>
      </p:sp>
      <p:sp>
        <p:nvSpPr>
          <p:cNvPr id="10" name="Pladsholder til tekst 3">
            <a:extLst>
              <a:ext uri="{FF2B5EF4-FFF2-40B4-BE49-F238E27FC236}">
                <a16:creationId xmlns:a16="http://schemas.microsoft.com/office/drawing/2014/main" id="{22FC66E2-1D77-4953-9A8D-080F1BB138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7437" y="3035302"/>
            <a:ext cx="5248562" cy="28352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91AC067A-6B29-4065-A8E2-29881D7A807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4749CF4-AE5D-4B72-8D53-AD5C5D735BE1}" type="datetime1">
              <a:rPr lang="da-DK" smtClean="0"/>
              <a:t>14-09-2022</a:t>
            </a:fld>
            <a:endParaRPr lang="da-DK" dirty="0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87B4D7EB-EFDA-4F7A-AEF2-8CD5A4019AD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C3C5A53-63B3-440C-885B-99BD1D9B0B2D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72742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>
            <a:extLst>
              <a:ext uri="{FF2B5EF4-FFF2-40B4-BE49-F238E27FC236}">
                <a16:creationId xmlns:a16="http://schemas.microsoft.com/office/drawing/2014/main" id="{9B331691-81B6-6D40-8ED8-D04A5D12D7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7E396130-2DA9-FA4F-A542-0BC1F3B6FA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26308" y="360785"/>
            <a:ext cx="501602" cy="501602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5D9E9F91-3928-4859-BD8F-850DE01378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4496" y="2227630"/>
            <a:ext cx="7434469" cy="1793839"/>
          </a:xfrm>
        </p:spPr>
        <p:txBody>
          <a:bodyPr anchor="b"/>
          <a:lstStyle>
            <a:lvl1pPr algn="l"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Forside 2 er blå med dråber på</a:t>
            </a:r>
          </a:p>
        </p:txBody>
      </p:sp>
      <p:sp>
        <p:nvSpPr>
          <p:cNvPr id="12" name="Undertitel 2">
            <a:extLst>
              <a:ext uri="{FF2B5EF4-FFF2-40B4-BE49-F238E27FC236}">
                <a16:creationId xmlns:a16="http://schemas.microsoft.com/office/drawing/2014/main" id="{88609712-B46B-411B-A0E1-10AB82BB8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8138" y="4364918"/>
            <a:ext cx="9144000" cy="527577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Underoverskrift her</a:t>
            </a:r>
          </a:p>
        </p:txBody>
      </p:sp>
    </p:spTree>
    <p:extLst>
      <p:ext uri="{BB962C8B-B14F-4D97-AF65-F5344CB8AC3E}">
        <p14:creationId xmlns:p14="http://schemas.microsoft.com/office/powerpoint/2010/main" val="12475637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og teks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F8AC5961-2AE4-4D78-A262-909D8BCC93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787" r="40"/>
          <a:stretch/>
        </p:blipFill>
        <p:spPr>
          <a:xfrm>
            <a:off x="1" y="0"/>
            <a:ext cx="5472752" cy="6853968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4EE14D22-E11C-4544-BC78-854E987AD8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26308" y="360785"/>
            <a:ext cx="501602" cy="501602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06C32D2F-C381-450B-BAE3-750578BCA8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1" y="954811"/>
            <a:ext cx="5256212" cy="160393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 dirty="0"/>
              <a:t>Tekst med billede eller grafik</a:t>
            </a:r>
          </a:p>
        </p:txBody>
      </p:sp>
      <p:sp>
        <p:nvSpPr>
          <p:cNvPr id="13" name="Pladsholder til tekst 3">
            <a:extLst>
              <a:ext uri="{FF2B5EF4-FFF2-40B4-BE49-F238E27FC236}">
                <a16:creationId xmlns:a16="http://schemas.microsoft.com/office/drawing/2014/main" id="{701988B6-3FA0-4875-B1C6-59722A0BF1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1" y="3035302"/>
            <a:ext cx="5256213" cy="28352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AAD1CD19-2F6C-460F-B669-7C92067E550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19C3704-D0D7-486C-B7BB-A937CB600AC7}" type="datetime1">
              <a:rPr lang="da-DK" smtClean="0"/>
              <a:t>14-09-2022</a:t>
            </a:fld>
            <a:endParaRPr lang="da-DK" dirty="0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76C0AFC8-1EDD-4F4B-8E56-C19BD9CACC5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C3C5A53-63B3-440C-885B-99BD1D9B0B2D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002518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og teks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7" r="17757"/>
          <a:stretch/>
        </p:blipFill>
        <p:spPr>
          <a:xfrm>
            <a:off x="6714701" y="0"/>
            <a:ext cx="5472752" cy="6929828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47DE7F14-7EA8-B94D-A3CD-7D66C6D6D8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26308" y="360785"/>
            <a:ext cx="501602" cy="501602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5AC3B0FE-2827-474F-95C1-ED3EF807B7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436" y="954811"/>
            <a:ext cx="5248564" cy="160393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 dirty="0"/>
              <a:t>Tekst med billede eller grafik</a:t>
            </a:r>
          </a:p>
        </p:txBody>
      </p:sp>
      <p:sp>
        <p:nvSpPr>
          <p:cNvPr id="9" name="Pladsholder til tekst 3">
            <a:extLst>
              <a:ext uri="{FF2B5EF4-FFF2-40B4-BE49-F238E27FC236}">
                <a16:creationId xmlns:a16="http://schemas.microsoft.com/office/drawing/2014/main" id="{9C04AA23-6D8C-47B2-B55A-E09D00AE3A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7437" y="3035302"/>
            <a:ext cx="5248562" cy="2835275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sz="20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2CF52B1D-5561-47B7-87EC-D0DFA3D2300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BE03DCA-1927-499E-BDC7-14AB9D4829C6}" type="datetime1">
              <a:rPr lang="da-DK" smtClean="0"/>
              <a:t>14-09-2022</a:t>
            </a:fld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9BF9514-B8FF-4443-83F4-A463FE0049D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C3C5A53-63B3-440C-885B-99BD1D9B0B2D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212448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og teks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4" t="13117" r="51380" b="11513"/>
          <a:stretch/>
        </p:blipFill>
        <p:spPr>
          <a:xfrm flipH="1">
            <a:off x="6719249" y="0"/>
            <a:ext cx="5472752" cy="6858000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47DE7F14-7EA8-B94D-A3CD-7D66C6D6D8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26308" y="360785"/>
            <a:ext cx="501602" cy="501602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C3138027-8993-427A-8A9A-E05FFA4645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436" y="954811"/>
            <a:ext cx="5248564" cy="160393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 dirty="0"/>
              <a:t>Tekst med billede eller grafik</a:t>
            </a:r>
          </a:p>
        </p:txBody>
      </p:sp>
      <p:sp>
        <p:nvSpPr>
          <p:cNvPr id="9" name="Pladsholder til tekst 3">
            <a:extLst>
              <a:ext uri="{FF2B5EF4-FFF2-40B4-BE49-F238E27FC236}">
                <a16:creationId xmlns:a16="http://schemas.microsoft.com/office/drawing/2014/main" id="{46E065D9-94C5-4E0B-8642-472BE0BB5F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7437" y="3035302"/>
            <a:ext cx="5248562" cy="2835275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sz="20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E49FAEC5-325B-416C-8FAF-339BE7C8EEA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15E1751-9197-4F4C-85A7-3080399DBC9D}" type="datetime1">
              <a:rPr lang="da-DK" smtClean="0"/>
              <a:t>14-09-2022</a:t>
            </a:fld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6F6079E-CEFE-44BF-A857-696AC29A7E4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C3C5A53-63B3-440C-885B-99BD1D9B0B2D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787786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og teks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83" r="11679"/>
          <a:stretch/>
        </p:blipFill>
        <p:spPr>
          <a:xfrm>
            <a:off x="1" y="4032"/>
            <a:ext cx="5472752" cy="685396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6A97DD7-6B11-A44C-AB73-11D05D06B4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1" y="954811"/>
            <a:ext cx="5256212" cy="160393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 dirty="0"/>
              <a:t>Tekst med billede eller grafik</a:t>
            </a:r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47DE7F14-7EA8-B94D-A3CD-7D66C6D6D8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26308" y="360785"/>
            <a:ext cx="501602" cy="501602"/>
          </a:xfrm>
          <a:prstGeom prst="rect">
            <a:avLst/>
          </a:prstGeom>
        </p:spPr>
      </p:pic>
      <p:sp>
        <p:nvSpPr>
          <p:cNvPr id="7" name="Pladsholder til tekst 3">
            <a:extLst>
              <a:ext uri="{FF2B5EF4-FFF2-40B4-BE49-F238E27FC236}">
                <a16:creationId xmlns:a16="http://schemas.microsoft.com/office/drawing/2014/main" id="{8E7380C1-4CCE-441D-82FA-69BAD4460C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05939" y="3035302"/>
            <a:ext cx="5246274" cy="28352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072A548-C5EB-4776-9E16-5DD3AC845DF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7F0B2E7-C3AA-429D-BDBA-B78D5ACFAFD7}" type="datetime1">
              <a:rPr lang="da-DK" smtClean="0"/>
              <a:t>14-09-2022</a:t>
            </a:fld>
            <a:endParaRPr lang="da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99B8D4AF-B75A-4428-8D6E-48D454A41B5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C3C5A53-63B3-440C-885B-99BD1D9B0B2D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119947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og tekst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16" t="1720" r="12829" b="4106"/>
          <a:stretch/>
        </p:blipFill>
        <p:spPr>
          <a:xfrm>
            <a:off x="6782939" y="-16941"/>
            <a:ext cx="5472751" cy="6895413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47DE7F14-7EA8-B94D-A3CD-7D66C6D6D8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26308" y="360785"/>
            <a:ext cx="501602" cy="501602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74534C79-F090-4118-8828-CDF602CDED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437" y="954811"/>
            <a:ext cx="5248562" cy="160393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 dirty="0"/>
              <a:t>Tekst med billede eller grafik</a:t>
            </a:r>
          </a:p>
        </p:txBody>
      </p:sp>
      <p:sp>
        <p:nvSpPr>
          <p:cNvPr id="10" name="Pladsholder til tekst 3">
            <a:extLst>
              <a:ext uri="{FF2B5EF4-FFF2-40B4-BE49-F238E27FC236}">
                <a16:creationId xmlns:a16="http://schemas.microsoft.com/office/drawing/2014/main" id="{5F570295-6CCC-4C74-805D-55B9B3DEA6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7437" y="3035302"/>
            <a:ext cx="5248562" cy="28352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7B6CDCEF-7BB7-4681-B0C1-B48961C7D97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E28E172-4DC5-4D30-88AA-260C3B3E9508}" type="datetime1">
              <a:rPr lang="da-DK" smtClean="0"/>
              <a:t>14-09-2022</a:t>
            </a:fld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589A40F-09F9-48E1-BABD-C46013B151F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C3C5A53-63B3-440C-885B-99BD1D9B0B2D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136252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lede og tekst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A97DD7-6B11-A44C-AB73-11D05D06B4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1" y="954811"/>
            <a:ext cx="5256212" cy="160393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 dirty="0"/>
              <a:t>Tekst med billede eller grafik</a:t>
            </a:r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47DE7F14-7EA8-B94D-A3CD-7D66C6D6D8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26308" y="360785"/>
            <a:ext cx="501602" cy="501602"/>
          </a:xfrm>
          <a:prstGeom prst="rect">
            <a:avLst/>
          </a:prstGeom>
        </p:spPr>
      </p:pic>
      <p:sp>
        <p:nvSpPr>
          <p:cNvPr id="7" name="Pladsholder til tekst 3">
            <a:extLst>
              <a:ext uri="{FF2B5EF4-FFF2-40B4-BE49-F238E27FC236}">
                <a16:creationId xmlns:a16="http://schemas.microsoft.com/office/drawing/2014/main" id="{8E7380C1-4CCE-441D-82FA-69BAD4460C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05940" y="3035302"/>
            <a:ext cx="5256212" cy="28352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EE8D3825-CBFC-45D9-AF86-38E14C387D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64" b="7970"/>
          <a:stretch/>
        </p:blipFill>
        <p:spPr>
          <a:xfrm>
            <a:off x="1" y="-3296"/>
            <a:ext cx="5472752" cy="6864823"/>
          </a:xfrm>
          <a:prstGeom prst="rect">
            <a:avLst/>
          </a:prstGeom>
        </p:spPr>
      </p:pic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E9C41E01-FC1C-4280-9611-9DEA5A7AAE1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2C182BD-2260-4588-BA34-E412055E7EC8}" type="datetime1">
              <a:rPr lang="da-DK" smtClean="0"/>
              <a:t>14-09-2022</a:t>
            </a:fld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7EF96B9-7127-43C1-85F5-C12840F6D25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C3C5A53-63B3-440C-885B-99BD1D9B0B2D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50641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30F46E75-441E-E846-B327-DE13DEF997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5000"/>
          <a:stretch/>
        </p:blipFill>
        <p:spPr>
          <a:xfrm>
            <a:off x="0" y="0"/>
            <a:ext cx="5486396" cy="6858000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47DE7F14-7EA8-B94D-A3CD-7D66C6D6D8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26308" y="360785"/>
            <a:ext cx="501602" cy="501602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9A0D1F59-EDDD-4AA4-AA95-4EDBB2D0AA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1" y="954811"/>
            <a:ext cx="5256212" cy="160393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 dirty="0"/>
              <a:t>Tekst med billede eller grafik</a:t>
            </a:r>
          </a:p>
        </p:txBody>
      </p:sp>
      <p:sp>
        <p:nvSpPr>
          <p:cNvPr id="7" name="Pladsholder til tekst 3">
            <a:extLst>
              <a:ext uri="{FF2B5EF4-FFF2-40B4-BE49-F238E27FC236}">
                <a16:creationId xmlns:a16="http://schemas.microsoft.com/office/drawing/2014/main" id="{432E1381-7723-4A05-A37A-97900A9C51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3" y="3035302"/>
            <a:ext cx="5256210" cy="28352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/>
            </a:lvl1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</p:txBody>
      </p:sp>
      <p:sp>
        <p:nvSpPr>
          <p:cNvPr id="8" name="Pladsholder til dato 7">
            <a:extLst>
              <a:ext uri="{FF2B5EF4-FFF2-40B4-BE49-F238E27FC236}">
                <a16:creationId xmlns:a16="http://schemas.microsoft.com/office/drawing/2014/main" id="{513E0788-E9AE-4673-B318-F0749F8A0D2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0255287-A407-412E-9B5C-C99FD995BDF6}" type="datetime1">
              <a:rPr lang="da-DK" smtClean="0"/>
              <a:t>14-09-2022</a:t>
            </a:fld>
            <a:endParaRPr lang="da-DK" dirty="0"/>
          </a:p>
        </p:txBody>
      </p:sp>
      <p:sp>
        <p:nvSpPr>
          <p:cNvPr id="10" name="Pladsholder til slidenummer 9">
            <a:extLst>
              <a:ext uri="{FF2B5EF4-FFF2-40B4-BE49-F238E27FC236}">
                <a16:creationId xmlns:a16="http://schemas.microsoft.com/office/drawing/2014/main" id="{3F733C57-3FEC-4209-A33F-F089F7DA7DB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C3C5A53-63B3-440C-885B-99BD1D9B0B2D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78724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26DCE671-E45F-D145-85FF-59AB314CE1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174" r="53804" b="2174"/>
          <a:stretch/>
        </p:blipFill>
        <p:spPr>
          <a:xfrm>
            <a:off x="0" y="0"/>
            <a:ext cx="5486396" cy="6858000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47DE7F14-7EA8-B94D-A3CD-7D66C6D6D8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26308" y="360785"/>
            <a:ext cx="501602" cy="501602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9C1AE287-A571-4A3F-B91E-6ACFB9FD10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1" y="954811"/>
            <a:ext cx="5256212" cy="160393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 dirty="0"/>
              <a:t>Tekst med billede eller grafik</a:t>
            </a:r>
          </a:p>
        </p:txBody>
      </p:sp>
      <p:sp>
        <p:nvSpPr>
          <p:cNvPr id="7" name="Pladsholder til tekst 3">
            <a:extLst>
              <a:ext uri="{FF2B5EF4-FFF2-40B4-BE49-F238E27FC236}">
                <a16:creationId xmlns:a16="http://schemas.microsoft.com/office/drawing/2014/main" id="{742A980A-4889-4653-BBFD-EE50933ED1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3" y="3035302"/>
            <a:ext cx="5256210" cy="28352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27729645-7FA7-432C-B8DC-F454A6CBC26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43745F92-A832-4A46-AD5C-DC002EE66238}" type="datetime1">
              <a:rPr lang="da-DK" smtClean="0"/>
              <a:t>14-09-2022</a:t>
            </a:fld>
            <a:endParaRPr lang="da-DK" dirty="0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50080E93-FD33-42A6-945A-71C1741EAB1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C3C5A53-63B3-440C-885B-99BD1D9B0B2D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96568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>
            <a:extLst>
              <a:ext uri="{FF2B5EF4-FFF2-40B4-BE49-F238E27FC236}">
                <a16:creationId xmlns:a16="http://schemas.microsoft.com/office/drawing/2014/main" id="{0FB15F7D-B32F-5041-9410-BCC2F9E6ED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093" r="19907"/>
          <a:stretch/>
        </p:blipFill>
        <p:spPr>
          <a:xfrm>
            <a:off x="0" y="0"/>
            <a:ext cx="5486395" cy="6858000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47DE7F14-7EA8-B94D-A3CD-7D66C6D6D8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26308" y="360785"/>
            <a:ext cx="501602" cy="501602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0F64317D-81E5-4A7A-8F78-C8B12F5B92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1" y="954811"/>
            <a:ext cx="5256212" cy="160393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 dirty="0"/>
              <a:t>Tekst med billede eller grafik</a:t>
            </a:r>
          </a:p>
        </p:txBody>
      </p:sp>
      <p:sp>
        <p:nvSpPr>
          <p:cNvPr id="7" name="Pladsholder til tekst 3">
            <a:extLst>
              <a:ext uri="{FF2B5EF4-FFF2-40B4-BE49-F238E27FC236}">
                <a16:creationId xmlns:a16="http://schemas.microsoft.com/office/drawing/2014/main" id="{646B7990-E338-470D-98BE-C3CC8BCE0C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3" y="3035302"/>
            <a:ext cx="5256210" cy="28352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2039F62B-45D1-4BA9-A9C9-8C29923A4B1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F4FC850-19A6-4BC8-B7FA-D2A4A8E096BC}" type="datetime1">
              <a:rPr lang="da-DK" smtClean="0"/>
              <a:t>14-09-2022</a:t>
            </a:fld>
            <a:endParaRPr lang="da-DK" dirty="0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3F30D611-A517-417C-ACA0-0BA04EA51A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C3C5A53-63B3-440C-885B-99BD1D9B0B2D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07881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30F46E75-441E-E846-B327-DE13DEF997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5000"/>
          <a:stretch/>
        </p:blipFill>
        <p:spPr>
          <a:xfrm>
            <a:off x="6709971" y="0"/>
            <a:ext cx="5486396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6A97DD7-6B11-A44C-AB73-11D05D06B4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9024" y="954811"/>
            <a:ext cx="5246976" cy="160393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 dirty="0"/>
              <a:t>Tekst med billede eller grafik</a:t>
            </a:r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47DE7F14-7EA8-B94D-A3CD-7D66C6D6D8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26308" y="360785"/>
            <a:ext cx="501602" cy="501602"/>
          </a:xfrm>
          <a:prstGeom prst="rect">
            <a:avLst/>
          </a:prstGeom>
        </p:spPr>
      </p:pic>
      <p:sp>
        <p:nvSpPr>
          <p:cNvPr id="8" name="Pladsholder til tekst 3">
            <a:extLst>
              <a:ext uri="{FF2B5EF4-FFF2-40B4-BE49-F238E27FC236}">
                <a16:creationId xmlns:a16="http://schemas.microsoft.com/office/drawing/2014/main" id="{6B9411A0-4B24-4010-8AE8-F9DEFAD033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9025" y="3035301"/>
            <a:ext cx="5246975" cy="28352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531AD55A-A49A-4A4B-A0BA-E683A201F32D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7E57A127-B865-4FD4-913E-59FBB99B710E}" type="datetime1">
              <a:rPr lang="da-DK" smtClean="0"/>
              <a:t>14-09-2022</a:t>
            </a:fld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D0F68C9-4E11-45DF-BD5C-D96C01544B3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C3C5A53-63B3-440C-885B-99BD1D9B0B2D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42489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26DCE671-E45F-D145-85FF-59AB314CE1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174" r="53804" b="2174"/>
          <a:stretch/>
        </p:blipFill>
        <p:spPr>
          <a:xfrm>
            <a:off x="6709280" y="0"/>
            <a:ext cx="5486396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6A97DD7-6B11-A44C-AB73-11D05D06B4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7436" y="954811"/>
            <a:ext cx="5248565" cy="160393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 dirty="0"/>
              <a:t>Tekst med billede eller grafik</a:t>
            </a:r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47DE7F14-7EA8-B94D-A3CD-7D66C6D6D8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26308" y="360785"/>
            <a:ext cx="501602" cy="501602"/>
          </a:xfrm>
          <a:prstGeom prst="rect">
            <a:avLst/>
          </a:prstGeom>
        </p:spPr>
      </p:pic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470961E6-DA42-43FF-ABF7-34A9BDA435F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9024" y="3035302"/>
            <a:ext cx="5246976" cy="28352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4A4959C5-C226-44EE-AE17-98ECEF22CA74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1A47286-5711-42E3-AF51-8AA1E3B55A3B}" type="datetime1">
              <a:rPr lang="da-DK" smtClean="0"/>
              <a:t>14-09-2022</a:t>
            </a:fld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EFBCB54-08DA-4782-A42B-DC75421D776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C3C5A53-63B3-440C-885B-99BD1D9B0B2D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97136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0FB15F7D-B32F-5041-9410-BCC2F9E6ED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093" r="19907"/>
          <a:stretch/>
        </p:blipFill>
        <p:spPr>
          <a:xfrm>
            <a:off x="6711473" y="3"/>
            <a:ext cx="5486395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6A97DD7-6B11-A44C-AB73-11D05D06B4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9024" y="954811"/>
            <a:ext cx="5246976" cy="160393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 dirty="0"/>
              <a:t>Tekst med billede eller grafik</a:t>
            </a:r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47DE7F14-7EA8-B94D-A3CD-7D66C6D6D8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26308" y="360785"/>
            <a:ext cx="501602" cy="501602"/>
          </a:xfrm>
          <a:prstGeom prst="rect">
            <a:avLst/>
          </a:prstGeom>
        </p:spPr>
      </p:pic>
      <p:sp>
        <p:nvSpPr>
          <p:cNvPr id="10" name="Pladsholder til tekst 3">
            <a:extLst>
              <a:ext uri="{FF2B5EF4-FFF2-40B4-BE49-F238E27FC236}">
                <a16:creationId xmlns:a16="http://schemas.microsoft.com/office/drawing/2014/main" id="{C4471FAD-2799-463D-A440-F6A93A7856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9025" y="3035302"/>
            <a:ext cx="5246975" cy="28352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F878A958-CF75-4FD7-8E34-112348AAFA4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21757B66-04C0-4D63-8B3E-DD9E2EAE21DB}" type="datetime1">
              <a:rPr lang="da-DK" smtClean="0"/>
              <a:t>14-09-2022</a:t>
            </a:fld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EED951C-8198-457A-995C-494D4CBE668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C3C5A53-63B3-440C-885B-99BD1D9B0B2D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87093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A97DD7-6B11-A44C-AB73-11D05D06B4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5819" y="954811"/>
            <a:ext cx="5250181" cy="160393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 dirty="0"/>
              <a:t>Tekst med billede eller grafik</a:t>
            </a:r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47DE7F14-7EA8-B94D-A3CD-7D66C6D6D8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26308" y="360785"/>
            <a:ext cx="501602" cy="501602"/>
          </a:xfrm>
          <a:prstGeom prst="rect">
            <a:avLst/>
          </a:prstGeom>
        </p:spPr>
      </p:pic>
      <p:sp>
        <p:nvSpPr>
          <p:cNvPr id="7" name="Pladsholder til tekst 3">
            <a:extLst>
              <a:ext uri="{FF2B5EF4-FFF2-40B4-BE49-F238E27FC236}">
                <a16:creationId xmlns:a16="http://schemas.microsoft.com/office/drawing/2014/main" id="{3DDD89A8-04C7-4E8D-A48D-78AFFA5427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7437" y="3035302"/>
            <a:ext cx="5248562" cy="283527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/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Pladsholder til billede 10">
            <a:extLst>
              <a:ext uri="{FF2B5EF4-FFF2-40B4-BE49-F238E27FC236}">
                <a16:creationId xmlns:a16="http://schemas.microsoft.com/office/drawing/2014/main" id="{6E9B691D-A2E5-4250-A909-575A980A1E5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00734" y="0"/>
            <a:ext cx="5491266" cy="6858000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50A4C7FB-3F1F-48F9-8D90-B47C1F216CA4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58FFE9A3-1682-45FD-AAEA-74155B0E0D73}" type="datetime1">
              <a:rPr lang="da-DK" smtClean="0"/>
              <a:t>14-09-2022</a:t>
            </a:fld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0773432-8D3A-4351-8549-773BE8417D4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C3C5A53-63B3-440C-885B-99BD1D9B0B2D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86179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817D7642-3258-7F49-BC50-8D21E73CD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40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B2C96C4-4C62-B246-96F8-6DAC4B7283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401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da-DK" dirty="0"/>
              <a:t>Rediger teksttypografien i masteren
Andet niveau
Tredje niveau
Fjerde niveau
Femte niveau</a:t>
            </a:r>
          </a:p>
        </p:txBody>
      </p:sp>
      <p:sp>
        <p:nvSpPr>
          <p:cNvPr id="6" name="Pladsholder til dato 3">
            <a:extLst>
              <a:ext uri="{FF2B5EF4-FFF2-40B4-BE49-F238E27FC236}">
                <a16:creationId xmlns:a16="http://schemas.microsoft.com/office/drawing/2014/main" id="{2F9DEA4D-5BC0-46BE-9602-CCD5283F01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15070" y="6393296"/>
            <a:ext cx="12769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/>
                </a:solidFill>
              </a:defRPr>
            </a:lvl1pPr>
          </a:lstStyle>
          <a:p>
            <a:fld id="{B529541F-321D-48D7-B2D9-C9A782B0ACB6}" type="datetime1">
              <a:rPr lang="da-DK" smtClean="0"/>
              <a:t>14-09-2022</a:t>
            </a:fld>
            <a:endParaRPr lang="da-DK" dirty="0"/>
          </a:p>
        </p:txBody>
      </p:sp>
      <p:sp>
        <p:nvSpPr>
          <p:cNvPr id="8" name="Pladsholder til slidenummer 5">
            <a:extLst>
              <a:ext uri="{FF2B5EF4-FFF2-40B4-BE49-F238E27FC236}">
                <a16:creationId xmlns:a16="http://schemas.microsoft.com/office/drawing/2014/main" id="{094EB468-D587-46C6-8939-333B2EBEE5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60905" y="6393296"/>
            <a:ext cx="5703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/>
                </a:solidFill>
              </a:defRPr>
            </a:lvl1pPr>
          </a:lstStyle>
          <a:p>
            <a:fld id="{EC3C5A53-63B3-440C-885B-99BD1D9B0B2D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839B93D1-8ED5-4F22-B869-29BCE7DA34EC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11326308" y="360785"/>
            <a:ext cx="501602" cy="50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543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726" r:id="rId3"/>
    <p:sldLayoutId id="2147483727" r:id="rId4"/>
    <p:sldLayoutId id="2147483728" r:id="rId5"/>
    <p:sldLayoutId id="2147483709" r:id="rId6"/>
    <p:sldLayoutId id="2147483713" r:id="rId7"/>
    <p:sldLayoutId id="2147483714" r:id="rId8"/>
    <p:sldLayoutId id="2147483663" r:id="rId9"/>
    <p:sldLayoutId id="2147483661" r:id="rId10"/>
    <p:sldLayoutId id="2147483724" r:id="rId11"/>
    <p:sldLayoutId id="2147483662" r:id="rId12"/>
    <p:sldLayoutId id="2147483722" r:id="rId13"/>
    <p:sldLayoutId id="2147483717" r:id="rId14"/>
    <p:sldLayoutId id="2147483708" r:id="rId15"/>
    <p:sldLayoutId id="2147483718" r:id="rId16"/>
    <p:sldLayoutId id="2147483688" r:id="rId17"/>
    <p:sldLayoutId id="2147483720" r:id="rId18"/>
    <p:sldLayoutId id="2147483723" r:id="rId19"/>
    <p:sldLayoutId id="2147483721" r:id="rId20"/>
    <p:sldLayoutId id="2147483697" r:id="rId21"/>
    <p:sldLayoutId id="2147483689" r:id="rId22"/>
    <p:sldLayoutId id="2147483700" r:id="rId23"/>
    <p:sldLayoutId id="2147483691" r:id="rId24"/>
    <p:sldLayoutId id="2147483725" r:id="rId2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29" userDrawn="1">
          <p15:clr>
            <a:srgbClr val="F26B43"/>
          </p15:clr>
        </p15:guide>
        <p15:guide id="2" pos="7151" userDrawn="1">
          <p15:clr>
            <a:srgbClr val="F26B43"/>
          </p15:clr>
        </p15:guide>
        <p15:guide id="3" orient="horz" pos="232" userDrawn="1">
          <p15:clr>
            <a:srgbClr val="F26B43"/>
          </p15:clr>
        </p15:guide>
        <p15:guide id="4" orient="horz" pos="4020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orient="horz" pos="211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15" Type="http://schemas.openxmlformats.org/officeDocument/2006/relationships/image" Target="../media/image36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29" Type="http://schemas.openxmlformats.org/officeDocument/2006/relationships/image" Target="../media/image162.sv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1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organdonation.dk/siteassets/2.-national-guideline/dokumentsamling---ng/national-rekommandation-final-med-bilag.pdf" TargetMode="Externa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0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9" Type="http://schemas.openxmlformats.org/officeDocument/2006/relationships/image" Target="../media/image306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://www.organdonation.dk/siteassets/om-organdonation/dokumenter/litteratur/mellem-dod-og-dod-final.pdf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5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5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organdonation.dk/siteassets/2.-national-guideline/dokumentsamling---ng/bilag-1---actioncard-final.pdf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97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96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95" Type="http://schemas.openxmlformats.org/officeDocument/2006/relationships/image" Target="../media/image3320.svg"/><Relationship Id="rId31" Type="http://schemas.openxmlformats.org/officeDocument/2006/relationships/image" Target="../media/image384.svg"/><Relationship Id="rId27" Type="http://schemas.openxmlformats.org/officeDocument/2006/relationships/image" Target="../media/image380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27" Type="http://schemas.openxmlformats.org/officeDocument/2006/relationships/image" Target="../media/image160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7.sv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53" Type="http://schemas.openxmlformats.org/officeDocument/2006/relationships/image" Target="../media/image290.sv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9.sv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9.sv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29" Type="http://schemas.openxmlformats.org/officeDocument/2006/relationships/image" Target="../media/image382.sv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43.png"/><Relationship Id="rId29" Type="http://schemas.openxmlformats.org/officeDocument/2006/relationships/image" Target="../media/image382.sv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7.svg"/><Relationship Id="rId4" Type="http://schemas.openxmlformats.org/officeDocument/2006/relationships/image" Target="../media/image33.png"/><Relationship Id="rId30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1.svg"/><Relationship Id="rId4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svg"/><Relationship Id="rId3" Type="http://schemas.openxmlformats.org/officeDocument/2006/relationships/hyperlink" Target="https://www.organdonation.dk/siteassets/2.-national-guideline/dokumentsamling---ng/national-rekommandation-final-med-bilag.pdf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50.svg"/><Relationship Id="rId4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openstax.org/books/anatomy-and-physiology/pages/preface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a-DK" dirty="0" smtClean="0"/>
              <a:t>Donorpleje og –behandling på intensivafdelingen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0878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2919" y="261240"/>
            <a:ext cx="9356414" cy="1205057"/>
          </a:xfrm>
        </p:spPr>
        <p:txBody>
          <a:bodyPr/>
          <a:lstStyle/>
          <a:p>
            <a:r>
              <a:rPr lang="da-DK" dirty="0" err="1" smtClean="0"/>
              <a:t>Endokrinologisk</a:t>
            </a:r>
            <a:r>
              <a:rPr lang="da-DK" dirty="0"/>
              <a:t> </a:t>
            </a:r>
            <a:r>
              <a:rPr lang="da-DK" dirty="0" smtClean="0"/>
              <a:t>og </a:t>
            </a:r>
            <a:r>
              <a:rPr lang="da-DK" dirty="0" err="1" smtClean="0"/>
              <a:t>renal</a:t>
            </a:r>
            <a:r>
              <a:rPr lang="da-DK" dirty="0" smtClean="0"/>
              <a:t> patofysiologi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5"/>
          </p:nvPr>
        </p:nvSpPr>
        <p:spPr>
          <a:xfrm>
            <a:off x="6028266" y="1601764"/>
            <a:ext cx="5340880" cy="4450424"/>
          </a:xfrm>
        </p:spPr>
        <p:txBody>
          <a:bodyPr/>
          <a:lstStyle/>
          <a:p>
            <a:r>
              <a:rPr lang="da-DK" dirty="0" err="1" smtClean="0"/>
              <a:t>Incarcerationen</a:t>
            </a:r>
            <a:r>
              <a:rPr lang="da-DK" dirty="0" smtClean="0"/>
              <a:t> medfører en række hormonelle forandringer, der afspejler manglende funktion af hypofysen</a:t>
            </a:r>
          </a:p>
          <a:p>
            <a:endParaRPr lang="da-DK" dirty="0"/>
          </a:p>
          <a:p>
            <a:r>
              <a:rPr lang="da-DK" dirty="0" smtClean="0"/>
              <a:t>Det giver et billede med manglende </a:t>
            </a:r>
            <a:r>
              <a:rPr lang="da-DK" dirty="0" err="1" smtClean="0"/>
              <a:t>arginin-vasopressin</a:t>
            </a:r>
            <a:r>
              <a:rPr lang="da-DK" dirty="0" smtClean="0"/>
              <a:t> (</a:t>
            </a:r>
            <a:r>
              <a:rPr lang="da-DK" dirty="0" err="1" smtClean="0"/>
              <a:t>antiduretisk</a:t>
            </a:r>
            <a:r>
              <a:rPr lang="da-DK" dirty="0" smtClean="0"/>
              <a:t> hormon – ADH), fald i insulinniveau og insulinfølsomhed samt manglende </a:t>
            </a:r>
            <a:r>
              <a:rPr lang="da-DK" dirty="0" err="1" smtClean="0"/>
              <a:t>adreno</a:t>
            </a:r>
            <a:r>
              <a:rPr lang="da-DK" dirty="0" smtClean="0"/>
              <a:t>-</a:t>
            </a:r>
            <a:r>
              <a:rPr lang="da-DK" dirty="0" err="1" smtClean="0"/>
              <a:t>corticotropt</a:t>
            </a:r>
            <a:r>
              <a:rPr lang="da-DK" dirty="0" smtClean="0"/>
              <a:t>-hormon (ACTH)</a:t>
            </a:r>
          </a:p>
          <a:p>
            <a:endParaRPr lang="da-DK" dirty="0"/>
          </a:p>
          <a:p>
            <a:r>
              <a:rPr lang="da-DK" dirty="0" smtClean="0"/>
              <a:t>Tilstanden giver diabetes </a:t>
            </a:r>
            <a:r>
              <a:rPr lang="da-DK" dirty="0" err="1" smtClean="0"/>
              <a:t>insipidus</a:t>
            </a:r>
            <a:r>
              <a:rPr lang="da-DK" dirty="0" smtClean="0"/>
              <a:t> (op til 80%), </a:t>
            </a:r>
            <a:r>
              <a:rPr lang="da-DK" dirty="0" err="1" smtClean="0"/>
              <a:t>anaerob</a:t>
            </a:r>
            <a:r>
              <a:rPr lang="da-DK" dirty="0" smtClean="0"/>
              <a:t> metabolisme og </a:t>
            </a:r>
            <a:r>
              <a:rPr lang="da-DK" dirty="0" err="1" smtClean="0"/>
              <a:t>acidose</a:t>
            </a:r>
            <a:r>
              <a:rPr lang="da-DK" dirty="0"/>
              <a:t> </a:t>
            </a:r>
            <a:r>
              <a:rPr lang="da-DK" dirty="0" smtClean="0"/>
              <a:t>samt fald i </a:t>
            </a:r>
            <a:r>
              <a:rPr lang="da-DK" dirty="0" err="1" smtClean="0"/>
              <a:t>cortisolniveauet</a:t>
            </a:r>
            <a:r>
              <a:rPr lang="da-DK" dirty="0" smtClean="0"/>
              <a:t> </a:t>
            </a:r>
            <a:endParaRPr lang="da-DK" dirty="0"/>
          </a:p>
        </p:txBody>
      </p:sp>
      <p:sp>
        <p:nvSpPr>
          <p:cNvPr id="5" name="Rektangel: afrundede hjørner 26">
            <a:extLst>
              <a:ext uri="{FF2B5EF4-FFF2-40B4-BE49-F238E27FC236}">
                <a16:creationId xmlns:a16="http://schemas.microsoft.com/office/drawing/2014/main" id="{812767BB-F77F-4F32-94CF-D85DF323B550}"/>
              </a:ext>
            </a:extLst>
          </p:cNvPr>
          <p:cNvSpPr/>
          <p:nvPr/>
        </p:nvSpPr>
        <p:spPr>
          <a:xfrm>
            <a:off x="972919" y="1601764"/>
            <a:ext cx="3549206" cy="4450423"/>
          </a:xfrm>
          <a:prstGeom prst="roundRect">
            <a:avLst/>
          </a:prstGeom>
          <a:solidFill>
            <a:srgbClr val="0045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6" name="Grafik 25">
            <a:extLst>
              <a:ext uri="{FF2B5EF4-FFF2-40B4-BE49-F238E27FC236}">
                <a16:creationId xmlns:a16="http://schemas.microsoft.com/office/drawing/2014/main" id="{050F4D16-B21E-499E-9487-E8B1ABCF12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046623" y="3112283"/>
            <a:ext cx="1400344" cy="110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506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29301" y="412944"/>
            <a:ext cx="5256212" cy="1603931"/>
          </a:xfrm>
        </p:spPr>
        <p:txBody>
          <a:bodyPr/>
          <a:lstStyle/>
          <a:p>
            <a:pPr algn="ctr"/>
            <a:r>
              <a:rPr lang="da-DK" dirty="0" err="1" smtClean="0"/>
              <a:t>Termoregulation</a:t>
            </a:r>
            <a:r>
              <a:rPr lang="da-DK" dirty="0" smtClean="0"/>
              <a:t> -</a:t>
            </a:r>
            <a:br>
              <a:rPr lang="da-DK" dirty="0" smtClean="0"/>
            </a:br>
            <a:r>
              <a:rPr lang="da-DK" dirty="0" smtClean="0"/>
              <a:t>patofysiologi 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4"/>
          </p:nvPr>
        </p:nvSpPr>
        <p:spPr>
          <a:xfrm>
            <a:off x="5777708" y="3014133"/>
            <a:ext cx="5892797" cy="3556000"/>
          </a:xfrm>
        </p:spPr>
        <p:txBody>
          <a:bodyPr>
            <a:normAutofit/>
          </a:bodyPr>
          <a:lstStyle/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da-DK" sz="2000" dirty="0" err="1">
                <a:latin typeface="+mj-lt"/>
              </a:rPr>
              <a:t>Vasoplegi</a:t>
            </a:r>
            <a:r>
              <a:rPr lang="da-DK" sz="2000" dirty="0">
                <a:latin typeface="+mj-lt"/>
              </a:rPr>
              <a:t> kan give </a:t>
            </a:r>
            <a:r>
              <a:rPr lang="da-DK" sz="2000" dirty="0" err="1" smtClean="0">
                <a:latin typeface="+mj-lt"/>
              </a:rPr>
              <a:t>hypotermi</a:t>
            </a:r>
            <a:endParaRPr lang="da-DK" sz="2000" dirty="0" smtClean="0">
              <a:latin typeface="+mj-lt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lang="da-DK" sz="2000" dirty="0">
              <a:latin typeface="+mj-lt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da-DK" sz="2000" dirty="0" err="1">
                <a:latin typeface="+mj-lt"/>
              </a:rPr>
              <a:t>Hypothalamus</a:t>
            </a:r>
            <a:r>
              <a:rPr lang="da-DK" sz="2000" dirty="0">
                <a:latin typeface="+mj-lt"/>
              </a:rPr>
              <a:t> </a:t>
            </a:r>
            <a:r>
              <a:rPr lang="da-DK" sz="2000" dirty="0" err="1">
                <a:latin typeface="+mj-lt"/>
              </a:rPr>
              <a:t>iskæmi</a:t>
            </a:r>
            <a:r>
              <a:rPr lang="da-DK" sz="2000" dirty="0">
                <a:latin typeface="+mj-lt"/>
              </a:rPr>
              <a:t> </a:t>
            </a:r>
            <a:r>
              <a:rPr lang="da-DK" sz="2000" dirty="0" smtClean="0">
                <a:latin typeface="+mj-lt"/>
              </a:rPr>
              <a:t>giver </a:t>
            </a:r>
            <a:r>
              <a:rPr lang="da-DK" sz="2000" dirty="0">
                <a:latin typeface="+mj-lt"/>
              </a:rPr>
              <a:t>manglende </a:t>
            </a:r>
            <a:r>
              <a:rPr lang="da-DK" sz="2000" dirty="0" smtClean="0">
                <a:latin typeface="+mj-lt"/>
              </a:rPr>
              <a:t>temperaturregulering</a:t>
            </a: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da-DK" dirty="0" smtClean="0">
                <a:latin typeface="+mj-lt"/>
              </a:rPr>
              <a:t>Det kan medføre </a:t>
            </a:r>
            <a:r>
              <a:rPr lang="da-DK" dirty="0" err="1" smtClean="0">
                <a:latin typeface="+mj-lt"/>
              </a:rPr>
              <a:t>hypertermi</a:t>
            </a:r>
            <a:r>
              <a:rPr lang="da-DK" dirty="0" smtClean="0">
                <a:latin typeface="+mj-lt"/>
              </a:rPr>
              <a:t>, men resulterer oftest i </a:t>
            </a:r>
            <a:r>
              <a:rPr lang="da-DK" dirty="0" err="1" smtClean="0">
                <a:latin typeface="+mj-lt"/>
              </a:rPr>
              <a:t>hypotermi</a:t>
            </a:r>
            <a:endParaRPr lang="da-DK" dirty="0" smtClean="0">
              <a:latin typeface="+mj-lt"/>
            </a:endParaRPr>
          </a:p>
          <a:p>
            <a:pPr lvl="2">
              <a:lnSpc>
                <a:spcPct val="120000"/>
              </a:lnSpc>
              <a:spcBef>
                <a:spcPts val="0"/>
              </a:spcBef>
            </a:pPr>
            <a:r>
              <a:rPr lang="da-DK" dirty="0" smtClean="0">
                <a:latin typeface="+mj-lt"/>
              </a:rPr>
              <a:t>Tilstanden forværres af manglende evne til at genere en temperaturstigning ved </a:t>
            </a:r>
            <a:r>
              <a:rPr lang="da-DK" dirty="0" err="1" smtClean="0">
                <a:latin typeface="+mj-lt"/>
              </a:rPr>
              <a:t>shivering</a:t>
            </a:r>
            <a:r>
              <a:rPr lang="da-DK" dirty="0" smtClean="0">
                <a:latin typeface="+mj-lt"/>
              </a:rPr>
              <a:t> og </a:t>
            </a:r>
            <a:r>
              <a:rPr lang="da-DK" dirty="0" err="1" smtClean="0">
                <a:latin typeface="+mj-lt"/>
              </a:rPr>
              <a:t>vasokonstriktion</a:t>
            </a:r>
            <a:r>
              <a:rPr lang="da-DK" dirty="0" smtClean="0">
                <a:latin typeface="+mj-lt"/>
              </a:rPr>
              <a:t> </a:t>
            </a:r>
            <a:endParaRPr lang="da-DK" dirty="0">
              <a:latin typeface="+mj-lt"/>
            </a:endParaRPr>
          </a:p>
        </p:txBody>
      </p:sp>
      <p:pic>
        <p:nvPicPr>
          <p:cNvPr id="4" name="Grafik 45">
            <a:extLst>
              <a:ext uri="{FF2B5EF4-FFF2-40B4-BE49-F238E27FC236}">
                <a16:creationId xmlns:a16="http://schemas.microsoft.com/office/drawing/2014/main" id="{760B7B67-F1AC-462B-B2D0-F3AA3BB6AB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29"/>
              </a:ext>
            </a:extLst>
          </a:blip>
          <a:stretch>
            <a:fillRect/>
          </a:stretch>
        </p:blipFill>
        <p:spPr>
          <a:xfrm>
            <a:off x="8190707" y="1905904"/>
            <a:ext cx="5334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407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7436" y="396707"/>
            <a:ext cx="6948055" cy="1205057"/>
          </a:xfrm>
        </p:spPr>
        <p:txBody>
          <a:bodyPr/>
          <a:lstStyle/>
          <a:p>
            <a:r>
              <a:rPr lang="da-DK" dirty="0" smtClean="0"/>
              <a:t>Koagulation – patofysiologi 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5"/>
          </p:nvPr>
        </p:nvSpPr>
        <p:spPr>
          <a:xfrm>
            <a:off x="5588000" y="1727200"/>
            <a:ext cx="5764213" cy="4588933"/>
          </a:xfrm>
        </p:spPr>
        <p:txBody>
          <a:bodyPr/>
          <a:lstStyle/>
          <a:p>
            <a:r>
              <a:rPr lang="da-DK" dirty="0"/>
              <a:t>Traumatiseret og nekrotisk hjernevæv udskiller </a:t>
            </a:r>
            <a:r>
              <a:rPr lang="da-DK" dirty="0" err="1"/>
              <a:t>tromboplastin</a:t>
            </a:r>
            <a:r>
              <a:rPr lang="da-DK" dirty="0"/>
              <a:t> (</a:t>
            </a:r>
            <a:r>
              <a:rPr lang="da-DK" dirty="0" err="1"/>
              <a:t>cortikalt</a:t>
            </a:r>
            <a:r>
              <a:rPr lang="da-DK" dirty="0"/>
              <a:t> </a:t>
            </a:r>
            <a:r>
              <a:rPr lang="da-DK" dirty="0" err="1"/>
              <a:t>parenchym</a:t>
            </a:r>
            <a:r>
              <a:rPr lang="da-DK" dirty="0"/>
              <a:t> har et særligt højt indhold af </a:t>
            </a:r>
            <a:r>
              <a:rPr lang="da-DK" dirty="0" err="1"/>
              <a:t>tissuefactor</a:t>
            </a:r>
            <a:r>
              <a:rPr lang="da-DK" dirty="0"/>
              <a:t>) og kan i værste fald udløse dissemineret </a:t>
            </a:r>
            <a:r>
              <a:rPr lang="da-DK" dirty="0" err="1"/>
              <a:t>intravaskulær</a:t>
            </a:r>
            <a:r>
              <a:rPr lang="da-DK" dirty="0"/>
              <a:t> koagulation (DIC</a:t>
            </a:r>
            <a:r>
              <a:rPr lang="da-DK" dirty="0" smtClean="0"/>
              <a:t>) </a:t>
            </a:r>
          </a:p>
          <a:p>
            <a:endParaRPr lang="da-DK" dirty="0"/>
          </a:p>
          <a:p>
            <a:r>
              <a:rPr lang="da-DK" dirty="0" smtClean="0"/>
              <a:t>Tendensen </a:t>
            </a:r>
            <a:r>
              <a:rPr lang="da-DK" dirty="0"/>
              <a:t>til </a:t>
            </a:r>
            <a:r>
              <a:rPr lang="da-DK" dirty="0" err="1"/>
              <a:t>koagulopati</a:t>
            </a:r>
            <a:r>
              <a:rPr lang="da-DK" dirty="0"/>
              <a:t> forværres ved eksisterende blødningstendens, </a:t>
            </a:r>
            <a:r>
              <a:rPr lang="da-DK" dirty="0" err="1"/>
              <a:t>hypotermi</a:t>
            </a:r>
            <a:r>
              <a:rPr lang="da-DK" dirty="0"/>
              <a:t> og </a:t>
            </a:r>
            <a:r>
              <a:rPr lang="da-DK" dirty="0" err="1" smtClean="0"/>
              <a:t>acidose</a:t>
            </a:r>
            <a:endParaRPr lang="da-DK" dirty="0" smtClean="0"/>
          </a:p>
          <a:p>
            <a:endParaRPr lang="da-DK" dirty="0"/>
          </a:p>
          <a:p>
            <a:r>
              <a:rPr lang="da-DK" dirty="0" smtClean="0"/>
              <a:t>Er </a:t>
            </a:r>
            <a:r>
              <a:rPr lang="da-DK" dirty="0"/>
              <a:t>donor multitraumatiseret, kan massiv blødning fra andre læsioner medføre transfusionsudløste </a:t>
            </a:r>
            <a:r>
              <a:rPr lang="da-DK" dirty="0" smtClean="0"/>
              <a:t>koagulationsproblemer</a:t>
            </a:r>
            <a:endParaRPr lang="da-DK" dirty="0"/>
          </a:p>
          <a:p>
            <a:endParaRPr lang="da-DK" dirty="0"/>
          </a:p>
        </p:txBody>
      </p:sp>
      <p:sp>
        <p:nvSpPr>
          <p:cNvPr id="5" name="Rektangel: afrundede hjørner 26">
            <a:extLst>
              <a:ext uri="{FF2B5EF4-FFF2-40B4-BE49-F238E27FC236}">
                <a16:creationId xmlns:a16="http://schemas.microsoft.com/office/drawing/2014/main" id="{812767BB-F77F-4F32-94CF-D85DF323B550}"/>
              </a:ext>
            </a:extLst>
          </p:cNvPr>
          <p:cNvSpPr/>
          <p:nvPr/>
        </p:nvSpPr>
        <p:spPr>
          <a:xfrm>
            <a:off x="972919" y="1601764"/>
            <a:ext cx="3549206" cy="445042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6" name="Grafik 90">
            <a:extLst>
              <a:ext uri="{FF2B5EF4-FFF2-40B4-BE49-F238E27FC236}">
                <a16:creationId xmlns:a16="http://schemas.microsoft.com/office/drawing/2014/main" id="{B201A825-7529-47D4-A7CB-D95ADE138F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69022" y="3035302"/>
            <a:ext cx="956999" cy="159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4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4D4C0467-D948-4F78-BE79-85E8077C437C}"/>
              </a:ext>
            </a:extLst>
          </p:cNvPr>
          <p:cNvSpPr txBox="1"/>
          <p:nvPr/>
        </p:nvSpPr>
        <p:spPr>
          <a:xfrm>
            <a:off x="566429" y="596571"/>
            <a:ext cx="72129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3600" b="1" dirty="0" smtClean="0">
                <a:latin typeface="Georgia" panose="02040502050405020303" pitchFamily="18" charset="0"/>
              </a:rPr>
              <a:t>Det du kommer til at se er..</a:t>
            </a:r>
            <a:endParaRPr lang="da-DK" sz="3600" b="1" dirty="0">
              <a:solidFill>
                <a:srgbClr val="004567"/>
              </a:solidFill>
              <a:latin typeface="Georgia" panose="02040502050405020303" pitchFamily="18" charset="0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8ECB6A4C-8DF0-4A3E-8ED9-F2A2E6FF1FA4}"/>
              </a:ext>
            </a:extLst>
          </p:cNvPr>
          <p:cNvSpPr/>
          <p:nvPr/>
        </p:nvSpPr>
        <p:spPr>
          <a:xfrm>
            <a:off x="566429" y="2054163"/>
            <a:ext cx="2475350" cy="2405870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84B5FCB2-6FA1-45A5-955A-49A8D0AB42B5}"/>
              </a:ext>
            </a:extLst>
          </p:cNvPr>
          <p:cNvSpPr txBox="1"/>
          <p:nvPr/>
        </p:nvSpPr>
        <p:spPr>
          <a:xfrm>
            <a:off x="905953" y="2802372"/>
            <a:ext cx="17963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000" dirty="0" smtClean="0">
                <a:solidFill>
                  <a:schemeClr val="bg1"/>
                </a:solidFill>
              </a:rPr>
              <a:t>En ændret patofysiologi </a:t>
            </a:r>
            <a:endParaRPr lang="da-DK" sz="2000" dirty="0">
              <a:solidFill>
                <a:schemeClr val="bg1"/>
              </a:solidFill>
            </a:endParaRP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84B5FCB2-6FA1-45A5-955A-49A8D0AB42B5}"/>
              </a:ext>
            </a:extLst>
          </p:cNvPr>
          <p:cNvSpPr txBox="1"/>
          <p:nvPr/>
        </p:nvSpPr>
        <p:spPr>
          <a:xfrm>
            <a:off x="4458984" y="4029145"/>
            <a:ext cx="37689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da-DK" sz="2000" b="1" dirty="0" smtClean="0">
              <a:solidFill>
                <a:srgbClr val="004567"/>
              </a:solidFill>
            </a:endParaRPr>
          </a:p>
          <a:p>
            <a:endParaRPr lang="da-DK" sz="2000" b="1" dirty="0" smtClean="0">
              <a:solidFill>
                <a:srgbClr val="004567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 err="1" smtClean="0">
                <a:solidFill>
                  <a:srgbClr val="004567"/>
                </a:solidFill>
              </a:rPr>
              <a:t>Hypertension</a:t>
            </a:r>
            <a:endParaRPr lang="da-DK" sz="2000" dirty="0">
              <a:solidFill>
                <a:srgbClr val="004567"/>
              </a:solidFill>
            </a:endParaRPr>
          </a:p>
          <a:p>
            <a:endParaRPr lang="da-DK" sz="2000" dirty="0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8ECB6A4C-8DF0-4A3E-8ED9-F2A2E6FF1FA4}"/>
              </a:ext>
            </a:extLst>
          </p:cNvPr>
          <p:cNvSpPr/>
          <p:nvPr/>
        </p:nvSpPr>
        <p:spPr>
          <a:xfrm>
            <a:off x="8351539" y="2054162"/>
            <a:ext cx="2475350" cy="2405870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ECB6A4C-8DF0-4A3E-8ED9-F2A2E6FF1FA4}"/>
              </a:ext>
            </a:extLst>
          </p:cNvPr>
          <p:cNvSpPr/>
          <p:nvPr/>
        </p:nvSpPr>
        <p:spPr>
          <a:xfrm>
            <a:off x="4458984" y="2054162"/>
            <a:ext cx="2475350" cy="2405870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84B5FCB2-6FA1-45A5-955A-49A8D0AB42B5}"/>
              </a:ext>
            </a:extLst>
          </p:cNvPr>
          <p:cNvSpPr txBox="1"/>
          <p:nvPr/>
        </p:nvSpPr>
        <p:spPr>
          <a:xfrm>
            <a:off x="4628746" y="2977185"/>
            <a:ext cx="21358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000" dirty="0" smtClean="0">
                <a:solidFill>
                  <a:schemeClr val="bg1"/>
                </a:solidFill>
              </a:rPr>
              <a:t>Før hjernedød </a:t>
            </a:r>
            <a:endParaRPr lang="da-DK" sz="2000" dirty="0">
              <a:solidFill>
                <a:schemeClr val="bg1"/>
              </a:solidFill>
            </a:endParaRP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84B5FCB2-6FA1-45A5-955A-49A8D0AB42B5}"/>
              </a:ext>
            </a:extLst>
          </p:cNvPr>
          <p:cNvSpPr txBox="1"/>
          <p:nvPr/>
        </p:nvSpPr>
        <p:spPr>
          <a:xfrm>
            <a:off x="8521301" y="2977185"/>
            <a:ext cx="21358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000" dirty="0" smtClean="0">
                <a:solidFill>
                  <a:schemeClr val="bg1"/>
                </a:solidFill>
              </a:rPr>
              <a:t>Efter hjernedød </a:t>
            </a:r>
            <a:endParaRPr lang="da-DK" sz="2000" dirty="0">
              <a:solidFill>
                <a:schemeClr val="bg1"/>
              </a:solidFill>
            </a:endParaRP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84B5FCB2-6FA1-45A5-955A-49A8D0AB42B5}"/>
              </a:ext>
            </a:extLst>
          </p:cNvPr>
          <p:cNvSpPr txBox="1"/>
          <p:nvPr/>
        </p:nvSpPr>
        <p:spPr>
          <a:xfrm>
            <a:off x="8227910" y="4030576"/>
            <a:ext cx="3422223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da-DK" sz="2000" b="1" dirty="0" smtClean="0">
              <a:solidFill>
                <a:srgbClr val="004567"/>
              </a:solidFill>
            </a:endParaRPr>
          </a:p>
          <a:p>
            <a:endParaRPr lang="da-DK" sz="2000" b="1" dirty="0" smtClean="0">
              <a:solidFill>
                <a:srgbClr val="004567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 err="1" smtClean="0">
                <a:solidFill>
                  <a:srgbClr val="004567"/>
                </a:solidFill>
              </a:rPr>
              <a:t>Hypotension</a:t>
            </a:r>
            <a:r>
              <a:rPr lang="da-DK" sz="2000" dirty="0" smtClean="0">
                <a:solidFill>
                  <a:srgbClr val="004567"/>
                </a:solidFill>
              </a:rPr>
              <a:t> (81%)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 smtClean="0">
                <a:solidFill>
                  <a:srgbClr val="004567"/>
                </a:solidFill>
              </a:rPr>
              <a:t>Diabetes </a:t>
            </a:r>
            <a:r>
              <a:rPr lang="da-DK" sz="2000" dirty="0" err="1" smtClean="0">
                <a:solidFill>
                  <a:srgbClr val="004567"/>
                </a:solidFill>
              </a:rPr>
              <a:t>insipidus</a:t>
            </a:r>
            <a:r>
              <a:rPr lang="da-DK" sz="2000" dirty="0" smtClean="0">
                <a:solidFill>
                  <a:srgbClr val="004567"/>
                </a:solidFill>
              </a:rPr>
              <a:t> (op til 80%)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 err="1" smtClean="0">
                <a:solidFill>
                  <a:srgbClr val="004567"/>
                </a:solidFill>
              </a:rPr>
              <a:t>Arytmier</a:t>
            </a:r>
            <a:r>
              <a:rPr lang="da-DK" sz="2000" dirty="0" smtClean="0">
                <a:solidFill>
                  <a:srgbClr val="004567"/>
                </a:solidFill>
              </a:rPr>
              <a:t> (25%)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a-DK" sz="2000" dirty="0" smtClean="0">
                <a:solidFill>
                  <a:srgbClr val="004567"/>
                </a:solidFill>
              </a:rPr>
              <a:t>Metabolisk </a:t>
            </a:r>
            <a:r>
              <a:rPr lang="da-DK" sz="2000" dirty="0" err="1" smtClean="0">
                <a:solidFill>
                  <a:srgbClr val="004567"/>
                </a:solidFill>
              </a:rPr>
              <a:t>acidose</a:t>
            </a:r>
            <a:r>
              <a:rPr lang="da-DK" sz="2000" dirty="0" smtClean="0">
                <a:solidFill>
                  <a:srgbClr val="004567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000" dirty="0" smtClean="0">
              <a:solidFill>
                <a:srgbClr val="004567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000" dirty="0" smtClean="0">
              <a:solidFill>
                <a:srgbClr val="004567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000" dirty="0">
              <a:solidFill>
                <a:srgbClr val="004567"/>
              </a:solidFill>
            </a:endParaRPr>
          </a:p>
          <a:p>
            <a:endParaRPr lang="da-DK" sz="2000" dirty="0"/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7587B921-2FDD-419E-B236-5762866C5226}"/>
              </a:ext>
            </a:extLst>
          </p:cNvPr>
          <p:cNvSpPr txBox="1"/>
          <p:nvPr/>
        </p:nvSpPr>
        <p:spPr>
          <a:xfrm>
            <a:off x="-138755" y="6369858"/>
            <a:ext cx="7301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 err="1"/>
              <a:t>Opdam</a:t>
            </a:r>
            <a:r>
              <a:rPr lang="da-DK" sz="1200" dirty="0"/>
              <a:t> HI. Hormonal </a:t>
            </a:r>
            <a:r>
              <a:rPr lang="da-DK" sz="1200" dirty="0" err="1"/>
              <a:t>therapy</a:t>
            </a:r>
            <a:r>
              <a:rPr lang="da-DK" sz="1200" dirty="0"/>
              <a:t> in organ donors. </a:t>
            </a:r>
            <a:r>
              <a:rPr lang="da-DK" sz="1200" dirty="0" err="1"/>
              <a:t>Crit</a:t>
            </a:r>
            <a:r>
              <a:rPr lang="da-DK" sz="1200" dirty="0"/>
              <a:t> </a:t>
            </a:r>
            <a:r>
              <a:rPr lang="da-DK" sz="1200" dirty="0" err="1"/>
              <a:t>care</a:t>
            </a:r>
            <a:r>
              <a:rPr lang="da-DK" sz="1200" dirty="0"/>
              <a:t> </a:t>
            </a:r>
            <a:r>
              <a:rPr lang="da-DK" sz="1200" dirty="0" err="1"/>
              <a:t>clin</a:t>
            </a:r>
            <a:r>
              <a:rPr lang="da-DK" sz="1200" dirty="0"/>
              <a:t> 2019;35(2):389-401.</a:t>
            </a:r>
          </a:p>
          <a:p>
            <a:r>
              <a:rPr lang="da-DK" sz="1200" dirty="0" err="1"/>
              <a:t>Kotloff</a:t>
            </a:r>
            <a:r>
              <a:rPr lang="da-DK" sz="1200" dirty="0"/>
              <a:t> RN et al. Management of the potential organ donor in the ICU. </a:t>
            </a:r>
            <a:r>
              <a:rPr lang="da-DK" sz="1200" dirty="0" err="1"/>
              <a:t>Crit</a:t>
            </a:r>
            <a:r>
              <a:rPr lang="da-DK" sz="1200" dirty="0"/>
              <a:t> Care Med 2015;43:1291-1325.</a:t>
            </a:r>
          </a:p>
        </p:txBody>
      </p:sp>
    </p:spTree>
    <p:extLst>
      <p:ext uri="{BB962C8B-B14F-4D97-AF65-F5344CB8AC3E}">
        <p14:creationId xmlns:p14="http://schemas.microsoft.com/office/powerpoint/2010/main" val="38019941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3283373" y="3054773"/>
            <a:ext cx="51782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3600" b="1" dirty="0" smtClean="0">
                <a:latin typeface="Georgia" panose="02040502050405020303" pitchFamily="18" charset="0"/>
                <a:cs typeface="Calibri" panose="020F0502020204030204" pitchFamily="34" charset="0"/>
              </a:rPr>
              <a:t>Monitorering</a:t>
            </a:r>
            <a:endParaRPr lang="da-DK" sz="3600" b="1" dirty="0">
              <a:latin typeface="Georgia" panose="02040502050405020303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03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26668" y="152845"/>
            <a:ext cx="5256212" cy="1603931"/>
          </a:xfrm>
        </p:spPr>
        <p:txBody>
          <a:bodyPr/>
          <a:lstStyle/>
          <a:p>
            <a:pPr algn="ctr"/>
            <a:r>
              <a:rPr lang="da-DK" dirty="0"/>
              <a:t>Monitorering</a:t>
            </a:r>
            <a:br>
              <a:rPr lang="da-DK" dirty="0"/>
            </a:b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4"/>
          </p:nvPr>
        </p:nvSpPr>
        <p:spPr>
          <a:xfrm>
            <a:off x="6096003" y="1756776"/>
            <a:ext cx="5621864" cy="4677891"/>
          </a:xfrm>
        </p:spPr>
        <p:txBody>
          <a:bodyPr>
            <a:normAutofit lnSpcReduction="10000"/>
          </a:bodyPr>
          <a:lstStyle/>
          <a:p>
            <a:pPr lvl="0">
              <a:spcAft>
                <a:spcPts val="1200"/>
              </a:spcAft>
            </a:pPr>
            <a:r>
              <a:rPr lang="da-DK" dirty="0"/>
              <a:t>Hjerterytme – </a:t>
            </a:r>
            <a:r>
              <a:rPr lang="da-DK" dirty="0" err="1" smtClean="0"/>
              <a:t>scopovervågning</a:t>
            </a:r>
            <a:endParaRPr lang="da-DK" dirty="0"/>
          </a:p>
          <a:p>
            <a:pPr lvl="0">
              <a:spcAft>
                <a:spcPts val="1200"/>
              </a:spcAft>
            </a:pPr>
            <a:r>
              <a:rPr lang="da-DK" dirty="0"/>
              <a:t>Centralvenøs </a:t>
            </a:r>
            <a:r>
              <a:rPr lang="da-DK" dirty="0" err="1"/>
              <a:t>iltsaturation</a:t>
            </a:r>
            <a:r>
              <a:rPr lang="da-DK" dirty="0"/>
              <a:t> (ScvO</a:t>
            </a:r>
            <a:r>
              <a:rPr lang="da-DK" baseline="-25000" dirty="0"/>
              <a:t>2</a:t>
            </a:r>
            <a:r>
              <a:rPr lang="da-DK" dirty="0"/>
              <a:t>) – anlæggelse af 3-lumen CVK i højre v</a:t>
            </a:r>
            <a:r>
              <a:rPr lang="da-DK" dirty="0" smtClean="0"/>
              <a:t>. </a:t>
            </a:r>
            <a:r>
              <a:rPr lang="da-DK" dirty="0" err="1" smtClean="0"/>
              <a:t>jugularis</a:t>
            </a:r>
            <a:r>
              <a:rPr lang="da-DK" dirty="0" smtClean="0"/>
              <a:t> </a:t>
            </a:r>
            <a:r>
              <a:rPr lang="da-DK" dirty="0" err="1"/>
              <a:t>interna</a:t>
            </a:r>
            <a:r>
              <a:rPr lang="da-DK" dirty="0"/>
              <a:t>. </a:t>
            </a:r>
            <a:r>
              <a:rPr lang="da-DK" dirty="0" smtClean="0"/>
              <a:t>Allerede </a:t>
            </a:r>
            <a:r>
              <a:rPr lang="da-DK" dirty="0"/>
              <a:t>anlagt CVK bibeholdes </a:t>
            </a:r>
          </a:p>
          <a:p>
            <a:pPr lvl="0">
              <a:spcAft>
                <a:spcPts val="1200"/>
              </a:spcAft>
            </a:pPr>
            <a:r>
              <a:rPr lang="da-DK" dirty="0"/>
              <a:t>Minimum 2 gode perifere </a:t>
            </a:r>
            <a:r>
              <a:rPr lang="da-DK" dirty="0" err="1"/>
              <a:t>i.v</a:t>
            </a:r>
            <a:r>
              <a:rPr lang="da-DK" dirty="0"/>
              <a:t>.- adgange, hvis </a:t>
            </a:r>
            <a:r>
              <a:rPr lang="da-DK" dirty="0" smtClean="0"/>
              <a:t>muligt</a:t>
            </a:r>
            <a:endParaRPr lang="da-DK" dirty="0"/>
          </a:p>
          <a:p>
            <a:pPr lvl="0">
              <a:spcAft>
                <a:spcPts val="1200"/>
              </a:spcAft>
            </a:pPr>
            <a:r>
              <a:rPr lang="da-DK" dirty="0"/>
              <a:t>Perifer </a:t>
            </a:r>
            <a:r>
              <a:rPr lang="da-DK" dirty="0" err="1"/>
              <a:t>iltsaturation</a:t>
            </a:r>
            <a:r>
              <a:rPr lang="da-DK" dirty="0"/>
              <a:t> (SpO</a:t>
            </a:r>
            <a:r>
              <a:rPr lang="da-DK" baseline="-25000" dirty="0"/>
              <a:t>2</a:t>
            </a:r>
            <a:r>
              <a:rPr lang="da-DK" dirty="0"/>
              <a:t>) </a:t>
            </a:r>
          </a:p>
          <a:p>
            <a:pPr lvl="0">
              <a:spcAft>
                <a:spcPts val="1200"/>
              </a:spcAft>
            </a:pPr>
            <a:r>
              <a:rPr lang="da-DK" dirty="0" err="1"/>
              <a:t>Invasivt</a:t>
            </a:r>
            <a:r>
              <a:rPr lang="da-DK" dirty="0"/>
              <a:t> blodtryk - arteriekanyle (beliggenhed underordnet)</a:t>
            </a:r>
          </a:p>
          <a:p>
            <a:pPr lvl="0">
              <a:spcAft>
                <a:spcPts val="1200"/>
              </a:spcAft>
            </a:pPr>
            <a:r>
              <a:rPr lang="da-DK" dirty="0"/>
              <a:t>Timediureser – kateter á </a:t>
            </a:r>
            <a:r>
              <a:rPr lang="da-DK" dirty="0" err="1"/>
              <a:t>demeure</a:t>
            </a:r>
            <a:r>
              <a:rPr lang="da-DK" dirty="0"/>
              <a:t> (KAD)</a:t>
            </a:r>
          </a:p>
          <a:p>
            <a:pPr>
              <a:spcAft>
                <a:spcPts val="1200"/>
              </a:spcAft>
            </a:pPr>
            <a:r>
              <a:rPr lang="da-DK" dirty="0"/>
              <a:t>Central temperaturmåling</a:t>
            </a:r>
            <a:endParaRPr lang="da-DK" dirty="0">
              <a:solidFill>
                <a:srgbClr val="004567"/>
              </a:solidFill>
            </a:endParaRPr>
          </a:p>
          <a:p>
            <a:endParaRPr lang="da-DK" dirty="0"/>
          </a:p>
        </p:txBody>
      </p:sp>
      <p:pic>
        <p:nvPicPr>
          <p:cNvPr id="4" name="Grafik 274">
            <a:extLst>
              <a:ext uri="{FF2B5EF4-FFF2-40B4-BE49-F238E27FC236}">
                <a16:creationId xmlns:a16="http://schemas.microsoft.com/office/drawing/2014/main" id="{80A1BE98-B37C-4DA3-90AB-256D31A5BE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03423" y="2383154"/>
            <a:ext cx="1623015" cy="134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2712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745" y="386062"/>
            <a:ext cx="9877522" cy="1205057"/>
          </a:xfrm>
        </p:spPr>
        <p:txBody>
          <a:bodyPr/>
          <a:lstStyle/>
          <a:p>
            <a:r>
              <a:rPr lang="da-DK" dirty="0"/>
              <a:t>Blod- og urinprøver i donationsforløbet 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758631E6-51F5-4B1B-B1BE-A7D01BFA607C}"/>
              </a:ext>
            </a:extLst>
          </p:cNvPr>
          <p:cNvSpPr/>
          <p:nvPr/>
        </p:nvSpPr>
        <p:spPr>
          <a:xfrm>
            <a:off x="2191228" y="1765612"/>
            <a:ext cx="2477902" cy="238350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200" dirty="0" smtClean="0">
                <a:solidFill>
                  <a:schemeClr val="bg1"/>
                </a:solidFill>
              </a:rPr>
              <a:t>Blodprøver</a:t>
            </a:r>
            <a:endParaRPr lang="da-DK" sz="2200" dirty="0">
              <a:solidFill>
                <a:schemeClr val="bg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58631E6-51F5-4B1B-B1BE-A7D01BFA607C}"/>
              </a:ext>
            </a:extLst>
          </p:cNvPr>
          <p:cNvSpPr/>
          <p:nvPr/>
        </p:nvSpPr>
        <p:spPr>
          <a:xfrm>
            <a:off x="7660249" y="1765612"/>
            <a:ext cx="2477902" cy="238350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200" dirty="0" smtClean="0"/>
              <a:t>Urinprøver</a:t>
            </a:r>
            <a:endParaRPr lang="da-DK" sz="2200" dirty="0"/>
          </a:p>
        </p:txBody>
      </p:sp>
      <p:sp>
        <p:nvSpPr>
          <p:cNvPr id="8" name="Pladsholder til tekst 2"/>
          <p:cNvSpPr txBox="1">
            <a:spLocks/>
          </p:cNvSpPr>
          <p:nvPr/>
        </p:nvSpPr>
        <p:spPr>
          <a:xfrm>
            <a:off x="1695692" y="4203646"/>
            <a:ext cx="3468975" cy="265435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a-DK" sz="2200" dirty="0" smtClean="0">
              <a:solidFill>
                <a:srgbClr val="004567"/>
              </a:solidFill>
            </a:endParaRPr>
          </a:p>
          <a:p>
            <a:pPr lvl="1"/>
            <a:r>
              <a:rPr lang="da-DK" sz="2200" dirty="0" smtClean="0">
                <a:solidFill>
                  <a:srgbClr val="004567"/>
                </a:solidFill>
              </a:rPr>
              <a:t>Arterieblodgas hver 2. time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da-DK" sz="2200" dirty="0" smtClean="0">
              <a:solidFill>
                <a:srgbClr val="004567"/>
              </a:solidFill>
            </a:endParaRPr>
          </a:p>
          <a:p>
            <a:pPr lvl="1"/>
            <a:r>
              <a:rPr lang="da-DK" sz="2200" dirty="0" smtClean="0">
                <a:solidFill>
                  <a:srgbClr val="004567"/>
                </a:solidFill>
              </a:rPr>
              <a:t>Nyretal hver 4. time eller efter behov</a:t>
            </a:r>
          </a:p>
          <a:p>
            <a:pPr lvl="1"/>
            <a:endParaRPr lang="da-DK" sz="2200" dirty="0" smtClean="0">
              <a:solidFill>
                <a:srgbClr val="004567"/>
              </a:solidFill>
            </a:endParaRPr>
          </a:p>
          <a:p>
            <a:pPr lvl="1"/>
            <a:r>
              <a:rPr lang="da-DK" sz="2200" dirty="0" smtClean="0">
                <a:solidFill>
                  <a:srgbClr val="004567"/>
                </a:solidFill>
              </a:rPr>
              <a:t>Koagulationstal efter behov</a:t>
            </a:r>
          </a:p>
          <a:p>
            <a:pPr lvl="1"/>
            <a:endParaRPr lang="da-DK" sz="2200" dirty="0" smtClean="0">
              <a:solidFill>
                <a:srgbClr val="004567"/>
              </a:solidFill>
            </a:endParaRPr>
          </a:p>
          <a:p>
            <a:endParaRPr lang="da-DK" dirty="0"/>
          </a:p>
        </p:txBody>
      </p:sp>
      <p:sp>
        <p:nvSpPr>
          <p:cNvPr id="9" name="Pladsholder til tekst 2"/>
          <p:cNvSpPr txBox="1">
            <a:spLocks/>
          </p:cNvSpPr>
          <p:nvPr/>
        </p:nvSpPr>
        <p:spPr>
          <a:xfrm>
            <a:off x="6538328" y="4301067"/>
            <a:ext cx="3468975" cy="18457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a-DK" sz="2200" dirty="0" smtClean="0">
              <a:solidFill>
                <a:srgbClr val="004567"/>
              </a:solidFill>
            </a:endParaRPr>
          </a:p>
          <a:p>
            <a:pPr lvl="1"/>
            <a:endParaRPr lang="da-DK" sz="2200" dirty="0" smtClean="0">
              <a:solidFill>
                <a:srgbClr val="004567"/>
              </a:solidFill>
            </a:endParaRPr>
          </a:p>
          <a:p>
            <a:endParaRPr lang="da-DK" dirty="0"/>
          </a:p>
        </p:txBody>
      </p:sp>
      <p:sp>
        <p:nvSpPr>
          <p:cNvPr id="10" name="Rektangel 9"/>
          <p:cNvSpPr/>
          <p:nvPr/>
        </p:nvSpPr>
        <p:spPr>
          <a:xfrm>
            <a:off x="6774800" y="4441531"/>
            <a:ext cx="4248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sz="2000" dirty="0"/>
              <a:t>Urin-</a:t>
            </a:r>
            <a:r>
              <a:rPr lang="da-DK" sz="2000" dirty="0" err="1"/>
              <a:t>stix</a:t>
            </a:r>
            <a:r>
              <a:rPr lang="da-DK" sz="2000" dirty="0"/>
              <a:t> – og ved </a:t>
            </a:r>
            <a:r>
              <a:rPr lang="da-DK" sz="2000" dirty="0" err="1"/>
              <a:t>proteinuri</a:t>
            </a:r>
            <a:r>
              <a:rPr lang="da-DK" sz="2000" dirty="0"/>
              <a:t> udføres albumin/</a:t>
            </a:r>
            <a:r>
              <a:rPr lang="da-DK" sz="2000" dirty="0" err="1"/>
              <a:t>creatinin</a:t>
            </a:r>
            <a:r>
              <a:rPr lang="da-DK" sz="2000" dirty="0"/>
              <a:t> ratio akut på </a:t>
            </a:r>
            <a:r>
              <a:rPr lang="da-DK" sz="2000" dirty="0" err="1"/>
              <a:t>kateterurin</a:t>
            </a:r>
            <a:endParaRPr lang="da-DK" sz="2000" dirty="0">
              <a:solidFill>
                <a:srgbClr val="0045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4152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3198707" y="2800774"/>
            <a:ext cx="51782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3600" b="1" dirty="0">
                <a:latin typeface="Georgia" panose="02040502050405020303" pitchFamily="18" charset="0"/>
                <a:cs typeface="Calibri" panose="020F0502020204030204" pitchFamily="34" charset="0"/>
              </a:rPr>
              <a:t>Organsystemerne enkeltvis</a:t>
            </a:r>
          </a:p>
        </p:txBody>
      </p:sp>
    </p:spTree>
    <p:extLst>
      <p:ext uri="{BB962C8B-B14F-4D97-AF65-F5344CB8AC3E}">
        <p14:creationId xmlns:p14="http://schemas.microsoft.com/office/powerpoint/2010/main" val="313286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89852" y="175229"/>
            <a:ext cx="8228831" cy="1205057"/>
          </a:xfrm>
        </p:spPr>
        <p:txBody>
          <a:bodyPr/>
          <a:lstStyle/>
          <a:p>
            <a:r>
              <a:rPr lang="da-DK" dirty="0" smtClean="0"/>
              <a:t>Cirkulation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5"/>
          </p:nvPr>
        </p:nvSpPr>
        <p:spPr>
          <a:xfrm>
            <a:off x="6493206" y="1716006"/>
            <a:ext cx="4689674" cy="4154572"/>
          </a:xfrm>
        </p:spPr>
        <p:txBody>
          <a:bodyPr/>
          <a:lstStyle/>
          <a:p>
            <a:pPr marL="0" indent="0">
              <a:buNone/>
            </a:pPr>
            <a:r>
              <a:rPr lang="da-DK" b="1" dirty="0"/>
              <a:t>Overordnede mål </a:t>
            </a:r>
          </a:p>
          <a:p>
            <a:endParaRPr lang="da-DK" dirty="0"/>
          </a:p>
          <a:p>
            <a:r>
              <a:rPr lang="da-DK" dirty="0"/>
              <a:t>MAP &gt; 65 mm Hg (evt. højere hvis eksisterende </a:t>
            </a:r>
            <a:r>
              <a:rPr lang="da-DK" dirty="0" err="1"/>
              <a:t>hypertension</a:t>
            </a:r>
            <a:r>
              <a:rPr lang="da-DK" dirty="0"/>
              <a:t> </a:t>
            </a:r>
            <a:endParaRPr lang="da-DK" dirty="0" smtClean="0"/>
          </a:p>
          <a:p>
            <a:endParaRPr lang="da-DK" dirty="0"/>
          </a:p>
          <a:p>
            <a:r>
              <a:rPr lang="da-DK" dirty="0" smtClean="0"/>
              <a:t>Sikre </a:t>
            </a:r>
            <a:r>
              <a:rPr lang="da-DK" dirty="0" err="1" smtClean="0"/>
              <a:t>normovolæmi</a:t>
            </a:r>
            <a:endParaRPr lang="da-DK" dirty="0" smtClean="0"/>
          </a:p>
          <a:p>
            <a:endParaRPr lang="da-DK" dirty="0"/>
          </a:p>
          <a:p>
            <a:r>
              <a:rPr lang="da-DK" dirty="0" err="1" smtClean="0"/>
              <a:t>Normoxi</a:t>
            </a:r>
            <a:endParaRPr lang="da-DK" dirty="0" smtClean="0"/>
          </a:p>
          <a:p>
            <a:endParaRPr lang="da-DK" dirty="0"/>
          </a:p>
          <a:p>
            <a:r>
              <a:rPr lang="da-DK" dirty="0">
                <a:solidFill>
                  <a:srgbClr val="004567"/>
                </a:solidFill>
              </a:rPr>
              <a:t>Serielle målinger af </a:t>
            </a:r>
            <a:r>
              <a:rPr lang="da-DK" dirty="0" smtClean="0">
                <a:solidFill>
                  <a:srgbClr val="004567"/>
                </a:solidFill>
              </a:rPr>
              <a:t>ScvO</a:t>
            </a:r>
            <a:r>
              <a:rPr lang="da-DK" baseline="-20000" dirty="0" smtClean="0">
                <a:solidFill>
                  <a:srgbClr val="004567"/>
                </a:solidFill>
              </a:rPr>
              <a:t>2 </a:t>
            </a:r>
            <a:r>
              <a:rPr lang="da-DK" dirty="0" smtClean="0">
                <a:solidFill>
                  <a:srgbClr val="004567"/>
                </a:solidFill>
              </a:rPr>
              <a:t>. Mål: </a:t>
            </a:r>
            <a:r>
              <a:rPr lang="da-DK" dirty="0">
                <a:solidFill>
                  <a:srgbClr val="004567"/>
                </a:solidFill>
              </a:rPr>
              <a:t>ScvO</a:t>
            </a:r>
            <a:r>
              <a:rPr lang="da-DK" baseline="-20000" dirty="0">
                <a:solidFill>
                  <a:srgbClr val="004567"/>
                </a:solidFill>
              </a:rPr>
              <a:t>2</a:t>
            </a:r>
            <a:r>
              <a:rPr lang="da-DK" dirty="0" smtClean="0">
                <a:solidFill>
                  <a:srgbClr val="004567"/>
                </a:solidFill>
              </a:rPr>
              <a:t> &gt; 65 </a:t>
            </a:r>
            <a:r>
              <a:rPr lang="da-DK" dirty="0" smtClean="0"/>
              <a:t>og laktat &lt; 2,5 mmol/l</a:t>
            </a:r>
            <a:endParaRPr lang="da-DK" dirty="0"/>
          </a:p>
        </p:txBody>
      </p:sp>
      <p:sp>
        <p:nvSpPr>
          <p:cNvPr id="5" name="Rektangel: afrundede hjørner 26">
            <a:extLst>
              <a:ext uri="{FF2B5EF4-FFF2-40B4-BE49-F238E27FC236}">
                <a16:creationId xmlns:a16="http://schemas.microsoft.com/office/drawing/2014/main" id="{812767BB-F77F-4F32-94CF-D85DF323B550}"/>
              </a:ext>
            </a:extLst>
          </p:cNvPr>
          <p:cNvSpPr/>
          <p:nvPr/>
        </p:nvSpPr>
        <p:spPr>
          <a:xfrm>
            <a:off x="989852" y="1716005"/>
            <a:ext cx="3549206" cy="445042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6" name="Grafik 15">
            <a:extLst>
              <a:ext uri="{FF2B5EF4-FFF2-40B4-BE49-F238E27FC236}">
                <a16:creationId xmlns:a16="http://schemas.microsoft.com/office/drawing/2014/main" id="{4B46F793-D9BC-41E8-9605-279FADE8AB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75114" y="3002946"/>
            <a:ext cx="1378682" cy="1876539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BF5568C4-DD95-4635-AFB7-80F466529FC7}"/>
              </a:ext>
            </a:extLst>
          </p:cNvPr>
          <p:cNvSpPr txBox="1"/>
          <p:nvPr/>
        </p:nvSpPr>
        <p:spPr>
          <a:xfrm>
            <a:off x="6138701" y="5975465"/>
            <a:ext cx="5849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dirty="0"/>
              <a:t>Ball IM et al. Management of the </a:t>
            </a:r>
            <a:r>
              <a:rPr lang="da-DK" sz="1200" dirty="0" err="1"/>
              <a:t>neurologically</a:t>
            </a:r>
            <a:r>
              <a:rPr lang="da-DK" sz="1200" dirty="0"/>
              <a:t> </a:t>
            </a:r>
            <a:r>
              <a:rPr lang="da-DK" sz="1200" dirty="0" err="1"/>
              <a:t>deceased</a:t>
            </a:r>
            <a:r>
              <a:rPr lang="da-DK" sz="1200" dirty="0"/>
              <a:t> organ donor. CMAJ: 2020;192(14):E361-9.</a:t>
            </a:r>
          </a:p>
        </p:txBody>
      </p:sp>
    </p:spTree>
    <p:extLst>
      <p:ext uri="{BB962C8B-B14F-4D97-AF65-F5344CB8AC3E}">
        <p14:creationId xmlns:p14="http://schemas.microsoft.com/office/powerpoint/2010/main" val="17029352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48410" y="152846"/>
            <a:ext cx="3993394" cy="1195508"/>
          </a:xfrm>
        </p:spPr>
        <p:txBody>
          <a:bodyPr/>
          <a:lstStyle/>
          <a:p>
            <a:r>
              <a:rPr lang="da-DK" dirty="0" err="1"/>
              <a:t>Bradykardi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4"/>
          </p:nvPr>
        </p:nvSpPr>
        <p:spPr>
          <a:xfrm>
            <a:off x="6096003" y="1998134"/>
            <a:ext cx="5256210" cy="3872444"/>
          </a:xfrm>
        </p:spPr>
        <p:txBody>
          <a:bodyPr/>
          <a:lstStyle/>
          <a:p>
            <a:pPr marL="0" indent="0">
              <a:buNone/>
            </a:pPr>
            <a:r>
              <a:rPr lang="da-DK" dirty="0"/>
              <a:t>Betydende </a:t>
            </a:r>
            <a:r>
              <a:rPr lang="da-DK" dirty="0" err="1"/>
              <a:t>bradykardi</a:t>
            </a:r>
            <a:r>
              <a:rPr lang="da-DK" dirty="0"/>
              <a:t>, hvor der </a:t>
            </a:r>
            <a:r>
              <a:rPr lang="da-DK" dirty="0" smtClean="0"/>
              <a:t>indtræder </a:t>
            </a:r>
            <a:r>
              <a:rPr lang="da-DK" dirty="0" err="1"/>
              <a:t>hypotension</a:t>
            </a:r>
            <a:r>
              <a:rPr lang="da-DK" dirty="0"/>
              <a:t>, skal </a:t>
            </a:r>
            <a:r>
              <a:rPr lang="da-DK" dirty="0" smtClean="0"/>
              <a:t>behandles</a:t>
            </a:r>
          </a:p>
          <a:p>
            <a:pPr marL="0" indent="0">
              <a:buNone/>
            </a:pPr>
            <a:endParaRPr lang="da-DK" dirty="0"/>
          </a:p>
          <a:p>
            <a:r>
              <a:rPr lang="da-DK" dirty="0"/>
              <a:t>Præparatvalg: ISOPRENALIN</a:t>
            </a:r>
          </a:p>
          <a:p>
            <a:pPr marL="0" indent="0">
              <a:buNone/>
            </a:pPr>
            <a:endParaRPr lang="da-DK" dirty="0"/>
          </a:p>
          <a:p>
            <a:r>
              <a:rPr lang="da-DK" dirty="0"/>
              <a:t>Hvorfor? </a:t>
            </a:r>
            <a:endParaRPr lang="da-DK" dirty="0" smtClean="0"/>
          </a:p>
          <a:p>
            <a:endParaRPr lang="da-DK" dirty="0"/>
          </a:p>
          <a:p>
            <a:pPr marL="0" indent="0">
              <a:buNone/>
            </a:pPr>
            <a:r>
              <a:rPr lang="da-DK" dirty="0"/>
              <a:t>Da donor er </a:t>
            </a:r>
            <a:r>
              <a:rPr lang="da-DK" dirty="0" err="1"/>
              <a:t>denerveret</a:t>
            </a:r>
            <a:r>
              <a:rPr lang="da-DK" dirty="0"/>
              <a:t>, er der ikke effekt af Atropin </a:t>
            </a:r>
            <a:r>
              <a:rPr lang="da-DK" dirty="0" smtClean="0"/>
              <a:t>- </a:t>
            </a:r>
            <a:r>
              <a:rPr lang="da-DK" dirty="0"/>
              <a:t>det virker ikke på et </a:t>
            </a:r>
            <a:r>
              <a:rPr lang="da-DK" dirty="0" err="1"/>
              <a:t>denerveret</a:t>
            </a:r>
            <a:r>
              <a:rPr lang="da-DK" dirty="0"/>
              <a:t> hjerte</a:t>
            </a:r>
          </a:p>
          <a:p>
            <a:endParaRPr lang="da-DK" dirty="0"/>
          </a:p>
        </p:txBody>
      </p:sp>
      <p:pic>
        <p:nvPicPr>
          <p:cNvPr id="4" name="Grafik 45">
            <a:extLst>
              <a:ext uri="{FF2B5EF4-FFF2-40B4-BE49-F238E27FC236}">
                <a16:creationId xmlns:a16="http://schemas.microsoft.com/office/drawing/2014/main" id="{760B7B67-F1AC-462B-B2D0-F3AA3BB6AB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64400" y="2558742"/>
            <a:ext cx="1354533" cy="164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731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/>
          <p:cNvSpPr>
            <a:spLocks noGrp="1"/>
          </p:cNvSpPr>
          <p:nvPr>
            <p:ph type="body" sz="quarter" idx="14"/>
          </p:nvPr>
        </p:nvSpPr>
        <p:spPr>
          <a:xfrm>
            <a:off x="5913121" y="1581332"/>
            <a:ext cx="6119221" cy="5151120"/>
          </a:xfrm>
        </p:spPr>
        <p:txBody>
          <a:bodyPr>
            <a:normAutofit/>
          </a:bodyPr>
          <a:lstStyle/>
          <a:p>
            <a:r>
              <a:rPr lang="da-DK" dirty="0" smtClean="0"/>
              <a:t>Undervisningen tager afsæt i </a:t>
            </a:r>
            <a:r>
              <a:rPr lang="da-DK" dirty="0"/>
              <a:t>Rekommandationen – donorpleje på </a:t>
            </a:r>
            <a:r>
              <a:rPr lang="da-DK" dirty="0" smtClean="0"/>
              <a:t>intensivafdelingen, som skitserer fysiologiske ændringer under </a:t>
            </a:r>
            <a:r>
              <a:rPr lang="da-DK" dirty="0" err="1" smtClean="0"/>
              <a:t>incarcerationsforløbet</a:t>
            </a:r>
            <a:r>
              <a:rPr lang="da-DK" dirty="0" smtClean="0"/>
              <a:t>, </a:t>
            </a:r>
            <a:r>
              <a:rPr lang="da-DK" dirty="0"/>
              <a:t>samt vejleder i behandlingsprincipperne for optimal </a:t>
            </a:r>
            <a:r>
              <a:rPr lang="da-DK" dirty="0" smtClean="0"/>
              <a:t>donorpleje. Rekommandationen indeholder også blandevejledninger til de anbefalede præparater   </a:t>
            </a:r>
            <a:endParaRPr lang="da-DK" dirty="0"/>
          </a:p>
          <a:p>
            <a:pPr marL="0" indent="0">
              <a:buNone/>
            </a:pPr>
            <a:endParaRPr lang="da-DK" dirty="0"/>
          </a:p>
          <a:p>
            <a:r>
              <a:rPr lang="da-DK" dirty="0" smtClean="0"/>
              <a:t>Rekommandationen er </a:t>
            </a:r>
            <a:r>
              <a:rPr lang="da-DK" dirty="0"/>
              <a:t>udarbejdet af DASAIM i samarbejde med Dansk Center for Organdonation, Dansk Transplantationsselskab og Dansk Neurokirurgisk </a:t>
            </a:r>
            <a:r>
              <a:rPr lang="da-DK" dirty="0" smtClean="0"/>
              <a:t>selskab. Du finder den i </a:t>
            </a:r>
            <a:r>
              <a:rPr lang="da-DK" dirty="0"/>
              <a:t>National Guideline punkt 6 ”Donorpleje og –behandling” under baggrundsmateriale eller ved at anvende linket her: </a:t>
            </a:r>
            <a:r>
              <a:rPr lang="da-DK" dirty="0">
                <a:hlinkClick r:id="rId2"/>
              </a:rPr>
              <a:t>Rekommandation - Donorpleje på intensivafdelingen</a:t>
            </a:r>
            <a:endParaRPr lang="da-DK" dirty="0"/>
          </a:p>
          <a:p>
            <a:endParaRPr lang="da-DK" dirty="0"/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>
          <a:xfrm>
            <a:off x="6096001" y="1"/>
            <a:ext cx="5256212" cy="1335313"/>
          </a:xfrm>
        </p:spPr>
        <p:txBody>
          <a:bodyPr/>
          <a:lstStyle/>
          <a:p>
            <a:r>
              <a:rPr lang="da-DK" dirty="0" smtClean="0"/>
              <a:t>Rekommandation</a:t>
            </a:r>
            <a:endParaRPr lang="da-DK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99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5B1B8176-EE67-4678-A93B-EF757D2EF159}"/>
              </a:ext>
            </a:extLst>
          </p:cNvPr>
          <p:cNvSpPr txBox="1">
            <a:spLocks/>
          </p:cNvSpPr>
          <p:nvPr/>
        </p:nvSpPr>
        <p:spPr>
          <a:xfrm>
            <a:off x="847438" y="104755"/>
            <a:ext cx="10074562" cy="16039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da-DK" dirty="0" err="1" smtClean="0"/>
              <a:t>Hypertension</a:t>
            </a:r>
            <a:r>
              <a:rPr lang="da-DK" dirty="0" smtClean="0"/>
              <a:t> og sympatisk </a:t>
            </a:r>
            <a:r>
              <a:rPr lang="da-DK" dirty="0"/>
              <a:t>storm</a:t>
            </a:r>
          </a:p>
        </p:txBody>
      </p:sp>
      <p:pic>
        <p:nvPicPr>
          <p:cNvPr id="7" name="Grafik 219">
            <a:extLst>
              <a:ext uri="{FF2B5EF4-FFF2-40B4-BE49-F238E27FC236}">
                <a16:creationId xmlns:a16="http://schemas.microsoft.com/office/drawing/2014/main" id="{E0DE1631-9DFA-4C05-99BF-3F331E60B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66867" y="4801928"/>
            <a:ext cx="1418461" cy="1371179"/>
          </a:xfrm>
          <a:prstGeom prst="rect">
            <a:avLst/>
          </a:prstGeom>
        </p:spPr>
      </p:pic>
      <p:sp>
        <p:nvSpPr>
          <p:cNvPr id="9" name="Rektangel 8"/>
          <p:cNvSpPr/>
          <p:nvPr/>
        </p:nvSpPr>
        <p:spPr>
          <a:xfrm>
            <a:off x="847437" y="1807647"/>
            <a:ext cx="3700261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400" dirty="0" smtClean="0"/>
              <a:t>Definition:</a:t>
            </a:r>
          </a:p>
          <a:p>
            <a:endParaRPr lang="da-DK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200" dirty="0" err="1" smtClean="0"/>
              <a:t>Hypertension</a:t>
            </a:r>
            <a:r>
              <a:rPr lang="da-DK" sz="2200" dirty="0" smtClean="0"/>
              <a:t> (ofte kortvarig)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200" dirty="0"/>
              <a:t>MAP &gt; 90 mm </a:t>
            </a:r>
            <a:r>
              <a:rPr lang="da-DK" sz="2200" dirty="0" smtClean="0"/>
              <a:t>Hg eller</a:t>
            </a:r>
            <a:endParaRPr lang="da-DK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200" dirty="0" smtClean="0"/>
              <a:t>Systole </a:t>
            </a:r>
            <a:r>
              <a:rPr lang="da-DK" sz="2200" dirty="0"/>
              <a:t>&gt; 160 mm Hg </a:t>
            </a:r>
            <a:endParaRPr lang="da-DK" sz="2200" dirty="0" smtClean="0"/>
          </a:p>
          <a:p>
            <a:r>
              <a:rPr lang="da-DK" sz="2400" dirty="0"/>
              <a:t/>
            </a:r>
            <a:br>
              <a:rPr lang="da-DK" sz="2400" dirty="0"/>
            </a:br>
            <a:r>
              <a:rPr lang="da-DK" sz="2400" dirty="0"/>
              <a:t/>
            </a:r>
            <a:br>
              <a:rPr lang="da-DK" sz="2400" dirty="0"/>
            </a:br>
            <a:endParaRPr lang="da-DK" sz="2400" dirty="0"/>
          </a:p>
        </p:txBody>
      </p:sp>
      <p:sp>
        <p:nvSpPr>
          <p:cNvPr id="10" name="Pladsholder til indhold 4">
            <a:extLst>
              <a:ext uri="{FF2B5EF4-FFF2-40B4-BE49-F238E27FC236}">
                <a16:creationId xmlns:a16="http://schemas.microsoft.com/office/drawing/2014/main" id="{37463F9E-5236-4CE6-8AEF-676CD9AFDD87}"/>
              </a:ext>
            </a:extLst>
          </p:cNvPr>
          <p:cNvSpPr txBox="1">
            <a:spLocks/>
          </p:cNvSpPr>
          <p:nvPr/>
        </p:nvSpPr>
        <p:spPr>
          <a:xfrm>
            <a:off x="4547698" y="2467234"/>
            <a:ext cx="3421958" cy="450112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000" indent="-342000">
              <a:lnSpc>
                <a:spcPct val="100000"/>
              </a:lnSpc>
              <a:spcBef>
                <a:spcPts val="0"/>
              </a:spcBef>
            </a:pPr>
            <a:r>
              <a:rPr lang="da-DK" sz="2200" dirty="0" err="1"/>
              <a:t>Esmolol</a:t>
            </a:r>
            <a:r>
              <a:rPr lang="da-DK" sz="2200" dirty="0"/>
              <a:t> (</a:t>
            </a:r>
            <a:r>
              <a:rPr lang="da-DK" sz="2200" dirty="0" err="1"/>
              <a:t>Brevibloc</a:t>
            </a:r>
            <a:r>
              <a:rPr lang="da-DK" sz="2200" dirty="0" smtClean="0"/>
              <a:t>)</a:t>
            </a:r>
          </a:p>
          <a:p>
            <a:pPr marL="342000" indent="-342000">
              <a:lnSpc>
                <a:spcPct val="100000"/>
              </a:lnSpc>
              <a:spcBef>
                <a:spcPts val="0"/>
              </a:spcBef>
              <a:buNone/>
            </a:pPr>
            <a:endParaRPr lang="da-DK" sz="2200" dirty="0"/>
          </a:p>
          <a:p>
            <a:pPr marL="342000" indent="-342000">
              <a:lnSpc>
                <a:spcPct val="100000"/>
              </a:lnSpc>
              <a:spcBef>
                <a:spcPts val="0"/>
              </a:spcBef>
            </a:pPr>
            <a:r>
              <a:rPr lang="da-DK" sz="2200" dirty="0"/>
              <a:t>Betablokker, ultrakort </a:t>
            </a:r>
            <a:r>
              <a:rPr lang="da-DK" sz="2200" dirty="0" smtClean="0"/>
              <a:t>virkende tidsmæssigt</a:t>
            </a:r>
            <a:endParaRPr lang="da-DK" sz="2200" dirty="0"/>
          </a:p>
          <a:p>
            <a:pPr marL="342000" indent="-342000">
              <a:lnSpc>
                <a:spcPct val="100000"/>
              </a:lnSpc>
              <a:spcBef>
                <a:spcPts val="0"/>
              </a:spcBef>
            </a:pPr>
            <a:endParaRPr lang="da-DK" sz="2200" dirty="0"/>
          </a:p>
          <a:p>
            <a:pPr marL="342000" indent="-342000">
              <a:lnSpc>
                <a:spcPct val="100000"/>
              </a:lnSpc>
              <a:spcBef>
                <a:spcPts val="0"/>
              </a:spcBef>
            </a:pPr>
            <a:r>
              <a:rPr lang="da-DK" sz="2200" dirty="0"/>
              <a:t>Haves </a:t>
            </a:r>
            <a:r>
              <a:rPr lang="da-DK" sz="2200" dirty="0" err="1"/>
              <a:t>Esmolol</a:t>
            </a:r>
            <a:r>
              <a:rPr lang="da-DK" sz="2200" dirty="0"/>
              <a:t> ikke, </a:t>
            </a:r>
            <a:r>
              <a:rPr lang="da-DK" sz="2200" dirty="0" smtClean="0"/>
              <a:t>bruges alternativerne</a:t>
            </a:r>
            <a:endParaRPr lang="da-DK" sz="2200" dirty="0"/>
          </a:p>
        </p:txBody>
      </p:sp>
      <p:sp>
        <p:nvSpPr>
          <p:cNvPr id="11" name="Pladsholder til indhold 5">
            <a:extLst>
              <a:ext uri="{FF2B5EF4-FFF2-40B4-BE49-F238E27FC236}">
                <a16:creationId xmlns:a16="http://schemas.microsoft.com/office/drawing/2014/main" id="{A8A41FFC-E871-4877-9689-BF634DAC1923}"/>
              </a:ext>
            </a:extLst>
          </p:cNvPr>
          <p:cNvSpPr txBox="1">
            <a:spLocks/>
          </p:cNvSpPr>
          <p:nvPr/>
        </p:nvSpPr>
        <p:spPr>
          <a:xfrm>
            <a:off x="8672715" y="1809453"/>
            <a:ext cx="3421957" cy="450112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dirty="0" smtClean="0"/>
              <a:t>Alternativer: </a:t>
            </a:r>
            <a:endParaRPr lang="da-DK" dirty="0"/>
          </a:p>
          <a:p>
            <a:pPr marL="342000" indent="-3420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da-DK" sz="2200" dirty="0"/>
              <a:t>(ikke prioriteret rækkefølge</a:t>
            </a:r>
            <a:r>
              <a:rPr lang="da-DK" sz="2200" dirty="0" smtClean="0"/>
              <a:t>)</a:t>
            </a:r>
          </a:p>
          <a:p>
            <a:pPr marL="342000" indent="-3420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da-DK" sz="2200" dirty="0"/>
          </a:p>
          <a:p>
            <a:pPr marL="342000" indent="-342000">
              <a:lnSpc>
                <a:spcPct val="100000"/>
              </a:lnSpc>
              <a:spcBef>
                <a:spcPts val="0"/>
              </a:spcBef>
            </a:pPr>
            <a:r>
              <a:rPr lang="da-DK" sz="2200" dirty="0" err="1"/>
              <a:t>Natriumnitroprussid</a:t>
            </a:r>
            <a:r>
              <a:rPr lang="da-DK" sz="2200" dirty="0"/>
              <a:t> (Nipride</a:t>
            </a:r>
            <a:r>
              <a:rPr lang="da-DK" sz="2200" dirty="0" smtClean="0"/>
              <a:t>)</a:t>
            </a:r>
          </a:p>
          <a:p>
            <a:pPr marL="342000" indent="-342000">
              <a:lnSpc>
                <a:spcPct val="100000"/>
              </a:lnSpc>
              <a:spcBef>
                <a:spcPts val="0"/>
              </a:spcBef>
            </a:pPr>
            <a:endParaRPr lang="da-DK" sz="2200" dirty="0"/>
          </a:p>
          <a:p>
            <a:pPr marL="342000" indent="-342000">
              <a:lnSpc>
                <a:spcPct val="100000"/>
              </a:lnSpc>
              <a:spcBef>
                <a:spcPts val="0"/>
              </a:spcBef>
            </a:pPr>
            <a:r>
              <a:rPr lang="da-DK" sz="2200" dirty="0" err="1"/>
              <a:t>Remifentanil</a:t>
            </a:r>
            <a:r>
              <a:rPr lang="da-DK" sz="2200" dirty="0"/>
              <a:t> (</a:t>
            </a:r>
            <a:r>
              <a:rPr lang="da-DK" sz="2200" dirty="0" err="1" smtClean="0"/>
              <a:t>Ultiva</a:t>
            </a:r>
            <a:r>
              <a:rPr lang="da-DK" sz="2200" dirty="0" smtClean="0"/>
              <a:t>)</a:t>
            </a:r>
          </a:p>
          <a:p>
            <a:pPr marL="342000" indent="-342000">
              <a:lnSpc>
                <a:spcPct val="100000"/>
              </a:lnSpc>
              <a:spcBef>
                <a:spcPts val="0"/>
              </a:spcBef>
            </a:pPr>
            <a:endParaRPr lang="da-DK" sz="2200" dirty="0"/>
          </a:p>
          <a:p>
            <a:pPr marL="342000" indent="-342000">
              <a:lnSpc>
                <a:spcPct val="100000"/>
              </a:lnSpc>
              <a:spcBef>
                <a:spcPts val="0"/>
              </a:spcBef>
            </a:pPr>
            <a:r>
              <a:rPr lang="da-DK" sz="2200" dirty="0" err="1"/>
              <a:t>Labetalol</a:t>
            </a:r>
            <a:r>
              <a:rPr lang="da-DK" sz="2200" dirty="0"/>
              <a:t> (Trandate</a:t>
            </a:r>
            <a:r>
              <a:rPr lang="da-DK" sz="2200" dirty="0" smtClean="0"/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da-DK" sz="2200" dirty="0"/>
          </a:p>
          <a:p>
            <a:pPr marL="342000" indent="-342000">
              <a:lnSpc>
                <a:spcPct val="100000"/>
              </a:lnSpc>
              <a:spcBef>
                <a:spcPts val="0"/>
              </a:spcBef>
            </a:pPr>
            <a:r>
              <a:rPr lang="da-DK" sz="2200" dirty="0">
                <a:solidFill>
                  <a:srgbClr val="004567"/>
                </a:solidFill>
              </a:rPr>
              <a:t>Nitroglycerin</a:t>
            </a:r>
          </a:p>
          <a:p>
            <a:pPr marL="0" indent="0">
              <a:buNone/>
            </a:pPr>
            <a:endParaRPr lang="da-DK" sz="2000" dirty="0"/>
          </a:p>
        </p:txBody>
      </p:sp>
      <p:sp>
        <p:nvSpPr>
          <p:cNvPr id="12" name="Tekstfelt 11"/>
          <p:cNvSpPr txBox="1"/>
          <p:nvPr/>
        </p:nvSpPr>
        <p:spPr>
          <a:xfrm>
            <a:off x="4765169" y="1807647"/>
            <a:ext cx="4356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 smtClean="0"/>
              <a:t>Behandling:</a:t>
            </a:r>
            <a:endParaRPr lang="da-DK" sz="2400" dirty="0"/>
          </a:p>
        </p:txBody>
      </p:sp>
    </p:spTree>
    <p:extLst>
      <p:ext uri="{BB962C8B-B14F-4D97-AF65-F5344CB8AC3E}">
        <p14:creationId xmlns:p14="http://schemas.microsoft.com/office/powerpoint/2010/main" val="411659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6608" y="5634131"/>
            <a:ext cx="10701725" cy="1205057"/>
          </a:xfrm>
        </p:spPr>
        <p:txBody>
          <a:bodyPr>
            <a:normAutofit/>
          </a:bodyPr>
          <a:lstStyle/>
          <a:p>
            <a:pPr algn="ctr"/>
            <a:r>
              <a:rPr lang="da-DK" sz="2400" dirty="0" smtClean="0"/>
              <a:t>Volumen og </a:t>
            </a:r>
            <a:r>
              <a:rPr lang="da-DK" sz="2400" dirty="0" err="1" smtClean="0"/>
              <a:t>vasopressor</a:t>
            </a:r>
            <a:r>
              <a:rPr lang="da-DK" sz="2400" dirty="0" smtClean="0"/>
              <a:t> anvendes ofte simultant  </a:t>
            </a:r>
            <a:r>
              <a:rPr lang="da-DK" dirty="0"/>
              <a:t/>
            </a:r>
            <a:br>
              <a:rPr lang="da-DK" dirty="0"/>
            </a:b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5"/>
          </p:nvPr>
        </p:nvSpPr>
        <p:spPr>
          <a:xfrm>
            <a:off x="6538076" y="2501137"/>
            <a:ext cx="4689674" cy="2835275"/>
          </a:xfrm>
        </p:spPr>
        <p:txBody>
          <a:bodyPr/>
          <a:lstStyle/>
          <a:p>
            <a:pPr lvl="0"/>
            <a:r>
              <a:rPr lang="da-DK" dirty="0" smtClean="0"/>
              <a:t>Noradrenalin</a:t>
            </a:r>
          </a:p>
          <a:p>
            <a:pPr lvl="0"/>
            <a:endParaRPr lang="da-DK" dirty="0"/>
          </a:p>
          <a:p>
            <a:pPr lvl="0"/>
            <a:r>
              <a:rPr lang="da-DK" dirty="0" err="1"/>
              <a:t>Vasopressin</a:t>
            </a:r>
            <a:r>
              <a:rPr lang="da-DK" dirty="0"/>
              <a:t> (</a:t>
            </a:r>
            <a:r>
              <a:rPr lang="da-DK" dirty="0" err="1" smtClean="0"/>
              <a:t>Empressin</a:t>
            </a:r>
            <a:r>
              <a:rPr lang="da-DK" dirty="0" smtClean="0"/>
              <a:t>). Se blandevejledning i National Guideline punkt 6. </a:t>
            </a:r>
            <a:endParaRPr lang="da-DK" dirty="0"/>
          </a:p>
          <a:p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6"/>
          </p:nvPr>
        </p:nvSpPr>
        <p:spPr>
          <a:xfrm>
            <a:off x="1143252" y="2501137"/>
            <a:ext cx="4689674" cy="2835275"/>
          </a:xfrm>
        </p:spPr>
        <p:txBody>
          <a:bodyPr>
            <a:normAutofit/>
          </a:bodyPr>
          <a:lstStyle/>
          <a:p>
            <a:pPr lvl="0"/>
            <a:r>
              <a:rPr lang="da-DK" dirty="0" err="1"/>
              <a:t>Isoton</a:t>
            </a:r>
            <a:r>
              <a:rPr lang="da-DK" dirty="0"/>
              <a:t> </a:t>
            </a:r>
            <a:r>
              <a:rPr lang="da-DK" dirty="0" err="1"/>
              <a:t>NaCl</a:t>
            </a:r>
            <a:r>
              <a:rPr lang="da-DK" dirty="0"/>
              <a:t> 0,5</a:t>
            </a:r>
            <a:r>
              <a:rPr lang="da-DK" dirty="0" smtClean="0"/>
              <a:t>%</a:t>
            </a:r>
          </a:p>
          <a:p>
            <a:pPr lvl="0"/>
            <a:endParaRPr lang="da-DK" dirty="0"/>
          </a:p>
          <a:p>
            <a:pPr lvl="0"/>
            <a:r>
              <a:rPr lang="da-DK" dirty="0"/>
              <a:t>Ringer </a:t>
            </a:r>
            <a:r>
              <a:rPr lang="da-DK" dirty="0" smtClean="0"/>
              <a:t>laktat/acetat</a:t>
            </a:r>
          </a:p>
          <a:p>
            <a:pPr marL="0" lvl="0" indent="0">
              <a:buNone/>
            </a:pPr>
            <a:endParaRPr lang="da-DK" dirty="0"/>
          </a:p>
          <a:p>
            <a:pPr lvl="0"/>
            <a:r>
              <a:rPr lang="da-DK" dirty="0"/>
              <a:t>Vand i sonden/</a:t>
            </a:r>
            <a:r>
              <a:rPr lang="da-DK" dirty="0" err="1"/>
              <a:t>isoton</a:t>
            </a:r>
            <a:r>
              <a:rPr lang="da-DK" dirty="0"/>
              <a:t> </a:t>
            </a:r>
            <a:r>
              <a:rPr lang="da-DK" dirty="0" err="1" smtClean="0"/>
              <a:t>glucose</a:t>
            </a:r>
            <a:r>
              <a:rPr lang="da-DK" smtClean="0"/>
              <a:t> 5% </a:t>
            </a:r>
            <a:r>
              <a:rPr lang="da-DK" dirty="0"/>
              <a:t>(hvis </a:t>
            </a:r>
            <a:r>
              <a:rPr lang="da-DK" dirty="0" smtClean="0"/>
              <a:t>høj P-</a:t>
            </a:r>
            <a:r>
              <a:rPr lang="da-DK" dirty="0" err="1" smtClean="0"/>
              <a:t>Na</a:t>
            </a:r>
            <a:r>
              <a:rPr lang="da-DK" baseline="30000" dirty="0" smtClean="0"/>
              <a:t>+</a:t>
            </a:r>
            <a:r>
              <a:rPr lang="da-DK" dirty="0" smtClean="0"/>
              <a:t>)</a:t>
            </a:r>
          </a:p>
          <a:p>
            <a:pPr marL="0" lvl="0" indent="0">
              <a:buNone/>
            </a:pPr>
            <a:endParaRPr lang="da-DK" dirty="0"/>
          </a:p>
          <a:p>
            <a:pPr lvl="0"/>
            <a:r>
              <a:rPr lang="da-DK" dirty="0"/>
              <a:t>Blod – følg SST retningslinjer</a:t>
            </a:r>
          </a:p>
          <a:p>
            <a:endParaRPr lang="da-DK" dirty="0"/>
          </a:p>
        </p:txBody>
      </p:sp>
      <p:grpSp>
        <p:nvGrpSpPr>
          <p:cNvPr id="5" name="Gruppe 4"/>
          <p:cNvGrpSpPr/>
          <p:nvPr/>
        </p:nvGrpSpPr>
        <p:grpSpPr>
          <a:xfrm>
            <a:off x="1143252" y="1419595"/>
            <a:ext cx="4236387" cy="708480"/>
            <a:chOff x="246615" y="0"/>
            <a:chExt cx="4236387" cy="708480"/>
          </a:xfrm>
        </p:grpSpPr>
        <p:sp>
          <p:nvSpPr>
            <p:cNvPr id="6" name="Afrundet rektangel 5"/>
            <p:cNvSpPr/>
            <p:nvPr/>
          </p:nvSpPr>
          <p:spPr>
            <a:xfrm>
              <a:off x="246615" y="0"/>
              <a:ext cx="4236387" cy="708480"/>
            </a:xfrm>
            <a:prstGeom prst="roundRect">
              <a:avLst/>
            </a:prstGeom>
            <a:solidFill>
              <a:srgbClr val="004567"/>
            </a:solidFill>
            <a:ln>
              <a:noFill/>
            </a:ln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Afrundet rektangel 4"/>
            <p:cNvSpPr txBox="1"/>
            <p:nvPr/>
          </p:nvSpPr>
          <p:spPr>
            <a:xfrm>
              <a:off x="375680" y="43528"/>
              <a:ext cx="3978256" cy="621424"/>
            </a:xfrm>
            <a:prstGeom prst="rect">
              <a:avLst/>
            </a:prstGeom>
            <a:solidFill>
              <a:srgbClr val="00456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0125" tIns="0" rIns="160125" bIns="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a-DK" sz="2400" kern="1200" dirty="0"/>
                <a:t>Volumen</a:t>
              </a:r>
            </a:p>
          </p:txBody>
        </p:sp>
      </p:grpSp>
      <p:grpSp>
        <p:nvGrpSpPr>
          <p:cNvPr id="11" name="Gruppe 10"/>
          <p:cNvGrpSpPr/>
          <p:nvPr/>
        </p:nvGrpSpPr>
        <p:grpSpPr>
          <a:xfrm>
            <a:off x="6538076" y="1419595"/>
            <a:ext cx="4236387" cy="708480"/>
            <a:chOff x="246615" y="0"/>
            <a:chExt cx="4236387" cy="708480"/>
          </a:xfrm>
        </p:grpSpPr>
        <p:sp>
          <p:nvSpPr>
            <p:cNvPr id="12" name="Afrundet rektangel 11"/>
            <p:cNvSpPr/>
            <p:nvPr/>
          </p:nvSpPr>
          <p:spPr>
            <a:xfrm>
              <a:off x="246615" y="0"/>
              <a:ext cx="4236387" cy="708480"/>
            </a:xfrm>
            <a:prstGeom prst="roundRect">
              <a:avLst/>
            </a:prstGeom>
            <a:solidFill>
              <a:srgbClr val="004567"/>
            </a:solidFill>
            <a:ln>
              <a:noFill/>
            </a:ln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Afrundet rektangel 4"/>
            <p:cNvSpPr txBox="1"/>
            <p:nvPr/>
          </p:nvSpPr>
          <p:spPr>
            <a:xfrm>
              <a:off x="281199" y="43528"/>
              <a:ext cx="4167217" cy="621424"/>
            </a:xfrm>
            <a:prstGeom prst="rect">
              <a:avLst/>
            </a:prstGeom>
            <a:solidFill>
              <a:srgbClr val="00456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0125" tIns="0" rIns="160125" bIns="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a-DK" sz="2400" kern="1200" dirty="0" err="1" smtClean="0"/>
                <a:t>Vasopressor</a:t>
              </a:r>
              <a:endParaRPr lang="da-DK" sz="2400" kern="1200" dirty="0"/>
            </a:p>
          </p:txBody>
        </p:sp>
      </p:grpSp>
      <p:sp>
        <p:nvSpPr>
          <p:cNvPr id="14" name="Titel 1"/>
          <p:cNvSpPr txBox="1">
            <a:spLocks/>
          </p:cNvSpPr>
          <p:nvPr/>
        </p:nvSpPr>
        <p:spPr>
          <a:xfrm>
            <a:off x="2492734" y="523647"/>
            <a:ext cx="6948055" cy="1205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da-DK" sz="3700" dirty="0" err="1" smtClean="0"/>
              <a:t>Hypotension</a:t>
            </a:r>
            <a:r>
              <a:rPr lang="da-DK" sz="3700" dirty="0" smtClean="0"/>
              <a:t> – behandling   </a:t>
            </a: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7585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86695" y="309385"/>
            <a:ext cx="9719733" cy="1205057"/>
          </a:xfrm>
        </p:spPr>
        <p:txBody>
          <a:bodyPr>
            <a:normAutofit/>
          </a:bodyPr>
          <a:lstStyle/>
          <a:p>
            <a:r>
              <a:rPr lang="da-DK" dirty="0"/>
              <a:t>Hvornår </a:t>
            </a:r>
            <a:r>
              <a:rPr lang="da-DK" dirty="0" smtClean="0"/>
              <a:t>anvendes </a:t>
            </a:r>
            <a:r>
              <a:rPr lang="da-DK" dirty="0" err="1" smtClean="0"/>
              <a:t>inotropi</a:t>
            </a:r>
            <a:r>
              <a:rPr lang="da-DK" dirty="0" smtClean="0"/>
              <a:t>? </a:t>
            </a:r>
            <a:r>
              <a:rPr lang="da-DK" dirty="0"/>
              <a:t/>
            </a:r>
            <a:br>
              <a:rPr lang="da-DK" dirty="0"/>
            </a:br>
            <a:endParaRPr lang="da-DK" dirty="0"/>
          </a:p>
        </p:txBody>
      </p:sp>
      <p:sp>
        <p:nvSpPr>
          <p:cNvPr id="11" name="AutoShape 4"/>
          <p:cNvSpPr>
            <a:spLocks noChangeArrowheads="1"/>
          </p:cNvSpPr>
          <p:nvPr/>
        </p:nvSpPr>
        <p:spPr bwMode="auto">
          <a:xfrm>
            <a:off x="9588082" y="9507212"/>
            <a:ext cx="571500" cy="28575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B2CED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138439" y="1448003"/>
            <a:ext cx="11185864" cy="12050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da-DK" sz="2300" b="0" dirty="0">
                <a:latin typeface="+mj-lt"/>
              </a:rPr>
              <a:t>Hvis EKKO viser tegn på nedsat </a:t>
            </a:r>
            <a:r>
              <a:rPr lang="da-DK" sz="2300" b="0" dirty="0" err="1">
                <a:latin typeface="+mj-lt"/>
              </a:rPr>
              <a:t>myokardiekontraktilitet</a:t>
            </a:r>
            <a:r>
              <a:rPr lang="da-DK" sz="2300" b="0" dirty="0">
                <a:latin typeface="+mj-lt"/>
              </a:rPr>
              <a:t>, startes behandling med </a:t>
            </a:r>
            <a:r>
              <a:rPr lang="da-DK" sz="2300" b="0" dirty="0" err="1">
                <a:latin typeface="+mj-lt"/>
              </a:rPr>
              <a:t>inotropi</a:t>
            </a:r>
            <a:r>
              <a:rPr lang="da-DK" sz="2300" b="0" dirty="0" smtClean="0">
                <a:latin typeface="+mj-lt"/>
              </a:rPr>
              <a:t> </a:t>
            </a: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  <p:grpSp>
        <p:nvGrpSpPr>
          <p:cNvPr id="15" name="Gruppe 14"/>
          <p:cNvGrpSpPr/>
          <p:nvPr/>
        </p:nvGrpSpPr>
        <p:grpSpPr>
          <a:xfrm>
            <a:off x="467311" y="2515143"/>
            <a:ext cx="5399028" cy="970367"/>
            <a:chOff x="833821" y="1217014"/>
            <a:chExt cx="4898762" cy="872641"/>
          </a:xfrm>
        </p:grpSpPr>
        <p:sp>
          <p:nvSpPr>
            <p:cNvPr id="16" name="Rektangel: afrundede hjørner 1">
              <a:extLst>
                <a:ext uri="{FF2B5EF4-FFF2-40B4-BE49-F238E27FC236}">
                  <a16:creationId xmlns:a16="http://schemas.microsoft.com/office/drawing/2014/main" id="{67FD37E8-2246-46F7-AECC-B2E3A015E9DA}"/>
                </a:ext>
              </a:extLst>
            </p:cNvPr>
            <p:cNvSpPr/>
            <p:nvPr/>
          </p:nvSpPr>
          <p:spPr>
            <a:xfrm>
              <a:off x="833821" y="1217014"/>
              <a:ext cx="4898762" cy="872641"/>
            </a:xfrm>
            <a:prstGeom prst="roundRect">
              <a:avLst/>
            </a:prstGeom>
            <a:solidFill>
              <a:schemeClr val="accent2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18" name="Tekstfelt 17">
              <a:extLst>
                <a:ext uri="{FF2B5EF4-FFF2-40B4-BE49-F238E27FC236}">
                  <a16:creationId xmlns:a16="http://schemas.microsoft.com/office/drawing/2014/main" id="{20198598-BC39-46B1-B22D-742351F32027}"/>
                </a:ext>
              </a:extLst>
            </p:cNvPr>
            <p:cNvSpPr txBox="1"/>
            <p:nvPr/>
          </p:nvSpPr>
          <p:spPr>
            <a:xfrm>
              <a:off x="1025358" y="1379081"/>
              <a:ext cx="323838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da-DK" sz="1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3" name="Rektangel 2"/>
          <p:cNvSpPr/>
          <p:nvPr/>
        </p:nvSpPr>
        <p:spPr>
          <a:xfrm>
            <a:off x="509467" y="2503148"/>
            <a:ext cx="66937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004567"/>
                </a:solidFill>
              </a:rPr>
              <a:t>Når iværksat behandling ikke har forventet effekt</a:t>
            </a:r>
          </a:p>
          <a:p>
            <a:pPr lvl="0"/>
            <a:endParaRPr lang="en-US" dirty="0">
              <a:solidFill>
                <a:srgbClr val="004567"/>
              </a:solidFill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rgbClr val="004567"/>
                </a:solidFill>
              </a:rPr>
              <a:t>Når hjertet skal vurderes til donation</a:t>
            </a:r>
            <a:endParaRPr lang="en-US" dirty="0">
              <a:solidFill>
                <a:srgbClr val="004567"/>
              </a:solidFill>
            </a:endParaRPr>
          </a:p>
        </p:txBody>
      </p:sp>
      <p:grpSp>
        <p:nvGrpSpPr>
          <p:cNvPr id="21" name="Gruppe 20"/>
          <p:cNvGrpSpPr/>
          <p:nvPr/>
        </p:nvGrpSpPr>
        <p:grpSpPr>
          <a:xfrm>
            <a:off x="3723124" y="4012877"/>
            <a:ext cx="5399028" cy="970367"/>
            <a:chOff x="1288040" y="1203271"/>
            <a:chExt cx="4898762" cy="872641"/>
          </a:xfrm>
        </p:grpSpPr>
        <p:sp>
          <p:nvSpPr>
            <p:cNvPr id="22" name="Rektangel: afrundede hjørner 1">
              <a:extLst>
                <a:ext uri="{FF2B5EF4-FFF2-40B4-BE49-F238E27FC236}">
                  <a16:creationId xmlns:a16="http://schemas.microsoft.com/office/drawing/2014/main" id="{67FD37E8-2246-46F7-AECC-B2E3A015E9DA}"/>
                </a:ext>
              </a:extLst>
            </p:cNvPr>
            <p:cNvSpPr/>
            <p:nvPr/>
          </p:nvSpPr>
          <p:spPr>
            <a:xfrm>
              <a:off x="1288040" y="1203271"/>
              <a:ext cx="4898762" cy="872641"/>
            </a:xfrm>
            <a:prstGeom prst="roundRect">
              <a:avLst/>
            </a:prstGeom>
            <a:solidFill>
              <a:schemeClr val="accent2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23" name="Tekstfelt 22">
              <a:extLst>
                <a:ext uri="{FF2B5EF4-FFF2-40B4-BE49-F238E27FC236}">
                  <a16:creationId xmlns:a16="http://schemas.microsoft.com/office/drawing/2014/main" id="{20198598-BC39-46B1-B22D-742351F32027}"/>
                </a:ext>
              </a:extLst>
            </p:cNvPr>
            <p:cNvSpPr txBox="1"/>
            <p:nvPr/>
          </p:nvSpPr>
          <p:spPr>
            <a:xfrm>
              <a:off x="1354545" y="1334053"/>
              <a:ext cx="4442132" cy="5812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a-DK" dirty="0" smtClean="0">
                  <a:solidFill>
                    <a:srgbClr val="004567"/>
                  </a:solidFill>
                </a:rPr>
                <a:t>Optimer behandlingen og gentag EKKO – EF kan ændre sig over tid </a:t>
              </a:r>
              <a:endParaRPr lang="da-DK" dirty="0">
                <a:solidFill>
                  <a:srgbClr val="004567"/>
                </a:solidFill>
              </a:endParaRPr>
            </a:p>
          </p:txBody>
        </p:sp>
      </p:grpSp>
      <p:grpSp>
        <p:nvGrpSpPr>
          <p:cNvPr id="24" name="Gruppe 23"/>
          <p:cNvGrpSpPr/>
          <p:nvPr/>
        </p:nvGrpSpPr>
        <p:grpSpPr>
          <a:xfrm>
            <a:off x="6507400" y="5347788"/>
            <a:ext cx="5399028" cy="970367"/>
            <a:chOff x="833821" y="1217014"/>
            <a:chExt cx="4898762" cy="872641"/>
          </a:xfrm>
        </p:grpSpPr>
        <p:sp>
          <p:nvSpPr>
            <p:cNvPr id="25" name="Rektangel: afrundede hjørner 1">
              <a:extLst>
                <a:ext uri="{FF2B5EF4-FFF2-40B4-BE49-F238E27FC236}">
                  <a16:creationId xmlns:a16="http://schemas.microsoft.com/office/drawing/2014/main" id="{67FD37E8-2246-46F7-AECC-B2E3A015E9DA}"/>
                </a:ext>
              </a:extLst>
            </p:cNvPr>
            <p:cNvSpPr/>
            <p:nvPr/>
          </p:nvSpPr>
          <p:spPr>
            <a:xfrm>
              <a:off x="833821" y="1217014"/>
              <a:ext cx="4898762" cy="872641"/>
            </a:xfrm>
            <a:prstGeom prst="roundRect">
              <a:avLst/>
            </a:prstGeom>
            <a:solidFill>
              <a:schemeClr val="accent2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26" name="Tekstfelt 25">
              <a:extLst>
                <a:ext uri="{FF2B5EF4-FFF2-40B4-BE49-F238E27FC236}">
                  <a16:creationId xmlns:a16="http://schemas.microsoft.com/office/drawing/2014/main" id="{20198598-BC39-46B1-B22D-742351F32027}"/>
                </a:ext>
              </a:extLst>
            </p:cNvPr>
            <p:cNvSpPr txBox="1"/>
            <p:nvPr/>
          </p:nvSpPr>
          <p:spPr>
            <a:xfrm>
              <a:off x="1025358" y="1379081"/>
              <a:ext cx="4361872" cy="5812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a-DK" dirty="0" smtClean="0">
                  <a:solidFill>
                    <a:srgbClr val="004567"/>
                  </a:solidFill>
                </a:rPr>
                <a:t>Ingen effekt? - Overvej </a:t>
              </a:r>
              <a:r>
                <a:rPr lang="da-DK" dirty="0" err="1">
                  <a:solidFill>
                    <a:srgbClr val="004567"/>
                  </a:solidFill>
                </a:rPr>
                <a:t>c</a:t>
              </a:r>
              <a:r>
                <a:rPr lang="da-DK" dirty="0" err="1" smtClean="0">
                  <a:solidFill>
                    <a:srgbClr val="004567"/>
                  </a:solidFill>
                </a:rPr>
                <a:t>ardiac</a:t>
              </a:r>
              <a:r>
                <a:rPr lang="da-DK" dirty="0" smtClean="0">
                  <a:solidFill>
                    <a:srgbClr val="004567"/>
                  </a:solidFill>
                </a:rPr>
                <a:t> output monitorering efter lokale retningslinjer </a:t>
              </a:r>
              <a:endParaRPr lang="da-DK" dirty="0">
                <a:solidFill>
                  <a:srgbClr val="004567"/>
                </a:solidFill>
              </a:endParaRPr>
            </a:p>
          </p:txBody>
        </p:sp>
      </p:grpSp>
      <p:sp>
        <p:nvSpPr>
          <p:cNvPr id="28" name="Ligebenet trekant 27">
            <a:extLst>
              <a:ext uri="{FF2B5EF4-FFF2-40B4-BE49-F238E27FC236}">
                <a16:creationId xmlns:a16="http://schemas.microsoft.com/office/drawing/2014/main" id="{1D34B4E4-B2A6-4F22-A7E4-EF5ED0FBFBA4}"/>
              </a:ext>
            </a:extLst>
          </p:cNvPr>
          <p:cNvSpPr/>
          <p:nvPr/>
        </p:nvSpPr>
        <p:spPr>
          <a:xfrm rot="5400000">
            <a:off x="5827404" y="2835552"/>
            <a:ext cx="388620" cy="334645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a-DK"/>
          </a:p>
        </p:txBody>
      </p:sp>
      <p:sp>
        <p:nvSpPr>
          <p:cNvPr id="29" name="Ligebenet trekant 28">
            <a:extLst>
              <a:ext uri="{FF2B5EF4-FFF2-40B4-BE49-F238E27FC236}">
                <a16:creationId xmlns:a16="http://schemas.microsoft.com/office/drawing/2014/main" id="{1D34B4E4-B2A6-4F22-A7E4-EF5ED0FBFBA4}"/>
              </a:ext>
            </a:extLst>
          </p:cNvPr>
          <p:cNvSpPr/>
          <p:nvPr/>
        </p:nvSpPr>
        <p:spPr>
          <a:xfrm rot="5400000">
            <a:off x="9095164" y="4330738"/>
            <a:ext cx="388620" cy="334645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a-DK"/>
          </a:p>
        </p:txBody>
      </p:sp>
      <p:grpSp>
        <p:nvGrpSpPr>
          <p:cNvPr id="31" name="Gruppe 30"/>
          <p:cNvGrpSpPr/>
          <p:nvPr/>
        </p:nvGrpSpPr>
        <p:grpSpPr>
          <a:xfrm>
            <a:off x="6264129" y="2603488"/>
            <a:ext cx="1685552" cy="793675"/>
            <a:chOff x="6307347" y="1183481"/>
            <a:chExt cx="4926731" cy="894140"/>
          </a:xfrm>
        </p:grpSpPr>
        <p:sp>
          <p:nvSpPr>
            <p:cNvPr id="32" name="Rektangel: afrundede hjørner 52">
              <a:extLst>
                <a:ext uri="{FF2B5EF4-FFF2-40B4-BE49-F238E27FC236}">
                  <a16:creationId xmlns:a16="http://schemas.microsoft.com/office/drawing/2014/main" id="{CAA1EE49-1943-43F3-98EB-C16B65DB7CA7}"/>
                </a:ext>
              </a:extLst>
            </p:cNvPr>
            <p:cNvSpPr/>
            <p:nvPr/>
          </p:nvSpPr>
          <p:spPr>
            <a:xfrm>
              <a:off x="6335316" y="1183481"/>
              <a:ext cx="4898762" cy="894140"/>
            </a:xfrm>
            <a:prstGeom prst="roundRect">
              <a:avLst/>
            </a:prstGeom>
            <a:solidFill>
              <a:schemeClr val="tx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33" name="Tekstfelt 32">
              <a:extLst>
                <a:ext uri="{FF2B5EF4-FFF2-40B4-BE49-F238E27FC236}">
                  <a16:creationId xmlns:a16="http://schemas.microsoft.com/office/drawing/2014/main" id="{184D1C56-C273-4455-B307-BB5CA00B1924}"/>
                </a:ext>
              </a:extLst>
            </p:cNvPr>
            <p:cNvSpPr txBox="1"/>
            <p:nvPr/>
          </p:nvSpPr>
          <p:spPr>
            <a:xfrm>
              <a:off x="6307347" y="1401352"/>
              <a:ext cx="4234269" cy="520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a-DK" b="1" dirty="0" smtClean="0">
                  <a:solidFill>
                    <a:schemeClr val="accent2"/>
                  </a:solidFill>
                  <a:latin typeface="Arial Black" panose="020B0A04020102020204" pitchFamily="34" charset="0"/>
                </a:rPr>
                <a:t>EKKO</a:t>
              </a:r>
              <a:endParaRPr lang="da-DK" dirty="0">
                <a:solidFill>
                  <a:schemeClr val="accent2"/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7" name="Nedadgående pil 6"/>
          <p:cNvSpPr/>
          <p:nvPr/>
        </p:nvSpPr>
        <p:spPr>
          <a:xfrm>
            <a:off x="7014649" y="3447495"/>
            <a:ext cx="194079" cy="475347"/>
          </a:xfrm>
          <a:prstGeom prst="downArrow">
            <a:avLst/>
          </a:prstGeom>
          <a:solidFill>
            <a:srgbClr val="004567"/>
          </a:solidFill>
          <a:ln>
            <a:solidFill>
              <a:srgbClr val="0045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4" name="Rektangel 33"/>
          <p:cNvSpPr/>
          <p:nvPr/>
        </p:nvSpPr>
        <p:spPr>
          <a:xfrm>
            <a:off x="138439" y="6498371"/>
            <a:ext cx="85537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200" i="1" dirty="0" err="1"/>
              <a:t>Zaroff</a:t>
            </a:r>
            <a:r>
              <a:rPr lang="en-GB" sz="1200" i="1" dirty="0"/>
              <a:t> JG et al. Consensus Report. Crystal City, Va. </a:t>
            </a:r>
            <a:r>
              <a:rPr lang="da-DK" sz="1200" i="1" dirty="0" err="1"/>
              <a:t>Circulation</a:t>
            </a:r>
            <a:r>
              <a:rPr lang="da-DK" sz="1200" i="1" dirty="0"/>
              <a:t>. 2002;106:836-841</a:t>
            </a:r>
            <a:endParaRPr lang="en-US" sz="1200" dirty="0"/>
          </a:p>
        </p:txBody>
      </p:sp>
      <p:pic>
        <p:nvPicPr>
          <p:cNvPr id="35" name="Grafik 60">
            <a:extLst>
              <a:ext uri="{FF2B5EF4-FFF2-40B4-BE49-F238E27FC236}">
                <a16:creationId xmlns:a16="http://schemas.microsoft.com/office/drawing/2014/main" id="{A872D4B4-57F3-41A4-8D9D-14D9EF3BE9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69"/>
              </a:ext>
            </a:extLst>
          </a:blip>
          <a:stretch>
            <a:fillRect/>
          </a:stretch>
        </p:blipFill>
        <p:spPr>
          <a:xfrm>
            <a:off x="7525944" y="2875334"/>
            <a:ext cx="296720" cy="419750"/>
          </a:xfrm>
          <a:prstGeom prst="rect">
            <a:avLst/>
          </a:prstGeom>
        </p:spPr>
      </p:pic>
      <p:grpSp>
        <p:nvGrpSpPr>
          <p:cNvPr id="27" name="Gruppe 26"/>
          <p:cNvGrpSpPr/>
          <p:nvPr/>
        </p:nvGrpSpPr>
        <p:grpSpPr>
          <a:xfrm>
            <a:off x="9570640" y="4084632"/>
            <a:ext cx="1685552" cy="793675"/>
            <a:chOff x="6307347" y="1183481"/>
            <a:chExt cx="4926731" cy="894140"/>
          </a:xfrm>
        </p:grpSpPr>
        <p:sp>
          <p:nvSpPr>
            <p:cNvPr id="30" name="Rektangel: afrundede hjørner 52">
              <a:extLst>
                <a:ext uri="{FF2B5EF4-FFF2-40B4-BE49-F238E27FC236}">
                  <a16:creationId xmlns:a16="http://schemas.microsoft.com/office/drawing/2014/main" id="{CAA1EE49-1943-43F3-98EB-C16B65DB7CA7}"/>
                </a:ext>
              </a:extLst>
            </p:cNvPr>
            <p:cNvSpPr/>
            <p:nvPr/>
          </p:nvSpPr>
          <p:spPr>
            <a:xfrm>
              <a:off x="6335316" y="1183481"/>
              <a:ext cx="4898762" cy="894140"/>
            </a:xfrm>
            <a:prstGeom prst="roundRect">
              <a:avLst/>
            </a:prstGeom>
            <a:solidFill>
              <a:schemeClr val="tx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da-DK"/>
            </a:p>
          </p:txBody>
        </p:sp>
        <p:sp>
          <p:nvSpPr>
            <p:cNvPr id="36" name="Tekstfelt 35">
              <a:extLst>
                <a:ext uri="{FF2B5EF4-FFF2-40B4-BE49-F238E27FC236}">
                  <a16:creationId xmlns:a16="http://schemas.microsoft.com/office/drawing/2014/main" id="{184D1C56-C273-4455-B307-BB5CA00B1924}"/>
                </a:ext>
              </a:extLst>
            </p:cNvPr>
            <p:cNvSpPr txBox="1"/>
            <p:nvPr/>
          </p:nvSpPr>
          <p:spPr>
            <a:xfrm>
              <a:off x="6307347" y="1401352"/>
              <a:ext cx="4234269" cy="520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a-DK" b="1" dirty="0" smtClean="0">
                  <a:solidFill>
                    <a:schemeClr val="accent2"/>
                  </a:solidFill>
                  <a:latin typeface="Arial Black" panose="020B0A04020102020204" pitchFamily="34" charset="0"/>
                </a:rPr>
                <a:t>EKKO</a:t>
              </a:r>
              <a:endParaRPr lang="da-DK" dirty="0">
                <a:solidFill>
                  <a:schemeClr val="accent2"/>
                </a:solidFill>
                <a:latin typeface="Arial Black" panose="020B0A04020102020204" pitchFamily="34" charset="0"/>
              </a:endParaRPr>
            </a:p>
          </p:txBody>
        </p:sp>
      </p:grpSp>
      <p:pic>
        <p:nvPicPr>
          <p:cNvPr id="37" name="Grafik 60">
            <a:extLst>
              <a:ext uri="{FF2B5EF4-FFF2-40B4-BE49-F238E27FC236}">
                <a16:creationId xmlns:a16="http://schemas.microsoft.com/office/drawing/2014/main" id="{A872D4B4-57F3-41A4-8D9D-14D9EF3BE9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69"/>
              </a:ext>
            </a:extLst>
          </a:blip>
          <a:stretch>
            <a:fillRect/>
          </a:stretch>
        </p:blipFill>
        <p:spPr>
          <a:xfrm>
            <a:off x="10880493" y="4393283"/>
            <a:ext cx="296720" cy="4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80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77468" y="-45019"/>
            <a:ext cx="5256212" cy="1603931"/>
          </a:xfrm>
        </p:spPr>
        <p:txBody>
          <a:bodyPr/>
          <a:lstStyle/>
          <a:p>
            <a:pPr algn="ctr"/>
            <a:r>
              <a:rPr lang="da-DK" dirty="0"/>
              <a:t>Hjertestop – håndtering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4"/>
          </p:nvPr>
        </p:nvSpPr>
        <p:spPr>
          <a:xfrm>
            <a:off x="6096003" y="1756776"/>
            <a:ext cx="5469464" cy="4745624"/>
          </a:xfrm>
        </p:spPr>
        <p:txBody>
          <a:bodyPr>
            <a:noAutofit/>
          </a:bodyPr>
          <a:lstStyle/>
          <a:p>
            <a:r>
              <a:rPr lang="da-DK" dirty="0"/>
              <a:t>Hjertestopbehandling bør som udgangspunkt initieres ved hjertestop hos potentielle </a:t>
            </a:r>
            <a:r>
              <a:rPr lang="da-DK" dirty="0" smtClean="0"/>
              <a:t>organdonorer </a:t>
            </a:r>
          </a:p>
          <a:p>
            <a:endParaRPr lang="da-DK" dirty="0" smtClean="0"/>
          </a:p>
          <a:p>
            <a:r>
              <a:rPr lang="da-DK" dirty="0" smtClean="0"/>
              <a:t>Hvis </a:t>
            </a:r>
            <a:r>
              <a:rPr lang="da-DK" dirty="0"/>
              <a:t>hjertestoppet indtræffer, før hjernedødsdiagnosen er stillet, behandles efter vanlige </a:t>
            </a:r>
            <a:r>
              <a:rPr lang="da-DK" dirty="0" smtClean="0"/>
              <a:t>retningslinjer </a:t>
            </a:r>
          </a:p>
          <a:p>
            <a:endParaRPr lang="da-DK" dirty="0" smtClean="0"/>
          </a:p>
          <a:p>
            <a:r>
              <a:rPr lang="da-DK" dirty="0" smtClean="0"/>
              <a:t>Hvis </a:t>
            </a:r>
            <a:r>
              <a:rPr lang="da-DK" dirty="0"/>
              <a:t>hjertestoppet indtræffer efter, at hjernedødsdiagnosen er stillet, bør behandlingen påbegyndes, men en konkret lægefaglig vurdering vil afgøre varigheden og omfanget af </a:t>
            </a:r>
            <a:r>
              <a:rPr lang="da-DK" dirty="0" smtClean="0"/>
              <a:t>behandlingen </a:t>
            </a:r>
            <a:endParaRPr lang="da-DK" dirty="0"/>
          </a:p>
        </p:txBody>
      </p:sp>
      <p:sp>
        <p:nvSpPr>
          <p:cNvPr id="4" name="Pladsholder til billede 3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014133"/>
            <a:ext cx="5491265" cy="3843867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191995CA-C55D-4274-A1C1-B52746E447E0}"/>
              </a:ext>
            </a:extLst>
          </p:cNvPr>
          <p:cNvSpPr/>
          <p:nvPr/>
        </p:nvSpPr>
        <p:spPr>
          <a:xfrm>
            <a:off x="717236" y="1251135"/>
            <a:ext cx="53787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400" dirty="0" smtClean="0">
                <a:hlinkClick r:id="rId4"/>
              </a:rPr>
              <a:t>Rapport om hjertestopbehandling af organdonorer</a:t>
            </a:r>
            <a:endParaRPr lang="da-DK" sz="1400" dirty="0"/>
          </a:p>
        </p:txBody>
      </p:sp>
    </p:spTree>
    <p:extLst>
      <p:ext uri="{BB962C8B-B14F-4D97-AF65-F5344CB8AC3E}">
        <p14:creationId xmlns:p14="http://schemas.microsoft.com/office/powerpoint/2010/main" val="19848407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01436" y="317943"/>
            <a:ext cx="6948055" cy="1205057"/>
          </a:xfrm>
        </p:spPr>
        <p:txBody>
          <a:bodyPr/>
          <a:lstStyle/>
          <a:p>
            <a:r>
              <a:rPr lang="da-DK" dirty="0"/>
              <a:t>Respiration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5"/>
          </p:nvPr>
        </p:nvSpPr>
        <p:spPr>
          <a:xfrm>
            <a:off x="6662539" y="2269068"/>
            <a:ext cx="4689674" cy="3601510"/>
          </a:xfrm>
        </p:spPr>
        <p:txBody>
          <a:bodyPr/>
          <a:lstStyle/>
          <a:p>
            <a:pPr marL="0" indent="0">
              <a:buNone/>
            </a:pPr>
            <a:r>
              <a:rPr lang="da-DK" b="1" dirty="0"/>
              <a:t>Overordnede mål</a:t>
            </a:r>
          </a:p>
          <a:p>
            <a:pPr marL="0" indent="0">
              <a:buNone/>
            </a:pPr>
            <a:endParaRPr lang="da-DK" dirty="0"/>
          </a:p>
          <a:p>
            <a:r>
              <a:rPr lang="da-DK" dirty="0" err="1"/>
              <a:t>Normoventilation</a:t>
            </a:r>
            <a:r>
              <a:rPr lang="da-DK" dirty="0"/>
              <a:t> (pH 7,35-7,45)</a:t>
            </a:r>
          </a:p>
          <a:p>
            <a:endParaRPr lang="da-DK" dirty="0"/>
          </a:p>
          <a:p>
            <a:r>
              <a:rPr lang="da-DK" dirty="0">
                <a:solidFill>
                  <a:srgbClr val="004567"/>
                </a:solidFill>
              </a:rPr>
              <a:t>Lavest mulig FiO</a:t>
            </a:r>
            <a:r>
              <a:rPr lang="da-DK" baseline="-20000" dirty="0">
                <a:solidFill>
                  <a:srgbClr val="004567"/>
                </a:solidFill>
              </a:rPr>
              <a:t>2</a:t>
            </a:r>
            <a:r>
              <a:rPr lang="da-DK" dirty="0">
                <a:solidFill>
                  <a:srgbClr val="004567"/>
                </a:solidFill>
              </a:rPr>
              <a:t> og PEEP, der giver </a:t>
            </a:r>
            <a:r>
              <a:rPr lang="da-DK" dirty="0" smtClean="0">
                <a:solidFill>
                  <a:srgbClr val="004567"/>
                </a:solidFill>
              </a:rPr>
              <a:t>P</a:t>
            </a:r>
            <a:r>
              <a:rPr lang="da-DK" baseline="-25000" dirty="0" smtClean="0">
                <a:solidFill>
                  <a:srgbClr val="004567"/>
                </a:solidFill>
              </a:rPr>
              <a:t>a</a:t>
            </a:r>
            <a:r>
              <a:rPr lang="da-DK" dirty="0" smtClean="0">
                <a:solidFill>
                  <a:srgbClr val="004567"/>
                </a:solidFill>
              </a:rPr>
              <a:t>O</a:t>
            </a:r>
            <a:r>
              <a:rPr lang="da-DK" baseline="-20000" dirty="0" smtClean="0">
                <a:solidFill>
                  <a:srgbClr val="004567"/>
                </a:solidFill>
              </a:rPr>
              <a:t>2</a:t>
            </a:r>
            <a:r>
              <a:rPr lang="da-DK" dirty="0" smtClean="0">
                <a:solidFill>
                  <a:srgbClr val="004567"/>
                </a:solidFill>
              </a:rPr>
              <a:t>: 9 </a:t>
            </a:r>
            <a:r>
              <a:rPr lang="da-DK" dirty="0">
                <a:solidFill>
                  <a:srgbClr val="004567"/>
                </a:solidFill>
              </a:rPr>
              <a:t>- 12 kPa og sat &gt; 95%. Undgå </a:t>
            </a:r>
            <a:r>
              <a:rPr lang="da-DK" dirty="0" err="1">
                <a:solidFill>
                  <a:srgbClr val="004567"/>
                </a:solidFill>
              </a:rPr>
              <a:t>hyperoxi</a:t>
            </a:r>
            <a:r>
              <a:rPr lang="da-DK" dirty="0">
                <a:solidFill>
                  <a:srgbClr val="004567"/>
                </a:solidFill>
              </a:rPr>
              <a:t> (P</a:t>
            </a:r>
            <a:r>
              <a:rPr lang="da-DK" baseline="-25000" dirty="0">
                <a:solidFill>
                  <a:srgbClr val="004567"/>
                </a:solidFill>
              </a:rPr>
              <a:t>a</a:t>
            </a:r>
            <a:r>
              <a:rPr lang="da-DK" dirty="0">
                <a:solidFill>
                  <a:srgbClr val="004567"/>
                </a:solidFill>
              </a:rPr>
              <a:t>O2 &gt; 16 kPa)</a:t>
            </a:r>
          </a:p>
          <a:p>
            <a:endParaRPr lang="da-DK" dirty="0"/>
          </a:p>
        </p:txBody>
      </p:sp>
      <p:sp>
        <p:nvSpPr>
          <p:cNvPr id="5" name="Rektangel: afrundede hjørner 26">
            <a:extLst>
              <a:ext uri="{FF2B5EF4-FFF2-40B4-BE49-F238E27FC236}">
                <a16:creationId xmlns:a16="http://schemas.microsoft.com/office/drawing/2014/main" id="{812767BB-F77F-4F32-94CF-D85DF323B550}"/>
              </a:ext>
            </a:extLst>
          </p:cNvPr>
          <p:cNvSpPr/>
          <p:nvPr/>
        </p:nvSpPr>
        <p:spPr>
          <a:xfrm>
            <a:off x="1101436" y="1691087"/>
            <a:ext cx="3549206" cy="445042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6" name="Grafik 17">
            <a:extLst>
              <a:ext uri="{FF2B5EF4-FFF2-40B4-BE49-F238E27FC236}">
                <a16:creationId xmlns:a16="http://schemas.microsoft.com/office/drawing/2014/main" id="{EF8C239A-F063-465B-8D01-AE5758049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68385" y="2949214"/>
            <a:ext cx="1815307" cy="140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9109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e 1">
            <a:extLst>
              <a:ext uri="{FF2B5EF4-FFF2-40B4-BE49-F238E27FC236}">
                <a16:creationId xmlns:a16="http://schemas.microsoft.com/office/drawing/2014/main" id="{DCD2AA20-8E06-42DC-AAB8-6D6C11946E06}"/>
              </a:ext>
            </a:extLst>
          </p:cNvPr>
          <p:cNvGrpSpPr/>
          <p:nvPr/>
        </p:nvGrpSpPr>
        <p:grpSpPr>
          <a:xfrm>
            <a:off x="649955" y="2568807"/>
            <a:ext cx="2048497" cy="545813"/>
            <a:chOff x="912066" y="2231428"/>
            <a:chExt cx="2618930" cy="732696"/>
          </a:xfrm>
        </p:grpSpPr>
        <p:cxnSp>
          <p:nvCxnSpPr>
            <p:cNvPr id="3" name="Lige forbindelse 2">
              <a:extLst>
                <a:ext uri="{FF2B5EF4-FFF2-40B4-BE49-F238E27FC236}">
                  <a16:creationId xmlns:a16="http://schemas.microsoft.com/office/drawing/2014/main" id="{76C5F67B-2C27-4A7A-A856-4BAA2B45479C}"/>
                </a:ext>
              </a:extLst>
            </p:cNvPr>
            <p:cNvCxnSpPr>
              <a:cxnSpLocks/>
            </p:cNvCxnSpPr>
            <p:nvPr/>
          </p:nvCxnSpPr>
          <p:spPr>
            <a:xfrm>
              <a:off x="1644763" y="2562727"/>
              <a:ext cx="1886233" cy="0"/>
            </a:xfrm>
            <a:prstGeom prst="line">
              <a:avLst/>
            </a:prstGeom>
            <a:ln w="28575">
              <a:solidFill>
                <a:srgbClr val="00456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0013DFBC-D8C0-4E3A-B969-51FFC6149F69}"/>
                </a:ext>
              </a:extLst>
            </p:cNvPr>
            <p:cNvSpPr/>
            <p:nvPr/>
          </p:nvSpPr>
          <p:spPr>
            <a:xfrm>
              <a:off x="1098643" y="2415021"/>
              <a:ext cx="362220" cy="362220"/>
            </a:xfrm>
            <a:prstGeom prst="ellipse">
              <a:avLst/>
            </a:prstGeom>
            <a:solidFill>
              <a:srgbClr val="0045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5219E573-8581-42FA-978A-D87F2F9DA6A5}"/>
                </a:ext>
              </a:extLst>
            </p:cNvPr>
            <p:cNvSpPr/>
            <p:nvPr/>
          </p:nvSpPr>
          <p:spPr>
            <a:xfrm>
              <a:off x="912066" y="2231428"/>
              <a:ext cx="732696" cy="732696"/>
            </a:xfrm>
            <a:prstGeom prst="ellipse">
              <a:avLst/>
            </a:prstGeom>
            <a:noFill/>
            <a:ln w="28575">
              <a:solidFill>
                <a:srgbClr val="0045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7" name="Gruppe 6">
            <a:extLst>
              <a:ext uri="{FF2B5EF4-FFF2-40B4-BE49-F238E27FC236}">
                <a16:creationId xmlns:a16="http://schemas.microsoft.com/office/drawing/2014/main" id="{DCD2AA20-8E06-42DC-AAB8-6D6C11946E06}"/>
              </a:ext>
            </a:extLst>
          </p:cNvPr>
          <p:cNvGrpSpPr/>
          <p:nvPr/>
        </p:nvGrpSpPr>
        <p:grpSpPr>
          <a:xfrm>
            <a:off x="2698452" y="2573932"/>
            <a:ext cx="573106" cy="545813"/>
            <a:chOff x="912066" y="2231428"/>
            <a:chExt cx="732696" cy="732696"/>
          </a:xfrm>
        </p:grpSpPr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0013DFBC-D8C0-4E3A-B969-51FFC6149F69}"/>
                </a:ext>
              </a:extLst>
            </p:cNvPr>
            <p:cNvSpPr/>
            <p:nvPr/>
          </p:nvSpPr>
          <p:spPr>
            <a:xfrm>
              <a:off x="1098643" y="2415021"/>
              <a:ext cx="362220" cy="362220"/>
            </a:xfrm>
            <a:prstGeom prst="ellipse">
              <a:avLst/>
            </a:prstGeom>
            <a:solidFill>
              <a:srgbClr val="0045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5219E573-8581-42FA-978A-D87F2F9DA6A5}"/>
                </a:ext>
              </a:extLst>
            </p:cNvPr>
            <p:cNvSpPr/>
            <p:nvPr/>
          </p:nvSpPr>
          <p:spPr>
            <a:xfrm>
              <a:off x="912066" y="2231428"/>
              <a:ext cx="732696" cy="732696"/>
            </a:xfrm>
            <a:prstGeom prst="ellipse">
              <a:avLst/>
            </a:prstGeom>
            <a:noFill/>
            <a:ln w="28575">
              <a:solidFill>
                <a:srgbClr val="0045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DCD2AA20-8E06-42DC-AAB8-6D6C11946E06}"/>
              </a:ext>
            </a:extLst>
          </p:cNvPr>
          <p:cNvGrpSpPr/>
          <p:nvPr/>
        </p:nvGrpSpPr>
        <p:grpSpPr>
          <a:xfrm>
            <a:off x="4746948" y="2573932"/>
            <a:ext cx="573106" cy="545813"/>
            <a:chOff x="912066" y="2231428"/>
            <a:chExt cx="732696" cy="732696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0013DFBC-D8C0-4E3A-B969-51FFC6149F69}"/>
                </a:ext>
              </a:extLst>
            </p:cNvPr>
            <p:cNvSpPr/>
            <p:nvPr/>
          </p:nvSpPr>
          <p:spPr>
            <a:xfrm>
              <a:off x="1098643" y="2415021"/>
              <a:ext cx="362220" cy="362220"/>
            </a:xfrm>
            <a:prstGeom prst="ellipse">
              <a:avLst/>
            </a:prstGeom>
            <a:solidFill>
              <a:srgbClr val="0045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5219E573-8581-42FA-978A-D87F2F9DA6A5}"/>
                </a:ext>
              </a:extLst>
            </p:cNvPr>
            <p:cNvSpPr/>
            <p:nvPr/>
          </p:nvSpPr>
          <p:spPr>
            <a:xfrm>
              <a:off x="912066" y="2231428"/>
              <a:ext cx="732696" cy="732696"/>
            </a:xfrm>
            <a:prstGeom prst="ellipse">
              <a:avLst/>
            </a:prstGeom>
            <a:noFill/>
            <a:ln w="28575">
              <a:solidFill>
                <a:srgbClr val="0045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15" name="Gruppe 14">
            <a:extLst>
              <a:ext uri="{FF2B5EF4-FFF2-40B4-BE49-F238E27FC236}">
                <a16:creationId xmlns:a16="http://schemas.microsoft.com/office/drawing/2014/main" id="{DCD2AA20-8E06-42DC-AAB8-6D6C11946E06}"/>
              </a:ext>
            </a:extLst>
          </p:cNvPr>
          <p:cNvGrpSpPr/>
          <p:nvPr/>
        </p:nvGrpSpPr>
        <p:grpSpPr>
          <a:xfrm>
            <a:off x="8854861" y="2573932"/>
            <a:ext cx="573106" cy="545813"/>
            <a:chOff x="912066" y="2231428"/>
            <a:chExt cx="732696" cy="732696"/>
          </a:xfrm>
        </p:grpSpPr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0013DFBC-D8C0-4E3A-B969-51FFC6149F69}"/>
                </a:ext>
              </a:extLst>
            </p:cNvPr>
            <p:cNvSpPr/>
            <p:nvPr/>
          </p:nvSpPr>
          <p:spPr>
            <a:xfrm>
              <a:off x="1098643" y="2415021"/>
              <a:ext cx="362220" cy="362220"/>
            </a:xfrm>
            <a:prstGeom prst="ellipse">
              <a:avLst/>
            </a:prstGeom>
            <a:solidFill>
              <a:srgbClr val="0045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5219E573-8581-42FA-978A-D87F2F9DA6A5}"/>
                </a:ext>
              </a:extLst>
            </p:cNvPr>
            <p:cNvSpPr/>
            <p:nvPr/>
          </p:nvSpPr>
          <p:spPr>
            <a:xfrm>
              <a:off x="912066" y="2231428"/>
              <a:ext cx="732696" cy="732696"/>
            </a:xfrm>
            <a:prstGeom prst="ellipse">
              <a:avLst/>
            </a:prstGeom>
            <a:noFill/>
            <a:ln w="28575">
              <a:solidFill>
                <a:srgbClr val="0045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19" name="Gruppe 18">
            <a:extLst>
              <a:ext uri="{FF2B5EF4-FFF2-40B4-BE49-F238E27FC236}">
                <a16:creationId xmlns:a16="http://schemas.microsoft.com/office/drawing/2014/main" id="{DCD2AA20-8E06-42DC-AAB8-6D6C11946E06}"/>
              </a:ext>
            </a:extLst>
          </p:cNvPr>
          <p:cNvGrpSpPr/>
          <p:nvPr/>
        </p:nvGrpSpPr>
        <p:grpSpPr>
          <a:xfrm>
            <a:off x="10917175" y="2542647"/>
            <a:ext cx="573106" cy="545813"/>
            <a:chOff x="912066" y="2231428"/>
            <a:chExt cx="732696" cy="732696"/>
          </a:xfrm>
        </p:grpSpPr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0013DFBC-D8C0-4E3A-B969-51FFC6149F69}"/>
                </a:ext>
              </a:extLst>
            </p:cNvPr>
            <p:cNvSpPr/>
            <p:nvPr/>
          </p:nvSpPr>
          <p:spPr>
            <a:xfrm>
              <a:off x="1098643" y="2415021"/>
              <a:ext cx="362220" cy="362220"/>
            </a:xfrm>
            <a:prstGeom prst="ellipse">
              <a:avLst/>
            </a:prstGeom>
            <a:solidFill>
              <a:srgbClr val="0045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5219E573-8581-42FA-978A-D87F2F9DA6A5}"/>
                </a:ext>
              </a:extLst>
            </p:cNvPr>
            <p:cNvSpPr/>
            <p:nvPr/>
          </p:nvSpPr>
          <p:spPr>
            <a:xfrm>
              <a:off x="912066" y="2231428"/>
              <a:ext cx="732696" cy="732696"/>
            </a:xfrm>
            <a:prstGeom prst="ellipse">
              <a:avLst/>
            </a:prstGeom>
            <a:noFill/>
            <a:ln w="28575">
              <a:solidFill>
                <a:srgbClr val="0045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grpSp>
        <p:nvGrpSpPr>
          <p:cNvPr id="23" name="Gruppe 22">
            <a:extLst>
              <a:ext uri="{FF2B5EF4-FFF2-40B4-BE49-F238E27FC236}">
                <a16:creationId xmlns:a16="http://schemas.microsoft.com/office/drawing/2014/main" id="{DCD2AA20-8E06-42DC-AAB8-6D6C11946E06}"/>
              </a:ext>
            </a:extLst>
          </p:cNvPr>
          <p:cNvGrpSpPr/>
          <p:nvPr/>
        </p:nvGrpSpPr>
        <p:grpSpPr>
          <a:xfrm>
            <a:off x="6781190" y="2547822"/>
            <a:ext cx="573106" cy="545813"/>
            <a:chOff x="912066" y="2231428"/>
            <a:chExt cx="732696" cy="732696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0013DFBC-D8C0-4E3A-B969-51FFC6149F69}"/>
                </a:ext>
              </a:extLst>
            </p:cNvPr>
            <p:cNvSpPr/>
            <p:nvPr/>
          </p:nvSpPr>
          <p:spPr>
            <a:xfrm>
              <a:off x="1098643" y="2415021"/>
              <a:ext cx="362220" cy="362220"/>
            </a:xfrm>
            <a:prstGeom prst="ellipse">
              <a:avLst/>
            </a:prstGeom>
            <a:solidFill>
              <a:srgbClr val="0045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5219E573-8581-42FA-978A-D87F2F9DA6A5}"/>
                </a:ext>
              </a:extLst>
            </p:cNvPr>
            <p:cNvSpPr/>
            <p:nvPr/>
          </p:nvSpPr>
          <p:spPr>
            <a:xfrm>
              <a:off x="912066" y="2231428"/>
              <a:ext cx="732696" cy="732696"/>
            </a:xfrm>
            <a:prstGeom prst="ellipse">
              <a:avLst/>
            </a:prstGeom>
            <a:noFill/>
            <a:ln w="28575">
              <a:solidFill>
                <a:srgbClr val="0045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sp>
        <p:nvSpPr>
          <p:cNvPr id="27" name="Tekstfelt 26">
            <a:extLst>
              <a:ext uri="{FF2B5EF4-FFF2-40B4-BE49-F238E27FC236}">
                <a16:creationId xmlns:a16="http://schemas.microsoft.com/office/drawing/2014/main" id="{9200DFC1-C8C6-4FC7-B5F1-BF3F0C11DBA7}"/>
              </a:ext>
            </a:extLst>
          </p:cNvPr>
          <p:cNvSpPr txBox="1"/>
          <p:nvPr/>
        </p:nvSpPr>
        <p:spPr>
          <a:xfrm>
            <a:off x="178747" y="3945704"/>
            <a:ext cx="25197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da-DK" sz="2000" b="1" dirty="0" err="1" smtClean="0"/>
              <a:t>Trachelsugning</a:t>
            </a:r>
            <a:r>
              <a:rPr lang="da-DK" sz="2000" b="1" dirty="0" smtClean="0"/>
              <a:t> på indikation</a:t>
            </a:r>
            <a:endParaRPr lang="da-DK" sz="2000" b="1" dirty="0"/>
          </a:p>
        </p:txBody>
      </p:sp>
      <p:sp>
        <p:nvSpPr>
          <p:cNvPr id="28" name="Tekstfelt 27">
            <a:extLst>
              <a:ext uri="{FF2B5EF4-FFF2-40B4-BE49-F238E27FC236}">
                <a16:creationId xmlns:a16="http://schemas.microsoft.com/office/drawing/2014/main" id="{9200DFC1-C8C6-4FC7-B5F1-BF3F0C11DBA7}"/>
              </a:ext>
            </a:extLst>
          </p:cNvPr>
          <p:cNvSpPr txBox="1"/>
          <p:nvPr/>
        </p:nvSpPr>
        <p:spPr>
          <a:xfrm>
            <a:off x="1895416" y="4952200"/>
            <a:ext cx="27522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da-DK" sz="2000" b="1" dirty="0" smtClean="0"/>
              <a:t>Evt. bronkoskopi &amp; BAL </a:t>
            </a:r>
            <a:endParaRPr lang="da-DK" sz="2000" b="1" dirty="0"/>
          </a:p>
        </p:txBody>
      </p:sp>
      <p:sp>
        <p:nvSpPr>
          <p:cNvPr id="29" name="Tekstfelt 28">
            <a:extLst>
              <a:ext uri="{FF2B5EF4-FFF2-40B4-BE49-F238E27FC236}">
                <a16:creationId xmlns:a16="http://schemas.microsoft.com/office/drawing/2014/main" id="{9200DFC1-C8C6-4FC7-B5F1-BF3F0C11DBA7}"/>
              </a:ext>
            </a:extLst>
          </p:cNvPr>
          <p:cNvSpPr txBox="1"/>
          <p:nvPr/>
        </p:nvSpPr>
        <p:spPr>
          <a:xfrm>
            <a:off x="3984446" y="3945704"/>
            <a:ext cx="25998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da-DK" sz="2000" b="1" dirty="0" smtClean="0"/>
              <a:t>Vending </a:t>
            </a:r>
            <a:r>
              <a:rPr lang="da-DK" sz="2000" b="1" dirty="0" err="1" smtClean="0"/>
              <a:t>hv</a:t>
            </a:r>
            <a:r>
              <a:rPr lang="da-DK" sz="2000" b="1" dirty="0" smtClean="0"/>
              <a:t>. 2. time</a:t>
            </a:r>
            <a:endParaRPr lang="da-DK" sz="2000" b="1" dirty="0"/>
          </a:p>
        </p:txBody>
      </p:sp>
      <p:sp>
        <p:nvSpPr>
          <p:cNvPr id="30" name="Tekstfelt 29">
            <a:extLst>
              <a:ext uri="{FF2B5EF4-FFF2-40B4-BE49-F238E27FC236}">
                <a16:creationId xmlns:a16="http://schemas.microsoft.com/office/drawing/2014/main" id="{9200DFC1-C8C6-4FC7-B5F1-BF3F0C11DBA7}"/>
              </a:ext>
            </a:extLst>
          </p:cNvPr>
          <p:cNvSpPr txBox="1"/>
          <p:nvPr/>
        </p:nvSpPr>
        <p:spPr>
          <a:xfrm>
            <a:off x="8313976" y="3942922"/>
            <a:ext cx="27522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000" b="1" dirty="0" smtClean="0"/>
              <a:t>VAP-profylakse</a:t>
            </a:r>
          </a:p>
          <a:p>
            <a:r>
              <a:rPr lang="da-DK" sz="2000" b="1" dirty="0" smtClean="0"/>
              <a:t>Hovedgærde eleveret 30</a:t>
            </a:r>
            <a:r>
              <a:rPr lang="da-DK" b="1" dirty="0"/>
              <a:t>°</a:t>
            </a:r>
            <a:endParaRPr lang="da-DK" sz="2000" b="1" dirty="0"/>
          </a:p>
        </p:txBody>
      </p:sp>
      <p:sp>
        <p:nvSpPr>
          <p:cNvPr id="31" name="Tekstfelt 30">
            <a:extLst>
              <a:ext uri="{FF2B5EF4-FFF2-40B4-BE49-F238E27FC236}">
                <a16:creationId xmlns:a16="http://schemas.microsoft.com/office/drawing/2014/main" id="{9200DFC1-C8C6-4FC7-B5F1-BF3F0C11DBA7}"/>
              </a:ext>
            </a:extLst>
          </p:cNvPr>
          <p:cNvSpPr txBox="1"/>
          <p:nvPr/>
        </p:nvSpPr>
        <p:spPr>
          <a:xfrm>
            <a:off x="10160298" y="4954259"/>
            <a:ext cx="27522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000" b="1" dirty="0" smtClean="0"/>
              <a:t>PEEP </a:t>
            </a:r>
            <a:r>
              <a:rPr lang="da-DK" sz="2000" b="1" u="sng" dirty="0" smtClean="0"/>
              <a:t>&gt;</a:t>
            </a:r>
            <a:r>
              <a:rPr lang="da-DK" sz="2000" b="1" dirty="0" smtClean="0"/>
              <a:t> 5 </a:t>
            </a:r>
            <a:r>
              <a:rPr lang="en-GB" sz="2000" b="1" dirty="0"/>
              <a:t>H</a:t>
            </a:r>
            <a:r>
              <a:rPr lang="en-GB" sz="2000" b="1" baseline="-25000" dirty="0"/>
              <a:t>2</a:t>
            </a:r>
            <a:r>
              <a:rPr lang="en-GB" sz="2000" b="1" dirty="0"/>
              <a:t>O</a:t>
            </a:r>
            <a:r>
              <a:rPr lang="da-DK" sz="2000" b="1" dirty="0" smtClean="0"/>
              <a:t> </a:t>
            </a:r>
            <a:endParaRPr lang="da-DK" sz="2000" b="1" dirty="0"/>
          </a:p>
        </p:txBody>
      </p:sp>
      <p:sp>
        <p:nvSpPr>
          <p:cNvPr id="33" name="Tekstfelt 32">
            <a:extLst>
              <a:ext uri="{FF2B5EF4-FFF2-40B4-BE49-F238E27FC236}">
                <a16:creationId xmlns:a16="http://schemas.microsoft.com/office/drawing/2014/main" id="{9200DFC1-C8C6-4FC7-B5F1-BF3F0C11DBA7}"/>
              </a:ext>
            </a:extLst>
          </p:cNvPr>
          <p:cNvSpPr txBox="1"/>
          <p:nvPr/>
        </p:nvSpPr>
        <p:spPr>
          <a:xfrm>
            <a:off x="6185132" y="4952200"/>
            <a:ext cx="27522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000" b="1" dirty="0" smtClean="0"/>
              <a:t>Rekruttering ved behov  </a:t>
            </a:r>
            <a:endParaRPr lang="da-DK" sz="2000" b="1" dirty="0"/>
          </a:p>
        </p:txBody>
      </p:sp>
      <p:cxnSp>
        <p:nvCxnSpPr>
          <p:cNvPr id="40" name="Lige forbindelse 39">
            <a:extLst>
              <a:ext uri="{FF2B5EF4-FFF2-40B4-BE49-F238E27FC236}">
                <a16:creationId xmlns:a16="http://schemas.microsoft.com/office/drawing/2014/main" id="{76C5F67B-2C27-4A7A-A856-4BAA2B45479C}"/>
              </a:ext>
            </a:extLst>
          </p:cNvPr>
          <p:cNvCxnSpPr>
            <a:cxnSpLocks/>
          </p:cNvCxnSpPr>
          <p:nvPr/>
        </p:nvCxnSpPr>
        <p:spPr>
          <a:xfrm>
            <a:off x="3271558" y="2815604"/>
            <a:ext cx="1475390" cy="0"/>
          </a:xfrm>
          <a:prstGeom prst="line">
            <a:avLst/>
          </a:prstGeom>
          <a:ln w="28575">
            <a:solidFill>
              <a:srgbClr val="0045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Lige forbindelse 40">
            <a:extLst>
              <a:ext uri="{FF2B5EF4-FFF2-40B4-BE49-F238E27FC236}">
                <a16:creationId xmlns:a16="http://schemas.microsoft.com/office/drawing/2014/main" id="{76C5F67B-2C27-4A7A-A856-4BAA2B45479C}"/>
              </a:ext>
            </a:extLst>
          </p:cNvPr>
          <p:cNvCxnSpPr>
            <a:cxnSpLocks/>
          </p:cNvCxnSpPr>
          <p:nvPr/>
        </p:nvCxnSpPr>
        <p:spPr>
          <a:xfrm>
            <a:off x="7379472" y="2814327"/>
            <a:ext cx="1475390" cy="0"/>
          </a:xfrm>
          <a:prstGeom prst="line">
            <a:avLst/>
          </a:prstGeom>
          <a:ln w="28575">
            <a:solidFill>
              <a:srgbClr val="0045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Nedadgående pil 41"/>
          <p:cNvSpPr/>
          <p:nvPr/>
        </p:nvSpPr>
        <p:spPr>
          <a:xfrm>
            <a:off x="2864230" y="3725117"/>
            <a:ext cx="211969" cy="1018019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7" name="Nedadgående pil 46"/>
          <p:cNvSpPr/>
          <p:nvPr/>
        </p:nvSpPr>
        <p:spPr>
          <a:xfrm>
            <a:off x="7003327" y="3725117"/>
            <a:ext cx="211969" cy="1018019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8" name="Nedadgående pil 47"/>
          <p:cNvSpPr/>
          <p:nvPr/>
        </p:nvSpPr>
        <p:spPr>
          <a:xfrm>
            <a:off x="11077558" y="3725117"/>
            <a:ext cx="211969" cy="1018019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9" name="Nedadgående pil 48"/>
          <p:cNvSpPr/>
          <p:nvPr/>
        </p:nvSpPr>
        <p:spPr>
          <a:xfrm>
            <a:off x="866200" y="3316358"/>
            <a:ext cx="140615" cy="42208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0" name="Nedadgående pil 49"/>
          <p:cNvSpPr/>
          <p:nvPr/>
        </p:nvSpPr>
        <p:spPr>
          <a:xfrm>
            <a:off x="4948896" y="3319946"/>
            <a:ext cx="140615" cy="42208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1" name="Nedadgående pil 50"/>
          <p:cNvSpPr/>
          <p:nvPr/>
        </p:nvSpPr>
        <p:spPr>
          <a:xfrm>
            <a:off x="9129112" y="3319946"/>
            <a:ext cx="140615" cy="42208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2" name="Titel 1"/>
          <p:cNvSpPr txBox="1">
            <a:spLocks/>
          </p:cNvSpPr>
          <p:nvPr/>
        </p:nvSpPr>
        <p:spPr>
          <a:xfrm>
            <a:off x="1380931" y="443580"/>
            <a:ext cx="8920065" cy="166407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da-DK" sz="3700" dirty="0" smtClean="0"/>
              <a:t>Generelle anbefalinger til optimering af lungefunktion</a:t>
            </a:r>
            <a:r>
              <a:rPr lang="da-DK" dirty="0" smtClean="0"/>
              <a:t/>
            </a:r>
            <a:br>
              <a:rPr lang="da-DK" dirty="0" smtClean="0"/>
            </a:br>
            <a:endParaRPr lang="da-DK" dirty="0"/>
          </a:p>
        </p:txBody>
      </p:sp>
      <p:cxnSp>
        <p:nvCxnSpPr>
          <p:cNvPr id="53" name="Lige forbindelse 52">
            <a:extLst>
              <a:ext uri="{FF2B5EF4-FFF2-40B4-BE49-F238E27FC236}">
                <a16:creationId xmlns:a16="http://schemas.microsoft.com/office/drawing/2014/main" id="{76C5F67B-2C27-4A7A-A856-4BAA2B45479C}"/>
              </a:ext>
            </a:extLst>
          </p:cNvPr>
          <p:cNvCxnSpPr>
            <a:cxnSpLocks/>
          </p:cNvCxnSpPr>
          <p:nvPr/>
        </p:nvCxnSpPr>
        <p:spPr>
          <a:xfrm>
            <a:off x="5305800" y="2814327"/>
            <a:ext cx="1475390" cy="0"/>
          </a:xfrm>
          <a:prstGeom prst="line">
            <a:avLst/>
          </a:prstGeom>
          <a:ln w="28575">
            <a:solidFill>
              <a:srgbClr val="0045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Lige forbindelse 53">
            <a:extLst>
              <a:ext uri="{FF2B5EF4-FFF2-40B4-BE49-F238E27FC236}">
                <a16:creationId xmlns:a16="http://schemas.microsoft.com/office/drawing/2014/main" id="{76C5F67B-2C27-4A7A-A856-4BAA2B45479C}"/>
              </a:ext>
            </a:extLst>
          </p:cNvPr>
          <p:cNvCxnSpPr>
            <a:cxnSpLocks/>
          </p:cNvCxnSpPr>
          <p:nvPr/>
        </p:nvCxnSpPr>
        <p:spPr>
          <a:xfrm>
            <a:off x="9422603" y="2814327"/>
            <a:ext cx="1475390" cy="0"/>
          </a:xfrm>
          <a:prstGeom prst="line">
            <a:avLst/>
          </a:prstGeom>
          <a:ln w="28575">
            <a:solidFill>
              <a:srgbClr val="0045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669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76236" y="311372"/>
            <a:ext cx="6948055" cy="1205057"/>
          </a:xfrm>
        </p:spPr>
        <p:txBody>
          <a:bodyPr/>
          <a:lstStyle/>
          <a:p>
            <a:r>
              <a:rPr lang="da-DK" dirty="0"/>
              <a:t>Specielt ved lungedonation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5"/>
          </p:nvPr>
        </p:nvSpPr>
        <p:spPr>
          <a:xfrm>
            <a:off x="4991604" y="1691087"/>
            <a:ext cx="6946396" cy="4675845"/>
          </a:xfrm>
        </p:spPr>
        <p:txBody>
          <a:bodyPr>
            <a:normAutofit lnSpcReduction="10000"/>
          </a:bodyPr>
          <a:lstStyle/>
          <a:p>
            <a:pPr>
              <a:lnSpc>
                <a:spcPct val="125000"/>
              </a:lnSpc>
            </a:pPr>
            <a:r>
              <a:rPr lang="da-DK" dirty="0" err="1">
                <a:solidFill>
                  <a:srgbClr val="004567"/>
                </a:solidFill>
              </a:rPr>
              <a:t>Lungeprotektiv</a:t>
            </a:r>
            <a:r>
              <a:rPr lang="da-DK" dirty="0">
                <a:solidFill>
                  <a:srgbClr val="004567"/>
                </a:solidFill>
              </a:rPr>
              <a:t> ventilation: </a:t>
            </a:r>
          </a:p>
          <a:p>
            <a:pPr lvl="1">
              <a:lnSpc>
                <a:spcPct val="125000"/>
              </a:lnSpc>
            </a:pPr>
            <a:r>
              <a:rPr lang="da-DK" sz="2000" dirty="0">
                <a:solidFill>
                  <a:srgbClr val="004567"/>
                </a:solidFill>
              </a:rPr>
              <a:t>Tidaler 5 - 7 ml/kg, PEEP 5 eller lavest muligt, </a:t>
            </a:r>
            <a:r>
              <a:rPr lang="da-DK" sz="2000" dirty="0" err="1">
                <a:solidFill>
                  <a:srgbClr val="004567"/>
                </a:solidFill>
              </a:rPr>
              <a:t>insp</a:t>
            </a:r>
            <a:r>
              <a:rPr lang="da-DK" sz="2000" dirty="0">
                <a:solidFill>
                  <a:srgbClr val="004567"/>
                </a:solidFill>
              </a:rPr>
              <a:t>. plateau tryk &lt; 25 cm </a:t>
            </a:r>
            <a:r>
              <a:rPr lang="da-DK" sz="2000" dirty="0" smtClean="0">
                <a:solidFill>
                  <a:srgbClr val="004567"/>
                </a:solidFill>
              </a:rPr>
              <a:t>H</a:t>
            </a:r>
            <a:r>
              <a:rPr lang="da-DK" sz="2000" baseline="-20000" dirty="0" smtClean="0">
                <a:solidFill>
                  <a:srgbClr val="004567"/>
                </a:solidFill>
              </a:rPr>
              <a:t>2</a:t>
            </a:r>
            <a:r>
              <a:rPr lang="da-DK" sz="2000" dirty="0" smtClean="0">
                <a:solidFill>
                  <a:srgbClr val="004567"/>
                </a:solidFill>
              </a:rPr>
              <a:t>O</a:t>
            </a:r>
            <a:endParaRPr lang="da-DK" sz="2000" dirty="0">
              <a:solidFill>
                <a:srgbClr val="004567"/>
              </a:solidFill>
            </a:endParaRPr>
          </a:p>
          <a:p>
            <a:pPr>
              <a:lnSpc>
                <a:spcPct val="125000"/>
              </a:lnSpc>
            </a:pPr>
            <a:r>
              <a:rPr lang="da-DK" dirty="0">
                <a:solidFill>
                  <a:srgbClr val="004567"/>
                </a:solidFill>
              </a:rPr>
              <a:t>Undgå sugning, hvis ikke nødvendigt. Efter sugning – altid </a:t>
            </a:r>
            <a:r>
              <a:rPr lang="da-DK" dirty="0" smtClean="0">
                <a:solidFill>
                  <a:srgbClr val="004567"/>
                </a:solidFill>
              </a:rPr>
              <a:t>rekruttering </a:t>
            </a:r>
            <a:endParaRPr lang="da-DK" dirty="0">
              <a:solidFill>
                <a:srgbClr val="004567"/>
              </a:solidFill>
            </a:endParaRPr>
          </a:p>
          <a:p>
            <a:pPr>
              <a:lnSpc>
                <a:spcPct val="125000"/>
              </a:lnSpc>
            </a:pPr>
            <a:r>
              <a:rPr lang="da-DK" dirty="0">
                <a:solidFill>
                  <a:srgbClr val="004567"/>
                </a:solidFill>
              </a:rPr>
              <a:t>Undgå </a:t>
            </a:r>
            <a:r>
              <a:rPr lang="da-DK" dirty="0" smtClean="0">
                <a:solidFill>
                  <a:srgbClr val="004567"/>
                </a:solidFill>
              </a:rPr>
              <a:t>overhydrering</a:t>
            </a:r>
            <a:endParaRPr lang="da-DK" dirty="0">
              <a:solidFill>
                <a:srgbClr val="004567"/>
              </a:solidFill>
            </a:endParaRPr>
          </a:p>
          <a:p>
            <a:pPr>
              <a:lnSpc>
                <a:spcPct val="125000"/>
              </a:lnSpc>
            </a:pPr>
            <a:r>
              <a:rPr lang="da-DK" dirty="0">
                <a:solidFill>
                  <a:srgbClr val="004567"/>
                </a:solidFill>
              </a:rPr>
              <a:t>Antibiotika i samråd med </a:t>
            </a:r>
            <a:r>
              <a:rPr lang="da-DK" dirty="0" smtClean="0">
                <a:solidFill>
                  <a:srgbClr val="004567"/>
                </a:solidFill>
              </a:rPr>
              <a:t>transplantationskoordinator</a:t>
            </a:r>
            <a:endParaRPr lang="da-DK" dirty="0">
              <a:solidFill>
                <a:srgbClr val="004567"/>
              </a:solidFill>
            </a:endParaRPr>
          </a:p>
          <a:p>
            <a:pPr>
              <a:lnSpc>
                <a:spcPct val="125000"/>
              </a:lnSpc>
            </a:pPr>
            <a:r>
              <a:rPr lang="da-DK" dirty="0">
                <a:solidFill>
                  <a:srgbClr val="004567"/>
                </a:solidFill>
              </a:rPr>
              <a:t>Beta-</a:t>
            </a:r>
            <a:r>
              <a:rPr lang="da-DK" dirty="0" err="1">
                <a:solidFill>
                  <a:srgbClr val="004567"/>
                </a:solidFill>
              </a:rPr>
              <a:t>agonist</a:t>
            </a:r>
            <a:r>
              <a:rPr lang="da-DK" dirty="0">
                <a:solidFill>
                  <a:srgbClr val="004567"/>
                </a:solidFill>
              </a:rPr>
              <a:t> inhalation kun på indikation</a:t>
            </a:r>
          </a:p>
          <a:p>
            <a:pPr>
              <a:lnSpc>
                <a:spcPct val="125000"/>
              </a:lnSpc>
            </a:pPr>
            <a:r>
              <a:rPr lang="da-DK" dirty="0">
                <a:solidFill>
                  <a:srgbClr val="004567"/>
                </a:solidFill>
              </a:rPr>
              <a:t>Diagnostisk </a:t>
            </a:r>
            <a:r>
              <a:rPr lang="da-DK" dirty="0" err="1">
                <a:solidFill>
                  <a:srgbClr val="004567"/>
                </a:solidFill>
              </a:rPr>
              <a:t>bronchoskopi</a:t>
            </a:r>
            <a:r>
              <a:rPr lang="da-DK" dirty="0">
                <a:solidFill>
                  <a:srgbClr val="004567"/>
                </a:solidFill>
              </a:rPr>
              <a:t>, men undgå skylning med større </a:t>
            </a:r>
            <a:r>
              <a:rPr lang="da-DK" dirty="0" err="1">
                <a:solidFill>
                  <a:srgbClr val="004567"/>
                </a:solidFill>
              </a:rPr>
              <a:t>volumina</a:t>
            </a:r>
            <a:endParaRPr lang="da-DK" dirty="0">
              <a:solidFill>
                <a:srgbClr val="004567"/>
              </a:solidFill>
            </a:endParaRPr>
          </a:p>
          <a:p>
            <a:pPr>
              <a:lnSpc>
                <a:spcPct val="125000"/>
              </a:lnSpc>
            </a:pPr>
            <a:r>
              <a:rPr lang="da-DK" dirty="0">
                <a:solidFill>
                  <a:srgbClr val="004567"/>
                </a:solidFill>
              </a:rPr>
              <a:t>Overvej om det er muligt at </a:t>
            </a:r>
            <a:r>
              <a:rPr lang="da-DK" dirty="0" err="1">
                <a:solidFill>
                  <a:srgbClr val="004567"/>
                </a:solidFill>
              </a:rPr>
              <a:t>vasopressor</a:t>
            </a:r>
            <a:r>
              <a:rPr lang="da-DK" dirty="0">
                <a:solidFill>
                  <a:srgbClr val="004567"/>
                </a:solidFill>
              </a:rPr>
              <a:t>/</a:t>
            </a:r>
            <a:r>
              <a:rPr lang="da-DK" dirty="0" err="1">
                <a:solidFill>
                  <a:srgbClr val="004567"/>
                </a:solidFill>
              </a:rPr>
              <a:t>inotropistøtten</a:t>
            </a:r>
            <a:r>
              <a:rPr lang="da-DK" dirty="0">
                <a:solidFill>
                  <a:srgbClr val="004567"/>
                </a:solidFill>
              </a:rPr>
              <a:t> på bekostning af mulig </a:t>
            </a:r>
            <a:r>
              <a:rPr lang="da-DK" dirty="0" err="1">
                <a:solidFill>
                  <a:srgbClr val="004567"/>
                </a:solidFill>
              </a:rPr>
              <a:t>kardiel</a:t>
            </a:r>
            <a:r>
              <a:rPr lang="da-DK" dirty="0">
                <a:solidFill>
                  <a:srgbClr val="004567"/>
                </a:solidFill>
              </a:rPr>
              <a:t> påvirkning </a:t>
            </a:r>
          </a:p>
        </p:txBody>
      </p:sp>
      <p:sp>
        <p:nvSpPr>
          <p:cNvPr id="5" name="Rektangel: afrundede hjørner 26">
            <a:extLst>
              <a:ext uri="{FF2B5EF4-FFF2-40B4-BE49-F238E27FC236}">
                <a16:creationId xmlns:a16="http://schemas.microsoft.com/office/drawing/2014/main" id="{812767BB-F77F-4F32-94CF-D85DF323B550}"/>
              </a:ext>
            </a:extLst>
          </p:cNvPr>
          <p:cNvSpPr/>
          <p:nvPr/>
        </p:nvSpPr>
        <p:spPr>
          <a:xfrm>
            <a:off x="760474" y="1691087"/>
            <a:ext cx="3549206" cy="445042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6" name="Grafik 17">
            <a:extLst>
              <a:ext uri="{FF2B5EF4-FFF2-40B4-BE49-F238E27FC236}">
                <a16:creationId xmlns:a16="http://schemas.microsoft.com/office/drawing/2014/main" id="{EF8C239A-F063-465B-8D01-AE57580494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27423" y="2926569"/>
            <a:ext cx="1815307" cy="140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8556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80665" y="0"/>
            <a:ext cx="5246976" cy="1603931"/>
          </a:xfrm>
        </p:spPr>
        <p:txBody>
          <a:bodyPr/>
          <a:lstStyle/>
          <a:p>
            <a:r>
              <a:rPr lang="da-DK" dirty="0" smtClean="0"/>
              <a:t>Ilttest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5"/>
          </p:nvPr>
        </p:nvSpPr>
        <p:spPr>
          <a:xfrm>
            <a:off x="849025" y="1884784"/>
            <a:ext cx="5246975" cy="3985793"/>
          </a:xfrm>
        </p:spPr>
        <p:txBody>
          <a:bodyPr/>
          <a:lstStyle/>
          <a:p>
            <a:pPr marL="0" indent="0">
              <a:buNone/>
            </a:pPr>
            <a:r>
              <a:rPr lang="da-DK" dirty="0" smtClean="0"/>
              <a:t>Udføres for at vurdere om lungerne er egnede til donation</a:t>
            </a:r>
          </a:p>
          <a:p>
            <a:pPr marL="0" indent="0">
              <a:buNone/>
            </a:pPr>
            <a:endParaRPr lang="da-DK" dirty="0"/>
          </a:p>
          <a:p>
            <a:r>
              <a:rPr lang="da-DK" dirty="0" err="1" smtClean="0"/>
              <a:t>Præoxygener</a:t>
            </a:r>
            <a:r>
              <a:rPr lang="da-DK" dirty="0" smtClean="0"/>
              <a:t> den potentielle donor i 3 min. med FiO2 på 1.0 og PEEP 5</a:t>
            </a:r>
          </a:p>
          <a:p>
            <a:endParaRPr lang="da-DK" dirty="0" smtClean="0"/>
          </a:p>
          <a:p>
            <a:r>
              <a:rPr lang="da-DK" dirty="0" smtClean="0"/>
              <a:t>Mål P</a:t>
            </a:r>
            <a:r>
              <a:rPr lang="da-DK" baseline="-25000" dirty="0" smtClean="0"/>
              <a:t>a</a:t>
            </a:r>
            <a:r>
              <a:rPr lang="da-DK" dirty="0" smtClean="0"/>
              <a:t>O2</a:t>
            </a:r>
          </a:p>
          <a:p>
            <a:endParaRPr lang="da-DK" dirty="0" smtClean="0"/>
          </a:p>
          <a:p>
            <a:r>
              <a:rPr lang="da-DK" dirty="0" smtClean="0"/>
              <a:t>Er P</a:t>
            </a:r>
            <a:r>
              <a:rPr lang="da-DK" baseline="-25000" dirty="0" smtClean="0"/>
              <a:t>a</a:t>
            </a:r>
            <a:r>
              <a:rPr lang="da-DK" dirty="0" smtClean="0"/>
              <a:t>O2 &gt; 300 mm HG (=P</a:t>
            </a:r>
            <a:r>
              <a:rPr lang="da-DK" baseline="-25000" dirty="0" smtClean="0"/>
              <a:t>a</a:t>
            </a:r>
            <a:r>
              <a:rPr lang="da-DK" dirty="0" smtClean="0"/>
              <a:t>O2 &gt; 40 kPa) vurderes lungerne ofte egnede til donation </a:t>
            </a:r>
            <a:endParaRPr lang="da-DK" dirty="0"/>
          </a:p>
        </p:txBody>
      </p:sp>
      <p:pic>
        <p:nvPicPr>
          <p:cNvPr id="4" name="Grafik 17">
            <a:extLst>
              <a:ext uri="{FF2B5EF4-FFF2-40B4-BE49-F238E27FC236}">
                <a16:creationId xmlns:a16="http://schemas.microsoft.com/office/drawing/2014/main" id="{EF8C239A-F063-465B-8D01-AE57580494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11104" y="2245000"/>
            <a:ext cx="1815307" cy="140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14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83030" y="152845"/>
            <a:ext cx="8625946" cy="1603931"/>
          </a:xfrm>
        </p:spPr>
        <p:txBody>
          <a:bodyPr/>
          <a:lstStyle/>
          <a:p>
            <a:pPr algn="ctr"/>
            <a:r>
              <a:rPr lang="da-DK" dirty="0" err="1" smtClean="0"/>
              <a:t>Autotrigning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4"/>
          </p:nvPr>
        </p:nvSpPr>
        <p:spPr>
          <a:xfrm>
            <a:off x="5046133" y="1625600"/>
            <a:ext cx="6306080" cy="4470400"/>
          </a:xfrm>
        </p:spPr>
        <p:txBody>
          <a:bodyPr>
            <a:normAutofit lnSpcReduction="10000"/>
          </a:bodyPr>
          <a:lstStyle/>
          <a:p>
            <a:r>
              <a:rPr lang="da-DK" dirty="0" smtClean="0"/>
              <a:t>Kontrol af fravær </a:t>
            </a:r>
            <a:r>
              <a:rPr lang="da-DK" dirty="0" smtClean="0"/>
              <a:t>af spontan respiration </a:t>
            </a:r>
            <a:r>
              <a:rPr lang="da-DK" dirty="0" smtClean="0"/>
              <a:t>er en </a:t>
            </a:r>
            <a:r>
              <a:rPr lang="da-DK" dirty="0" smtClean="0"/>
              <a:t>del af den kliniske hjernedødsundersøgelse </a:t>
            </a:r>
            <a:r>
              <a:rPr lang="da-DK" dirty="0" smtClean="0"/>
              <a:t>ved apnøtesten</a:t>
            </a:r>
            <a:endParaRPr lang="da-DK" dirty="0" smtClean="0"/>
          </a:p>
          <a:p>
            <a:endParaRPr lang="da-DK" dirty="0" smtClean="0"/>
          </a:p>
          <a:p>
            <a:r>
              <a:rPr lang="da-DK" dirty="0" smtClean="0"/>
              <a:t>Hos nogle donorer kan </a:t>
            </a:r>
            <a:r>
              <a:rPr lang="da-DK" dirty="0" err="1" smtClean="0"/>
              <a:t>autotrigning</a:t>
            </a:r>
            <a:r>
              <a:rPr lang="da-DK" dirty="0" smtClean="0"/>
              <a:t> </a:t>
            </a:r>
            <a:r>
              <a:rPr lang="da-DK" dirty="0" smtClean="0"/>
              <a:t>forekomme. Det </a:t>
            </a:r>
            <a:r>
              <a:rPr lang="da-DK" dirty="0" smtClean="0"/>
              <a:t>betyder, at respiratoren leverer et åndedrag på en assisteret ventilationsform i fravær af spontan respiration</a:t>
            </a:r>
          </a:p>
          <a:p>
            <a:endParaRPr lang="da-DK" dirty="0" smtClean="0"/>
          </a:p>
          <a:p>
            <a:r>
              <a:rPr lang="da-DK" dirty="0" smtClean="0"/>
              <a:t>Fænomenet forvirrer og forlænger donationsforløbet uhensigtsmæssigt, hvilket giver øget risiko for at donor bliver ustabil, ligesom det kan have indvirkning på pårørendes opfattelse af forløbet </a:t>
            </a:r>
          </a:p>
          <a:p>
            <a:endParaRPr lang="da-DK" dirty="0" smtClean="0"/>
          </a:p>
          <a:p>
            <a:r>
              <a:rPr lang="da-DK" dirty="0" err="1" smtClean="0"/>
              <a:t>Autotrigning</a:t>
            </a:r>
            <a:r>
              <a:rPr lang="da-DK" dirty="0" smtClean="0"/>
              <a:t> skal derfor diagnosticeres og afhjælpes</a:t>
            </a:r>
            <a:endParaRPr lang="da-DK" dirty="0"/>
          </a:p>
        </p:txBody>
      </p:sp>
      <p:sp>
        <p:nvSpPr>
          <p:cNvPr id="5" name="Rektangel: afrundede hjørner 26">
            <a:extLst>
              <a:ext uri="{FF2B5EF4-FFF2-40B4-BE49-F238E27FC236}">
                <a16:creationId xmlns:a16="http://schemas.microsoft.com/office/drawing/2014/main" id="{812767BB-F77F-4F32-94CF-D85DF323B55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4436" y="1478575"/>
            <a:ext cx="3014133" cy="44704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030" y="3035302"/>
            <a:ext cx="1356946" cy="135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69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88511" y="153646"/>
            <a:ext cx="6948055" cy="1205057"/>
          </a:xfrm>
        </p:spPr>
        <p:txBody>
          <a:bodyPr/>
          <a:lstStyle/>
          <a:p>
            <a:r>
              <a:rPr lang="da-DK" dirty="0" err="1" smtClean="0"/>
              <a:t>Autotrigning</a:t>
            </a:r>
            <a:r>
              <a:rPr lang="da-DK" dirty="0" smtClean="0"/>
              <a:t> 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5"/>
          </p:nvPr>
        </p:nvSpPr>
        <p:spPr>
          <a:xfrm>
            <a:off x="6662539" y="1862668"/>
            <a:ext cx="4689674" cy="40079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200" b="1" dirty="0" smtClean="0"/>
              <a:t>Hvad kan jeg gøre?</a:t>
            </a:r>
          </a:p>
          <a:p>
            <a:pPr marL="0" indent="0">
              <a:buNone/>
            </a:pPr>
            <a:endParaRPr lang="da-DK" sz="2200" b="1" dirty="0"/>
          </a:p>
          <a:p>
            <a:r>
              <a:rPr lang="da-DK" dirty="0" smtClean="0"/>
              <a:t>Tømme slanger</a:t>
            </a:r>
          </a:p>
          <a:p>
            <a:endParaRPr lang="da-DK" dirty="0"/>
          </a:p>
          <a:p>
            <a:r>
              <a:rPr lang="da-DK" dirty="0" smtClean="0"/>
              <a:t>Kontrollere </a:t>
            </a:r>
            <a:r>
              <a:rPr lang="da-DK" dirty="0" smtClean="0"/>
              <a:t>systemet for lækage</a:t>
            </a:r>
          </a:p>
          <a:p>
            <a:endParaRPr lang="da-DK" dirty="0"/>
          </a:p>
          <a:p>
            <a:r>
              <a:rPr lang="da-DK" dirty="0" smtClean="0"/>
              <a:t>Vurdere røntgen af thorax </a:t>
            </a:r>
          </a:p>
          <a:p>
            <a:endParaRPr lang="da-DK" dirty="0"/>
          </a:p>
          <a:p>
            <a:r>
              <a:rPr lang="da-DK" dirty="0" smtClean="0"/>
              <a:t>Opmærksomhed på flow-</a:t>
            </a:r>
            <a:r>
              <a:rPr lang="da-DK" dirty="0" err="1" smtClean="0"/>
              <a:t>triggeren</a:t>
            </a:r>
            <a:r>
              <a:rPr lang="da-DK" dirty="0" smtClean="0"/>
              <a:t>. Skift fra flow til tryk/pressure styret trigger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6"/>
          </p:nvPr>
        </p:nvSpPr>
        <p:spPr>
          <a:xfrm>
            <a:off x="847439" y="1862667"/>
            <a:ext cx="4689674" cy="40143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200" b="1" dirty="0" smtClean="0"/>
              <a:t>Årsager</a:t>
            </a:r>
          </a:p>
          <a:p>
            <a:pPr marL="0" indent="0">
              <a:buNone/>
            </a:pPr>
            <a:endParaRPr lang="da-DK" sz="2200" b="1" dirty="0"/>
          </a:p>
          <a:p>
            <a:r>
              <a:rPr lang="da-DK" dirty="0" smtClean="0"/>
              <a:t>Kondensvand i respiratorslanger</a:t>
            </a:r>
          </a:p>
          <a:p>
            <a:endParaRPr lang="da-DK" dirty="0" smtClean="0"/>
          </a:p>
          <a:p>
            <a:r>
              <a:rPr lang="da-DK" dirty="0" smtClean="0"/>
              <a:t>Tubelækage</a:t>
            </a:r>
          </a:p>
          <a:p>
            <a:endParaRPr lang="da-DK" dirty="0" smtClean="0"/>
          </a:p>
          <a:p>
            <a:r>
              <a:rPr lang="da-DK" dirty="0" err="1" smtClean="0"/>
              <a:t>Kardielle</a:t>
            </a:r>
            <a:r>
              <a:rPr lang="da-DK" dirty="0" smtClean="0"/>
              <a:t> oscillationer</a:t>
            </a:r>
          </a:p>
          <a:p>
            <a:endParaRPr lang="da-DK" dirty="0" smtClean="0"/>
          </a:p>
          <a:p>
            <a:r>
              <a:rPr lang="da-DK" dirty="0" err="1" smtClean="0"/>
              <a:t>Bronchopleurale</a:t>
            </a:r>
            <a:r>
              <a:rPr lang="da-DK" dirty="0" smtClean="0"/>
              <a:t> fistler </a:t>
            </a:r>
          </a:p>
          <a:p>
            <a:endParaRPr lang="da-DK" dirty="0" smtClean="0"/>
          </a:p>
          <a:p>
            <a:r>
              <a:rPr lang="da-DK" dirty="0" smtClean="0"/>
              <a:t>Læk via </a:t>
            </a:r>
            <a:r>
              <a:rPr lang="da-DK" dirty="0" err="1" smtClean="0"/>
              <a:t>pleuradræn</a:t>
            </a:r>
            <a:r>
              <a:rPr lang="da-DK" dirty="0" smtClean="0"/>
              <a:t> </a:t>
            </a:r>
            <a:r>
              <a:rPr lang="da-DK" sz="2200" b="1" dirty="0" smtClean="0"/>
              <a:t> </a:t>
            </a:r>
          </a:p>
          <a:p>
            <a:pPr marL="0" indent="0">
              <a:buNone/>
            </a:pPr>
            <a:endParaRPr lang="da-DK" sz="2200" b="1" dirty="0"/>
          </a:p>
          <a:p>
            <a:endParaRPr lang="da-DK" b="1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425" y="313629"/>
            <a:ext cx="885092" cy="88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827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1" y="360451"/>
            <a:ext cx="5256212" cy="1603931"/>
          </a:xfrm>
        </p:spPr>
        <p:txBody>
          <a:bodyPr/>
          <a:lstStyle/>
          <a:p>
            <a:r>
              <a:rPr lang="da-DK" dirty="0" err="1" smtClean="0"/>
              <a:t>Actioncard</a:t>
            </a:r>
            <a:r>
              <a:rPr lang="da-DK" dirty="0" smtClean="0"/>
              <a:t> - Donorterapi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4"/>
          </p:nvPr>
        </p:nvSpPr>
        <p:spPr>
          <a:xfrm>
            <a:off x="6096003" y="1964382"/>
            <a:ext cx="5256210" cy="4314498"/>
          </a:xfrm>
        </p:spPr>
        <p:txBody>
          <a:bodyPr>
            <a:normAutofit fontScale="92500" lnSpcReduction="10000"/>
          </a:bodyPr>
          <a:lstStyle/>
          <a:p>
            <a:r>
              <a:rPr lang="da-DK" dirty="0" smtClean="0"/>
              <a:t>Udover anbefalinger til pleje og behandling i donationsforløbet indeholder rekommandationen blandt andet et </a:t>
            </a:r>
            <a:r>
              <a:rPr lang="da-DK" dirty="0" err="1" smtClean="0"/>
              <a:t>Actioncard</a:t>
            </a:r>
            <a:r>
              <a:rPr lang="da-DK" dirty="0" smtClean="0"/>
              <a:t> for Donorterapi. </a:t>
            </a:r>
            <a:r>
              <a:rPr lang="da-DK" dirty="0" err="1" smtClean="0"/>
              <a:t>Actioncardet</a:t>
            </a:r>
            <a:r>
              <a:rPr lang="da-DK" dirty="0" smtClean="0"/>
              <a:t> er et godt værktøj at anvende i donorplejen og –behandlingen på intensivafdelingen da den bidrager med et hurtigt overblik over ønskede behandlingsmål samt valg af behandling </a:t>
            </a:r>
          </a:p>
          <a:p>
            <a:pPr marL="0" indent="0">
              <a:buNone/>
            </a:pPr>
            <a:endParaRPr lang="da-DK" dirty="0" smtClean="0"/>
          </a:p>
          <a:p>
            <a:r>
              <a:rPr lang="da-DK" dirty="0" err="1" smtClean="0"/>
              <a:t>Actioncardets</a:t>
            </a:r>
            <a:r>
              <a:rPr lang="da-DK" dirty="0" smtClean="0"/>
              <a:t> anbefalinger er samlet under punkt 6 i National Guideline og er også placeret som bilag under baggrundsmateriale i samme punkt</a:t>
            </a:r>
          </a:p>
          <a:p>
            <a:endParaRPr lang="da-DK" dirty="0"/>
          </a:p>
          <a:p>
            <a:r>
              <a:rPr lang="da-DK" dirty="0" smtClean="0"/>
              <a:t>Du kan se </a:t>
            </a:r>
            <a:r>
              <a:rPr lang="da-DK" dirty="0" err="1" smtClean="0"/>
              <a:t>actioncardet</a:t>
            </a:r>
            <a:r>
              <a:rPr lang="da-DK" dirty="0" smtClean="0"/>
              <a:t> </a:t>
            </a:r>
            <a:r>
              <a:rPr lang="da-DK" dirty="0" smtClean="0">
                <a:hlinkClick r:id="rId2"/>
              </a:rPr>
              <a:t>her </a:t>
            </a:r>
            <a:r>
              <a:rPr lang="da-DK" dirty="0" smtClean="0"/>
              <a:t>   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86034">
            <a:off x="1115739" y="1974424"/>
            <a:ext cx="1757363" cy="2383874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13204">
            <a:off x="2296929" y="2456260"/>
            <a:ext cx="1618230" cy="220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22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4D4C0467-D948-4F78-BE79-85E8077C437C}"/>
              </a:ext>
            </a:extLst>
          </p:cNvPr>
          <p:cNvSpPr txBox="1"/>
          <p:nvPr/>
        </p:nvSpPr>
        <p:spPr>
          <a:xfrm>
            <a:off x="566430" y="596571"/>
            <a:ext cx="41826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3600" b="1" dirty="0" smtClean="0">
                <a:latin typeface="Georgia" panose="02040502050405020303" pitchFamily="18" charset="0"/>
              </a:rPr>
              <a:t>Endokrinologi</a:t>
            </a:r>
            <a:endParaRPr lang="da-DK" sz="3600" b="1" dirty="0">
              <a:solidFill>
                <a:srgbClr val="004567"/>
              </a:solidFill>
              <a:latin typeface="Georgia" panose="02040502050405020303" pitchFamily="18" charset="0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8ECB6A4C-8DF0-4A3E-8ED9-F2A2E6FF1FA4}"/>
              </a:ext>
            </a:extLst>
          </p:cNvPr>
          <p:cNvSpPr/>
          <p:nvPr/>
        </p:nvSpPr>
        <p:spPr>
          <a:xfrm>
            <a:off x="566430" y="1736922"/>
            <a:ext cx="1959116" cy="1808709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84B5FCB2-6FA1-45A5-955A-49A8D0AB42B5}"/>
              </a:ext>
            </a:extLst>
          </p:cNvPr>
          <p:cNvSpPr txBox="1"/>
          <p:nvPr/>
        </p:nvSpPr>
        <p:spPr>
          <a:xfrm>
            <a:off x="217331" y="3808819"/>
            <a:ext cx="2308215" cy="1908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000" b="1" u="sng" dirty="0" smtClean="0"/>
              <a:t>Blodsukker</a:t>
            </a:r>
            <a:endParaRPr lang="da-DK" sz="2000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 smtClean="0"/>
              <a:t>BS 6-10 mmol/l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 err="1" smtClean="0"/>
              <a:t>Actrapidinfusion</a:t>
            </a:r>
            <a:r>
              <a:rPr lang="da-DK" sz="2000" dirty="0" smtClean="0"/>
              <a:t> balanceres med </a:t>
            </a:r>
            <a:r>
              <a:rPr lang="da-DK" sz="2000" dirty="0" err="1" smtClean="0"/>
              <a:t>glucoseindgift</a:t>
            </a:r>
            <a:r>
              <a:rPr lang="da-DK" sz="2000" dirty="0" smtClean="0"/>
              <a:t> </a:t>
            </a:r>
            <a:endParaRPr lang="da-DK" sz="2000" dirty="0"/>
          </a:p>
          <a:p>
            <a:endParaRPr lang="da-DK" dirty="0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ECB6A4C-8DF0-4A3E-8ED9-F2A2E6FF1FA4}"/>
              </a:ext>
            </a:extLst>
          </p:cNvPr>
          <p:cNvSpPr/>
          <p:nvPr/>
        </p:nvSpPr>
        <p:spPr>
          <a:xfrm>
            <a:off x="8949804" y="1736922"/>
            <a:ext cx="1959116" cy="1808709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ECB6A4C-8DF0-4A3E-8ED9-F2A2E6FF1FA4}"/>
              </a:ext>
            </a:extLst>
          </p:cNvPr>
          <p:cNvSpPr/>
          <p:nvPr/>
        </p:nvSpPr>
        <p:spPr>
          <a:xfrm>
            <a:off x="4758117" y="1736921"/>
            <a:ext cx="1959116" cy="1808709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84B5FCB2-6FA1-45A5-955A-49A8D0AB42B5}"/>
              </a:ext>
            </a:extLst>
          </p:cNvPr>
          <p:cNvSpPr txBox="1"/>
          <p:nvPr/>
        </p:nvSpPr>
        <p:spPr>
          <a:xfrm>
            <a:off x="4496469" y="3808819"/>
            <a:ext cx="328289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000" b="1" u="sng" dirty="0" smtClean="0"/>
              <a:t>Binyrebarkhormoner</a:t>
            </a:r>
            <a:endParaRPr lang="da-DK" sz="2000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000" dirty="0"/>
              <a:t>Til </a:t>
            </a:r>
            <a:r>
              <a:rPr lang="da-DK" sz="2000" u="sng" dirty="0" err="1"/>
              <a:t>hæmodynamisk</a:t>
            </a:r>
            <a:r>
              <a:rPr lang="da-DK" sz="2000" u="sng" dirty="0"/>
              <a:t> ustabile donorer</a:t>
            </a:r>
            <a:r>
              <a:rPr lang="da-DK" sz="2000" dirty="0"/>
              <a:t> kan gives </a:t>
            </a:r>
            <a:r>
              <a:rPr lang="da-DK" sz="2000" dirty="0" err="1"/>
              <a:t>Methylprednisolon</a:t>
            </a:r>
            <a:r>
              <a:rPr lang="da-DK" sz="2000" dirty="0"/>
              <a:t> </a:t>
            </a:r>
            <a:r>
              <a:rPr lang="da-DK" sz="2000" dirty="0" err="1"/>
              <a:t>bolus</a:t>
            </a:r>
            <a:r>
              <a:rPr lang="da-DK" sz="2000" dirty="0"/>
              <a:t> 15 mg/kg efter samtykke og efter, at blodprøver er </a:t>
            </a:r>
            <a:r>
              <a:rPr lang="da-DK" sz="2000" dirty="0" smtClean="0"/>
              <a:t>taget</a:t>
            </a:r>
            <a:endParaRPr lang="da-DK" sz="2000" dirty="0"/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84B5FCB2-6FA1-45A5-955A-49A8D0AB42B5}"/>
              </a:ext>
            </a:extLst>
          </p:cNvPr>
          <p:cNvSpPr txBox="1"/>
          <p:nvPr/>
        </p:nvSpPr>
        <p:spPr>
          <a:xfrm>
            <a:off x="8199140" y="3808819"/>
            <a:ext cx="376892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000" b="1" u="sng" dirty="0" err="1" smtClean="0">
                <a:solidFill>
                  <a:srgbClr val="004567"/>
                </a:solidFill>
              </a:rPr>
              <a:t>Thyreoidea</a:t>
            </a:r>
            <a:r>
              <a:rPr lang="da-DK" sz="2000" b="1" u="sng" dirty="0" smtClean="0">
                <a:solidFill>
                  <a:srgbClr val="004567"/>
                </a:solidFill>
              </a:rPr>
              <a:t> stimulerende hormon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 smtClean="0">
                <a:solidFill>
                  <a:srgbClr val="004567"/>
                </a:solidFill>
              </a:rPr>
              <a:t>Tilførsel </a:t>
            </a:r>
            <a:r>
              <a:rPr lang="da-DK" sz="2000" dirty="0">
                <a:solidFill>
                  <a:srgbClr val="004567"/>
                </a:solidFill>
              </a:rPr>
              <a:t>af </a:t>
            </a:r>
            <a:r>
              <a:rPr lang="da-DK" sz="2000" dirty="0" err="1">
                <a:solidFill>
                  <a:srgbClr val="004567"/>
                </a:solidFill>
              </a:rPr>
              <a:t>thyreoidea</a:t>
            </a:r>
            <a:r>
              <a:rPr lang="da-DK" sz="2000" dirty="0">
                <a:solidFill>
                  <a:srgbClr val="004567"/>
                </a:solidFill>
              </a:rPr>
              <a:t> hormon understøttes ikke af litteraturen </a:t>
            </a:r>
            <a:r>
              <a:rPr lang="da-DK" sz="2000" dirty="0" smtClean="0">
                <a:solidFill>
                  <a:srgbClr val="004567"/>
                </a:solidFill>
              </a:rPr>
              <a:t>og anbefales derfor ikke</a:t>
            </a:r>
            <a:endParaRPr lang="da-DK" sz="2000" dirty="0">
              <a:solidFill>
                <a:srgbClr val="004567"/>
              </a:solidFill>
            </a:endParaRPr>
          </a:p>
          <a:p>
            <a:endParaRPr lang="da-DK" sz="2000" dirty="0"/>
          </a:p>
        </p:txBody>
      </p:sp>
      <p:pic>
        <p:nvPicPr>
          <p:cNvPr id="10" name="Grafik 90">
            <a:extLst>
              <a:ext uri="{FF2B5EF4-FFF2-40B4-BE49-F238E27FC236}">
                <a16:creationId xmlns:a16="http://schemas.microsoft.com/office/drawing/2014/main" id="{B201A825-7529-47D4-A7CB-D95ADE138F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95"/>
              </a:ext>
            </a:extLst>
          </a:blip>
          <a:stretch>
            <a:fillRect/>
          </a:stretch>
        </p:blipFill>
        <p:spPr>
          <a:xfrm>
            <a:off x="1388825" y="2379337"/>
            <a:ext cx="314325" cy="523875"/>
          </a:xfrm>
          <a:prstGeom prst="rect">
            <a:avLst/>
          </a:prstGeom>
        </p:spPr>
      </p:pic>
      <p:pic>
        <p:nvPicPr>
          <p:cNvPr id="12" name="Grafik 43">
            <a:extLst>
              <a:ext uri="{FF2B5EF4-FFF2-40B4-BE49-F238E27FC236}">
                <a16:creationId xmlns:a16="http://schemas.microsoft.com/office/drawing/2014/main" id="{B6CBE4D3-F5BE-458F-ADBB-F13EC4820D9D}"/>
              </a:ext>
            </a:extLst>
          </p:cNvPr>
          <p:cNvPicPr>
            <a:picLocks noChangeAspect="1"/>
          </p:cNvPicPr>
          <p:nvPr/>
        </p:nvPicPr>
        <p:blipFill>
          <a:blip r:embed="rId96">
            <a:extLst>
              <a:ext uri="{96DAC541-7B7A-43D3-8B79-37D633B846F1}">
                <asvg:svgBlip xmlns:asvg="http://schemas.microsoft.com/office/drawing/2016/SVG/main" xmlns="" r:embed="rId27"/>
              </a:ext>
            </a:extLst>
          </a:blip>
          <a:stretch>
            <a:fillRect/>
          </a:stretch>
        </p:blipFill>
        <p:spPr>
          <a:xfrm>
            <a:off x="9702291" y="2407911"/>
            <a:ext cx="733425" cy="685800"/>
          </a:xfrm>
          <a:prstGeom prst="rect">
            <a:avLst/>
          </a:prstGeom>
        </p:spPr>
      </p:pic>
      <p:pic>
        <p:nvPicPr>
          <p:cNvPr id="13" name="Grafik 47">
            <a:extLst>
              <a:ext uri="{FF2B5EF4-FFF2-40B4-BE49-F238E27FC236}">
                <a16:creationId xmlns:a16="http://schemas.microsoft.com/office/drawing/2014/main" id="{5413837C-5544-461E-B252-310BED6D880A}"/>
              </a:ext>
            </a:extLst>
          </p:cNvPr>
          <p:cNvPicPr>
            <a:picLocks noChangeAspect="1"/>
          </p:cNvPicPr>
          <p:nvPr/>
        </p:nvPicPr>
        <p:blipFill>
          <a:blip r:embed="rId97">
            <a:extLst>
              <a:ext uri="{96DAC541-7B7A-43D3-8B79-37D633B846F1}">
                <asvg:svgBlip xmlns:asvg="http://schemas.microsoft.com/office/drawing/2016/SVG/main" xmlns="" r:embed="rId31"/>
              </a:ext>
            </a:extLst>
          </a:blip>
          <a:stretch>
            <a:fillRect/>
          </a:stretch>
        </p:blipFill>
        <p:spPr>
          <a:xfrm>
            <a:off x="5481332" y="2407911"/>
            <a:ext cx="647700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38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36904" y="412094"/>
            <a:ext cx="9714817" cy="1119673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ADH mangel – Diabetes </a:t>
            </a:r>
            <a:r>
              <a:rPr lang="da-DK" dirty="0" err="1" smtClean="0"/>
              <a:t>Insipidus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sz="2400" b="0" dirty="0">
              <a:latin typeface="+mj-lt"/>
            </a:endParaRP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5"/>
          </p:nvPr>
        </p:nvSpPr>
        <p:spPr>
          <a:xfrm>
            <a:off x="7539134" y="2584464"/>
            <a:ext cx="4198775" cy="41521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dirty="0" smtClean="0"/>
              <a:t>Behandling</a:t>
            </a:r>
            <a:r>
              <a:rPr lang="da-DK" sz="2200" dirty="0" smtClean="0"/>
              <a:t> </a:t>
            </a:r>
          </a:p>
          <a:p>
            <a:pPr marL="0" indent="0">
              <a:buNone/>
            </a:pPr>
            <a:endParaRPr lang="da-DK" sz="2200" dirty="0" smtClean="0"/>
          </a:p>
          <a:p>
            <a:r>
              <a:rPr lang="da-DK" dirty="0" err="1"/>
              <a:t>Desmopressin</a:t>
            </a:r>
            <a:r>
              <a:rPr lang="da-DK" dirty="0"/>
              <a:t> (</a:t>
            </a:r>
            <a:r>
              <a:rPr lang="da-DK" dirty="0" err="1"/>
              <a:t>Minirin</a:t>
            </a:r>
            <a:r>
              <a:rPr lang="da-DK" dirty="0"/>
              <a:t>) 0,5-1 mikrogram </a:t>
            </a:r>
            <a:r>
              <a:rPr lang="da-DK" dirty="0" err="1"/>
              <a:t>i.v</a:t>
            </a:r>
            <a:r>
              <a:rPr lang="da-DK" dirty="0"/>
              <a:t>. </a:t>
            </a:r>
            <a:r>
              <a:rPr lang="da-DK" dirty="0" err="1"/>
              <a:t>p.n</a:t>
            </a:r>
            <a:r>
              <a:rPr lang="da-DK" dirty="0"/>
              <a:t>. Titreres til effekt, ofte behov for indgift ca. hver 6. time. Supplér med vand i sonden / 5% </a:t>
            </a:r>
            <a:r>
              <a:rPr lang="da-DK" dirty="0" err="1"/>
              <a:t>glucose</a:t>
            </a:r>
            <a:r>
              <a:rPr lang="da-DK" dirty="0"/>
              <a:t> </a:t>
            </a:r>
            <a:r>
              <a:rPr lang="da-DK" dirty="0" err="1"/>
              <a:t>i.v</a:t>
            </a:r>
            <a:r>
              <a:rPr lang="da-DK" dirty="0" smtClean="0"/>
              <a:t>.</a:t>
            </a:r>
          </a:p>
          <a:p>
            <a:r>
              <a:rPr lang="da-DK" dirty="0" err="1"/>
              <a:t>Vasopressin</a:t>
            </a:r>
            <a:r>
              <a:rPr lang="da-DK" dirty="0"/>
              <a:t> anvendt til kredsløbsstabilisering har en vis antidiuretisk effekt</a:t>
            </a:r>
          </a:p>
          <a:p>
            <a:endParaRPr lang="da-DK" sz="2200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6"/>
          </p:nvPr>
        </p:nvSpPr>
        <p:spPr>
          <a:xfrm>
            <a:off x="1724034" y="2584464"/>
            <a:ext cx="3764297" cy="35876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dirty="0" smtClean="0">
                <a:solidFill>
                  <a:srgbClr val="004567"/>
                </a:solidFill>
              </a:rPr>
              <a:t>Diagnosen stilles ved:</a:t>
            </a:r>
          </a:p>
          <a:p>
            <a:endParaRPr lang="da-DK" sz="2200" dirty="0">
              <a:solidFill>
                <a:srgbClr val="004567"/>
              </a:solidFill>
            </a:endParaRPr>
          </a:p>
          <a:p>
            <a:pPr lvl="1"/>
            <a:r>
              <a:rPr lang="da-DK" sz="2000" dirty="0"/>
              <a:t>TD &gt; 4 ml/kg/t</a:t>
            </a:r>
          </a:p>
          <a:p>
            <a:pPr lvl="1"/>
            <a:r>
              <a:rPr lang="da-DK" sz="2000" dirty="0" smtClean="0"/>
              <a:t>Lav </a:t>
            </a:r>
            <a:r>
              <a:rPr lang="da-DK" sz="2000" dirty="0" err="1" smtClean="0"/>
              <a:t>U-Na</a:t>
            </a:r>
            <a:r>
              <a:rPr lang="da-DK" sz="2000" baseline="30000" dirty="0"/>
              <a:t>+</a:t>
            </a:r>
            <a:r>
              <a:rPr lang="da-DK" sz="2000" dirty="0"/>
              <a:t> &lt; 20 mmol/L</a:t>
            </a:r>
          </a:p>
          <a:p>
            <a:pPr lvl="1"/>
            <a:r>
              <a:rPr lang="da-DK" sz="2000" dirty="0" smtClean="0"/>
              <a:t>Lav urin vægtfylde &lt; </a:t>
            </a:r>
            <a:r>
              <a:rPr lang="da-DK" sz="2000" dirty="0"/>
              <a:t>1,005</a:t>
            </a:r>
          </a:p>
          <a:p>
            <a:pPr lvl="1"/>
            <a:r>
              <a:rPr lang="da-DK" sz="2000" dirty="0"/>
              <a:t>P-</a:t>
            </a:r>
            <a:r>
              <a:rPr lang="da-DK" sz="2000" dirty="0" err="1"/>
              <a:t>Na</a:t>
            </a:r>
            <a:r>
              <a:rPr lang="da-DK" sz="2000" baseline="30000" dirty="0"/>
              <a:t>+</a:t>
            </a:r>
            <a:r>
              <a:rPr lang="da-DK" sz="2000" dirty="0"/>
              <a:t> højt og </a:t>
            </a:r>
            <a:r>
              <a:rPr lang="da-DK" sz="2000" dirty="0" smtClean="0"/>
              <a:t>stigende op mod eller &gt; 150 mmol/l</a:t>
            </a:r>
            <a:endParaRPr lang="da-DK" sz="2000" dirty="0"/>
          </a:p>
        </p:txBody>
      </p:sp>
      <p:pic>
        <p:nvPicPr>
          <p:cNvPr id="6" name="Grafik 43">
            <a:extLst>
              <a:ext uri="{FF2B5EF4-FFF2-40B4-BE49-F238E27FC236}">
                <a16:creationId xmlns:a16="http://schemas.microsoft.com/office/drawing/2014/main" id="{B6CBE4D3-F5BE-458F-ADBB-F13EC4820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27"/>
              </a:ext>
            </a:extLst>
          </a:blip>
          <a:stretch>
            <a:fillRect/>
          </a:stretch>
        </p:blipFill>
        <p:spPr>
          <a:xfrm>
            <a:off x="847439" y="2451620"/>
            <a:ext cx="733425" cy="685800"/>
          </a:xfrm>
          <a:prstGeom prst="rect">
            <a:avLst/>
          </a:prstGeom>
        </p:spPr>
      </p:pic>
      <p:pic>
        <p:nvPicPr>
          <p:cNvPr id="7" name="Grafik 43">
            <a:extLst>
              <a:ext uri="{FF2B5EF4-FFF2-40B4-BE49-F238E27FC236}">
                <a16:creationId xmlns:a16="http://schemas.microsoft.com/office/drawing/2014/main" id="{B6CBE4D3-F5BE-458F-ADBB-F13EC4820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27"/>
              </a:ext>
            </a:extLst>
          </a:blip>
          <a:stretch>
            <a:fillRect/>
          </a:stretch>
        </p:blipFill>
        <p:spPr>
          <a:xfrm>
            <a:off x="6662539" y="2451620"/>
            <a:ext cx="733425" cy="685800"/>
          </a:xfrm>
          <a:prstGeom prst="rect">
            <a:avLst/>
          </a:prstGeom>
        </p:spPr>
      </p:pic>
      <p:sp>
        <p:nvSpPr>
          <p:cNvPr id="9" name="Titel 1"/>
          <p:cNvSpPr txBox="1">
            <a:spLocks/>
          </p:cNvSpPr>
          <p:nvPr/>
        </p:nvSpPr>
        <p:spPr>
          <a:xfrm>
            <a:off x="832104" y="376335"/>
            <a:ext cx="9714817" cy="1119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/>
            </a:r>
            <a:br>
              <a:rPr lang="da-DK" dirty="0" smtClean="0"/>
            </a:br>
            <a:endParaRPr lang="da-DK" sz="2400" b="0" dirty="0">
              <a:latin typeface="+mj-lt"/>
            </a:endParaRPr>
          </a:p>
        </p:txBody>
      </p:sp>
      <p:sp>
        <p:nvSpPr>
          <p:cNvPr id="10" name="Titel 1"/>
          <p:cNvSpPr txBox="1">
            <a:spLocks/>
          </p:cNvSpPr>
          <p:nvPr/>
        </p:nvSpPr>
        <p:spPr>
          <a:xfrm>
            <a:off x="984504" y="922176"/>
            <a:ext cx="9714817" cy="1119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da-DK" dirty="0" smtClean="0"/>
              <a:t/>
            </a:r>
            <a:br>
              <a:rPr lang="da-DK" dirty="0" smtClean="0"/>
            </a:br>
            <a:endParaRPr lang="da-DK" sz="2400" b="0" dirty="0">
              <a:latin typeface="+mj-lt"/>
            </a:endParaRPr>
          </a:p>
        </p:txBody>
      </p:sp>
      <p:sp>
        <p:nvSpPr>
          <p:cNvPr id="11" name="Pladsholder til tekst 2"/>
          <p:cNvSpPr txBox="1">
            <a:spLocks/>
          </p:cNvSpPr>
          <p:nvPr/>
        </p:nvSpPr>
        <p:spPr>
          <a:xfrm>
            <a:off x="832104" y="1158502"/>
            <a:ext cx="10520109" cy="8397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a-DK" sz="2400" dirty="0"/>
              <a:t>- Fylder meget i klinikken – alle </a:t>
            </a:r>
            <a:r>
              <a:rPr lang="da-DK" sz="2400" dirty="0" smtClean="0"/>
              <a:t>har </a:t>
            </a:r>
            <a:r>
              <a:rPr lang="da-DK" sz="2400" dirty="0">
                <a:solidFill>
                  <a:srgbClr val="004567"/>
                </a:solidFill>
              </a:rPr>
              <a:t>ADH (</a:t>
            </a:r>
            <a:r>
              <a:rPr lang="da-DK" sz="2400" dirty="0" err="1">
                <a:solidFill>
                  <a:srgbClr val="004567"/>
                </a:solidFill>
              </a:rPr>
              <a:t>vasopressin</a:t>
            </a:r>
            <a:r>
              <a:rPr lang="da-DK" sz="2400" dirty="0">
                <a:solidFill>
                  <a:srgbClr val="004567"/>
                </a:solidFill>
              </a:rPr>
              <a:t>) mangel, </a:t>
            </a:r>
            <a:r>
              <a:rPr lang="da-DK" sz="2400" dirty="0"/>
              <a:t>og op til 80% har klinisk diabetes </a:t>
            </a:r>
            <a:r>
              <a:rPr lang="da-DK" sz="2400" dirty="0" err="1"/>
              <a:t>insipidus</a:t>
            </a:r>
            <a:r>
              <a:rPr lang="da-DK" sz="2400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a-DK" sz="2200" dirty="0" smtClean="0"/>
          </a:p>
        </p:txBody>
      </p:sp>
    </p:spTree>
    <p:extLst>
      <p:ext uri="{BB962C8B-B14F-4D97-AF65-F5344CB8AC3E}">
        <p14:creationId xmlns:p14="http://schemas.microsoft.com/office/powerpoint/2010/main" val="42213597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7783" y="143736"/>
            <a:ext cx="6948055" cy="1205057"/>
          </a:xfrm>
        </p:spPr>
        <p:txBody>
          <a:bodyPr/>
          <a:lstStyle/>
          <a:p>
            <a:pPr algn="ctr"/>
            <a:r>
              <a:rPr lang="da-DK" dirty="0" err="1" smtClean="0"/>
              <a:t>Renalt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6"/>
          </p:nvPr>
        </p:nvSpPr>
        <p:spPr>
          <a:xfrm>
            <a:off x="609599" y="1345349"/>
            <a:ext cx="7119719" cy="51308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a-DK" sz="2200" b="1" dirty="0"/>
              <a:t>Overordnede mål </a:t>
            </a:r>
            <a:endParaRPr lang="da-DK" sz="2200" b="1" dirty="0" smtClean="0"/>
          </a:p>
          <a:p>
            <a:pPr marL="0" indent="0">
              <a:buNone/>
            </a:pPr>
            <a:r>
              <a:rPr lang="da-DK" sz="2200" dirty="0" err="1" smtClean="0"/>
              <a:t>Normovolæmi</a:t>
            </a:r>
            <a:r>
              <a:rPr lang="da-DK" sz="2200" dirty="0" smtClean="0"/>
              <a:t> </a:t>
            </a:r>
            <a:r>
              <a:rPr lang="da-DK" sz="2200" dirty="0"/>
              <a:t>tilstræbes med henblik på</a:t>
            </a:r>
            <a:r>
              <a:rPr lang="da-DK" sz="2200" dirty="0" smtClean="0"/>
              <a:t>:</a:t>
            </a:r>
          </a:p>
          <a:p>
            <a:pPr marL="0" indent="0">
              <a:buNone/>
            </a:pPr>
            <a:endParaRPr lang="da-DK" sz="2200" dirty="0"/>
          </a:p>
          <a:p>
            <a:r>
              <a:rPr lang="da-DK" sz="2200" dirty="0"/>
              <a:t>TD &gt; 1 </a:t>
            </a:r>
            <a:r>
              <a:rPr lang="da-DK" sz="2200" dirty="0" smtClean="0"/>
              <a:t>ml/kg/t</a:t>
            </a:r>
          </a:p>
          <a:p>
            <a:endParaRPr lang="da-DK" sz="2200" dirty="0"/>
          </a:p>
          <a:p>
            <a:r>
              <a:rPr lang="da-DK" sz="2200" dirty="0"/>
              <a:t>MAP &gt; 65 mm </a:t>
            </a:r>
            <a:r>
              <a:rPr lang="da-DK" sz="2200" dirty="0" smtClean="0"/>
              <a:t>Hg</a:t>
            </a:r>
          </a:p>
          <a:p>
            <a:endParaRPr lang="da-DK" sz="2200" dirty="0"/>
          </a:p>
          <a:p>
            <a:r>
              <a:rPr lang="da-DK" sz="2200" dirty="0"/>
              <a:t>Lav </a:t>
            </a:r>
            <a:r>
              <a:rPr lang="da-DK" sz="2200" dirty="0" err="1"/>
              <a:t>vasopressor</a:t>
            </a:r>
            <a:r>
              <a:rPr lang="da-DK" sz="2200" dirty="0"/>
              <a:t> dosis </a:t>
            </a:r>
            <a:r>
              <a:rPr lang="da-DK" sz="2200" dirty="0" smtClean="0"/>
              <a:t>(Noradrenalin </a:t>
            </a:r>
            <a:r>
              <a:rPr lang="da-DK" sz="2200" dirty="0"/>
              <a:t>&lt; 0,10 </a:t>
            </a:r>
            <a:r>
              <a:rPr lang="da-DK" sz="2200" dirty="0" smtClean="0"/>
              <a:t>mikrogram/kg/min)</a:t>
            </a:r>
          </a:p>
          <a:p>
            <a:endParaRPr lang="da-DK" sz="2200" dirty="0"/>
          </a:p>
          <a:p>
            <a:r>
              <a:rPr lang="da-DK" sz="2200" dirty="0"/>
              <a:t>Elektrolytter i normalområdet</a:t>
            </a:r>
          </a:p>
          <a:p>
            <a:pPr lvl="1"/>
            <a:r>
              <a:rPr lang="da-DK" sz="2200" dirty="0"/>
              <a:t>P-</a:t>
            </a:r>
            <a:r>
              <a:rPr lang="da-DK" sz="2200" dirty="0" err="1"/>
              <a:t>Na</a:t>
            </a:r>
            <a:r>
              <a:rPr lang="da-DK" sz="2200" baseline="30000" dirty="0"/>
              <a:t>+</a:t>
            </a:r>
            <a:r>
              <a:rPr lang="da-DK" sz="2200" dirty="0"/>
              <a:t> 135-155 mmol/L</a:t>
            </a:r>
          </a:p>
          <a:p>
            <a:pPr lvl="1"/>
            <a:r>
              <a:rPr lang="da-DK" sz="2200" dirty="0"/>
              <a:t>P-K</a:t>
            </a:r>
            <a:r>
              <a:rPr lang="da-DK" sz="2200" baseline="30000" dirty="0"/>
              <a:t>+</a:t>
            </a:r>
            <a:r>
              <a:rPr lang="da-DK" sz="2200" dirty="0"/>
              <a:t> 4 – 4,5 mmol/l efter afdelingens vanlige </a:t>
            </a:r>
            <a:r>
              <a:rPr lang="da-DK" sz="2200" dirty="0" smtClean="0"/>
              <a:t>retningslinjer </a:t>
            </a:r>
            <a:endParaRPr lang="da-DK" sz="2200" dirty="0"/>
          </a:p>
          <a:p>
            <a:pPr lvl="1"/>
            <a:r>
              <a:rPr lang="da-DK" sz="2200" dirty="0"/>
              <a:t>Ioniseret calcium, se-fosfat og se-magnesium i </a:t>
            </a:r>
            <a:r>
              <a:rPr lang="da-DK" sz="2200" dirty="0" smtClean="0"/>
              <a:t>normalområdet</a:t>
            </a:r>
          </a:p>
          <a:p>
            <a:pPr marL="457200" lvl="1" indent="0">
              <a:buNone/>
            </a:pPr>
            <a:endParaRPr lang="da-DK" sz="2200" dirty="0" smtClean="0"/>
          </a:p>
          <a:p>
            <a:r>
              <a:rPr lang="da-DK" sz="2200" dirty="0">
                <a:solidFill>
                  <a:srgbClr val="004567"/>
                </a:solidFill>
              </a:rPr>
              <a:t>Der skal måles Albumin-</a:t>
            </a:r>
            <a:r>
              <a:rPr lang="da-DK" sz="2200" dirty="0" err="1">
                <a:solidFill>
                  <a:srgbClr val="004567"/>
                </a:solidFill>
              </a:rPr>
              <a:t>kreatinin</a:t>
            </a:r>
            <a:r>
              <a:rPr lang="da-DK" sz="2200" dirty="0">
                <a:solidFill>
                  <a:srgbClr val="004567"/>
                </a:solidFill>
              </a:rPr>
              <a:t> ratio på urin </a:t>
            </a:r>
          </a:p>
          <a:p>
            <a:pPr lvl="1"/>
            <a:r>
              <a:rPr lang="en-US" sz="2200" dirty="0"/>
              <a:t>Alb/</a:t>
            </a:r>
            <a:r>
              <a:rPr lang="en-US" sz="2200" dirty="0" err="1"/>
              <a:t>crea</a:t>
            </a:r>
            <a:r>
              <a:rPr lang="en-US" sz="2200" dirty="0"/>
              <a:t> &lt; 30 mg/g </a:t>
            </a:r>
            <a:r>
              <a:rPr lang="en-US" sz="2200" dirty="0" err="1"/>
              <a:t>eller</a:t>
            </a:r>
            <a:r>
              <a:rPr lang="en-US" sz="2200" dirty="0"/>
              <a:t> &lt; 3,4 mg/</a:t>
            </a:r>
            <a:r>
              <a:rPr lang="en-US" sz="2200" dirty="0" err="1"/>
              <a:t>mmol</a:t>
            </a:r>
            <a:endParaRPr lang="da-DK" sz="2200" dirty="0">
              <a:solidFill>
                <a:srgbClr val="004567"/>
              </a:solidFill>
            </a:endParaRPr>
          </a:p>
          <a:p>
            <a:endParaRPr lang="da-DK" sz="1600" dirty="0"/>
          </a:p>
          <a:p>
            <a:endParaRPr lang="da-DK" dirty="0"/>
          </a:p>
        </p:txBody>
      </p:sp>
      <p:sp>
        <p:nvSpPr>
          <p:cNvPr id="6" name="Rektangel: afrundede hjørner 26">
            <a:extLst>
              <a:ext uri="{FF2B5EF4-FFF2-40B4-BE49-F238E27FC236}">
                <a16:creationId xmlns:a16="http://schemas.microsoft.com/office/drawing/2014/main" id="{812767BB-F77F-4F32-94CF-D85DF323B550}"/>
              </a:ext>
            </a:extLst>
          </p:cNvPr>
          <p:cNvSpPr/>
          <p:nvPr/>
        </p:nvSpPr>
        <p:spPr>
          <a:xfrm>
            <a:off x="8000252" y="1697290"/>
            <a:ext cx="3549206" cy="445042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9" name="Grafik 25">
            <a:extLst>
              <a:ext uri="{FF2B5EF4-FFF2-40B4-BE49-F238E27FC236}">
                <a16:creationId xmlns:a16="http://schemas.microsoft.com/office/drawing/2014/main" id="{050F4D16-B21E-499E-9487-E8B1ABCF12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29341" y="3165248"/>
            <a:ext cx="1891027" cy="149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1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28636" y="396707"/>
            <a:ext cx="6948055" cy="1205057"/>
          </a:xfrm>
        </p:spPr>
        <p:txBody>
          <a:bodyPr/>
          <a:lstStyle/>
          <a:p>
            <a:pPr algn="ctr"/>
            <a:r>
              <a:rPr lang="da-DK" dirty="0"/>
              <a:t>Hvorfor ikke </a:t>
            </a:r>
            <a:r>
              <a:rPr lang="da-DK" dirty="0" err="1"/>
              <a:t>diuretika</a:t>
            </a:r>
            <a:r>
              <a:rPr lang="da-DK" dirty="0"/>
              <a:t> ved lave diureser?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5"/>
          </p:nvPr>
        </p:nvSpPr>
        <p:spPr>
          <a:xfrm>
            <a:off x="5733421" y="2205860"/>
            <a:ext cx="5933646" cy="4268813"/>
          </a:xfrm>
        </p:spPr>
        <p:txBody>
          <a:bodyPr>
            <a:normAutofit/>
          </a:bodyPr>
          <a:lstStyle/>
          <a:p>
            <a:r>
              <a:rPr lang="da-DK" dirty="0"/>
              <a:t>Lave diureser skyldes </a:t>
            </a:r>
            <a:r>
              <a:rPr lang="da-DK" dirty="0" err="1"/>
              <a:t>intravaskulær</a:t>
            </a:r>
            <a:r>
              <a:rPr lang="da-DK" dirty="0"/>
              <a:t> dehydrering indtil det modsatte er bevist</a:t>
            </a:r>
            <a:br>
              <a:rPr lang="da-DK" dirty="0"/>
            </a:br>
            <a:endParaRPr lang="da-DK" dirty="0"/>
          </a:p>
          <a:p>
            <a:r>
              <a:rPr lang="da-DK" dirty="0" err="1"/>
              <a:t>Prærenal</a:t>
            </a:r>
            <a:r>
              <a:rPr lang="da-DK" dirty="0"/>
              <a:t> uræmi skal undgås og </a:t>
            </a:r>
            <a:r>
              <a:rPr lang="da-DK" dirty="0" err="1"/>
              <a:t>nyreperfusionen</a:t>
            </a:r>
            <a:r>
              <a:rPr lang="da-DK" dirty="0"/>
              <a:t> skal sikres med henblik på organoverlevelse</a:t>
            </a:r>
          </a:p>
          <a:p>
            <a:endParaRPr lang="da-DK" dirty="0"/>
          </a:p>
          <a:p>
            <a:r>
              <a:rPr lang="da-DK" dirty="0"/>
              <a:t>Derfor væske med henblik på </a:t>
            </a:r>
            <a:r>
              <a:rPr lang="da-DK" dirty="0" err="1"/>
              <a:t>normovolæmi</a:t>
            </a:r>
            <a:r>
              <a:rPr lang="da-DK" dirty="0"/>
              <a:t> inden </a:t>
            </a:r>
            <a:r>
              <a:rPr lang="da-DK" dirty="0" err="1"/>
              <a:t>diuretika</a:t>
            </a:r>
            <a:r>
              <a:rPr lang="da-DK" dirty="0"/>
              <a:t>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da-DK" sz="2000" dirty="0"/>
              <a:t>Væsketerapien skal være balanceret med brug af vand i sonde eller 5% </a:t>
            </a:r>
            <a:r>
              <a:rPr lang="da-DK" sz="2000" dirty="0" err="1"/>
              <a:t>glucose</a:t>
            </a:r>
            <a:r>
              <a:rPr lang="da-DK" sz="2000" dirty="0"/>
              <a:t>. Se </a:t>
            </a:r>
            <a:r>
              <a:rPr lang="da-DK" sz="2000" dirty="0" err="1"/>
              <a:t>endokrinologisk</a:t>
            </a:r>
            <a:r>
              <a:rPr lang="da-DK" sz="2000" dirty="0"/>
              <a:t> for videre </a:t>
            </a:r>
          </a:p>
        </p:txBody>
      </p:sp>
      <p:sp>
        <p:nvSpPr>
          <p:cNvPr id="6" name="Rektangel: afrundede hjørner 26">
            <a:extLst>
              <a:ext uri="{FF2B5EF4-FFF2-40B4-BE49-F238E27FC236}">
                <a16:creationId xmlns:a16="http://schemas.microsoft.com/office/drawing/2014/main" id="{812767BB-F77F-4F32-94CF-D85DF323B550}"/>
              </a:ext>
            </a:extLst>
          </p:cNvPr>
          <p:cNvSpPr/>
          <p:nvPr/>
        </p:nvSpPr>
        <p:spPr>
          <a:xfrm>
            <a:off x="1054033" y="1601764"/>
            <a:ext cx="3549206" cy="445042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7" name="Grafik 274">
            <a:extLst>
              <a:ext uri="{FF2B5EF4-FFF2-40B4-BE49-F238E27FC236}">
                <a16:creationId xmlns:a16="http://schemas.microsoft.com/office/drawing/2014/main" id="{80A1BE98-B37C-4DA3-90AB-256D31A5BE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2184215" y="3035302"/>
            <a:ext cx="1288842" cy="106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8329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7436" y="350275"/>
            <a:ext cx="6948055" cy="1205057"/>
          </a:xfrm>
        </p:spPr>
        <p:txBody>
          <a:bodyPr/>
          <a:lstStyle/>
          <a:p>
            <a:r>
              <a:rPr lang="da-DK" dirty="0" err="1" smtClean="0"/>
              <a:t>Gastrointestinalt</a:t>
            </a:r>
            <a:r>
              <a:rPr lang="da-DK" dirty="0" smtClean="0"/>
              <a:t> og lever 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5"/>
          </p:nvPr>
        </p:nvSpPr>
        <p:spPr>
          <a:xfrm>
            <a:off x="847435" y="1601765"/>
            <a:ext cx="5434831" cy="4450422"/>
          </a:xfrm>
        </p:spPr>
        <p:txBody>
          <a:bodyPr>
            <a:normAutofit/>
          </a:bodyPr>
          <a:lstStyle/>
          <a:p>
            <a:r>
              <a:rPr lang="da-DK" dirty="0">
                <a:solidFill>
                  <a:srgbClr val="B2CED6"/>
                </a:solidFill>
              </a:rPr>
              <a:t>På den ene </a:t>
            </a:r>
            <a:r>
              <a:rPr lang="da-DK" dirty="0" smtClean="0">
                <a:solidFill>
                  <a:srgbClr val="B2CED6"/>
                </a:solidFill>
              </a:rPr>
              <a:t>side er der</a:t>
            </a:r>
          </a:p>
          <a:p>
            <a:endParaRPr lang="da-DK" dirty="0" smtClean="0">
              <a:solidFill>
                <a:srgbClr val="B2CED6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da-DK" sz="2000" dirty="0"/>
              <a:t>Ingen videnskabelig dokumentation for effekt af </a:t>
            </a:r>
            <a:r>
              <a:rPr lang="da-DK" sz="2000" dirty="0" err="1"/>
              <a:t>enteral</a:t>
            </a:r>
            <a:r>
              <a:rPr lang="da-DK" sz="2000" dirty="0"/>
              <a:t> ernæring på </a:t>
            </a:r>
            <a:r>
              <a:rPr lang="da-DK" sz="2000" dirty="0" err="1"/>
              <a:t>tarmmucosa</a:t>
            </a:r>
            <a:endParaRPr lang="da-DK" sz="2000" dirty="0"/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da-DK" sz="20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da-DK" sz="2000" dirty="0"/>
              <a:t>Overvejelser om, at tab af </a:t>
            </a:r>
            <a:r>
              <a:rPr lang="da-DK" sz="2000" dirty="0" err="1"/>
              <a:t>vagus</a:t>
            </a:r>
            <a:r>
              <a:rPr lang="da-DK" sz="2000" dirty="0"/>
              <a:t> </a:t>
            </a:r>
            <a:r>
              <a:rPr lang="da-DK" sz="2000" dirty="0" err="1"/>
              <a:t>tonus</a:t>
            </a:r>
            <a:r>
              <a:rPr lang="da-DK" sz="2000" dirty="0"/>
              <a:t> efter hjernedød forstyrrer tarm transittiden og absorption af næringsstoffer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endParaRPr lang="da-DK" sz="20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da-DK" sz="2000" dirty="0" smtClean="0"/>
              <a:t>Uvished </a:t>
            </a:r>
            <a:r>
              <a:rPr lang="da-DK" sz="2000" dirty="0"/>
              <a:t>om bevarelsen af leverens </a:t>
            </a:r>
            <a:r>
              <a:rPr lang="da-DK" sz="2000" dirty="0" err="1"/>
              <a:t>glycogendepoter</a:t>
            </a:r>
            <a:r>
              <a:rPr lang="da-DK" sz="2000" dirty="0"/>
              <a:t> bedrer </a:t>
            </a:r>
            <a:r>
              <a:rPr lang="da-DK" sz="2000" dirty="0" err="1"/>
              <a:t>graft</a:t>
            </a:r>
            <a:r>
              <a:rPr lang="da-DK" sz="2000" dirty="0"/>
              <a:t> funktionen</a:t>
            </a:r>
          </a:p>
          <a:p>
            <a:endParaRPr lang="da-DK" dirty="0">
              <a:solidFill>
                <a:srgbClr val="B2CED6"/>
              </a:solidFill>
            </a:endParaRPr>
          </a:p>
          <a:p>
            <a:endParaRPr lang="da-DK" dirty="0"/>
          </a:p>
        </p:txBody>
      </p:sp>
      <p:sp>
        <p:nvSpPr>
          <p:cNvPr id="5" name="Rektangel: afrundede hjørner 26">
            <a:extLst>
              <a:ext uri="{FF2B5EF4-FFF2-40B4-BE49-F238E27FC236}">
                <a16:creationId xmlns:a16="http://schemas.microsoft.com/office/drawing/2014/main" id="{812767BB-F77F-4F32-94CF-D85DF323B550}"/>
              </a:ext>
            </a:extLst>
          </p:cNvPr>
          <p:cNvSpPr/>
          <p:nvPr/>
        </p:nvSpPr>
        <p:spPr>
          <a:xfrm>
            <a:off x="7729319" y="1601764"/>
            <a:ext cx="3549206" cy="445042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6" name="Grafik 19">
            <a:extLst>
              <a:ext uri="{FF2B5EF4-FFF2-40B4-BE49-F238E27FC236}">
                <a16:creationId xmlns:a16="http://schemas.microsoft.com/office/drawing/2014/main" id="{B0D719A2-49EE-4F65-AE67-E1B7CA664D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74354" y="3257663"/>
            <a:ext cx="1659135" cy="113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5938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7439" y="396707"/>
            <a:ext cx="6948055" cy="1205057"/>
          </a:xfrm>
        </p:spPr>
        <p:txBody>
          <a:bodyPr/>
          <a:lstStyle/>
          <a:p>
            <a:r>
              <a:rPr lang="da-DK" dirty="0" err="1"/>
              <a:t>Gastrointestinalt</a:t>
            </a:r>
            <a:r>
              <a:rPr lang="da-DK" dirty="0"/>
              <a:t> og lever 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6"/>
          </p:nvPr>
        </p:nvSpPr>
        <p:spPr>
          <a:xfrm>
            <a:off x="847439" y="1601764"/>
            <a:ext cx="4689674" cy="4450423"/>
          </a:xfrm>
        </p:spPr>
        <p:txBody>
          <a:bodyPr>
            <a:normAutofit/>
          </a:bodyPr>
          <a:lstStyle/>
          <a:p>
            <a:r>
              <a:rPr lang="da-DK" dirty="0">
                <a:solidFill>
                  <a:srgbClr val="B2CED6"/>
                </a:solidFill>
                <a:latin typeface="+mj-lt"/>
              </a:rPr>
              <a:t>På den anden </a:t>
            </a:r>
            <a:r>
              <a:rPr lang="da-DK" dirty="0" smtClean="0">
                <a:solidFill>
                  <a:srgbClr val="B2CED6"/>
                </a:solidFill>
                <a:latin typeface="+mj-lt"/>
              </a:rPr>
              <a:t>side kan</a:t>
            </a:r>
          </a:p>
          <a:p>
            <a:endParaRPr lang="da-DK" dirty="0">
              <a:solidFill>
                <a:srgbClr val="B2CED6"/>
              </a:solidFill>
              <a:latin typeface="+mj-lt"/>
            </a:endParaRPr>
          </a:p>
          <a:p>
            <a:pPr lvl="1"/>
            <a:r>
              <a:rPr lang="da-DK" sz="2000" dirty="0" smtClean="0">
                <a:latin typeface="+mj-lt"/>
              </a:rPr>
              <a:t>Translokation </a:t>
            </a:r>
            <a:r>
              <a:rPr lang="da-DK" sz="2000" dirty="0">
                <a:latin typeface="+mj-lt"/>
              </a:rPr>
              <a:t>af bakterier </a:t>
            </a:r>
            <a:r>
              <a:rPr lang="da-DK" sz="2000" dirty="0" smtClean="0">
                <a:latin typeface="+mj-lt"/>
              </a:rPr>
              <a:t>forårsager </a:t>
            </a:r>
            <a:r>
              <a:rPr lang="da-DK" sz="2000" dirty="0">
                <a:latin typeface="+mj-lt"/>
              </a:rPr>
              <a:t>sepsis og </a:t>
            </a:r>
            <a:r>
              <a:rPr lang="da-DK" sz="2000" dirty="0" err="1">
                <a:latin typeface="+mj-lt"/>
              </a:rPr>
              <a:t>bakteriæmi</a:t>
            </a:r>
            <a:endParaRPr lang="da-DK" sz="2000" dirty="0">
              <a:latin typeface="+mj-lt"/>
            </a:endParaRPr>
          </a:p>
          <a:p>
            <a:pPr marL="457200" lvl="1" indent="0">
              <a:buNone/>
            </a:pPr>
            <a:endParaRPr lang="da-DK" sz="2000" dirty="0">
              <a:latin typeface="+mj-lt"/>
            </a:endParaRPr>
          </a:p>
          <a:p>
            <a:pPr lvl="1"/>
            <a:r>
              <a:rPr lang="da-DK" sz="2000" dirty="0">
                <a:latin typeface="+mj-lt"/>
              </a:rPr>
              <a:t>T</a:t>
            </a:r>
            <a:r>
              <a:rPr lang="da-DK" sz="2000" dirty="0" smtClean="0">
                <a:latin typeface="+mj-lt"/>
              </a:rPr>
              <a:t>ransportmekanismer </a:t>
            </a:r>
            <a:r>
              <a:rPr lang="da-DK" sz="2000" dirty="0">
                <a:latin typeface="+mj-lt"/>
              </a:rPr>
              <a:t>i tarmen holdes aktive og </a:t>
            </a:r>
            <a:r>
              <a:rPr lang="da-DK" sz="2000" dirty="0" smtClean="0">
                <a:latin typeface="+mj-lt"/>
              </a:rPr>
              <a:t>beskytter dermed mod translokation</a:t>
            </a:r>
            <a:r>
              <a:rPr lang="da-DK" sz="2000" dirty="0">
                <a:latin typeface="+mj-lt"/>
              </a:rPr>
              <a:t/>
            </a:r>
            <a:br>
              <a:rPr lang="da-DK" sz="2000" dirty="0">
                <a:latin typeface="+mj-lt"/>
              </a:rPr>
            </a:br>
            <a:endParaRPr lang="da-DK" dirty="0" smtClean="0">
              <a:latin typeface="+mj-lt"/>
            </a:endParaRPr>
          </a:p>
          <a:p>
            <a:r>
              <a:rPr lang="da-DK" dirty="0"/>
              <a:t>Derfor anbefales:</a:t>
            </a:r>
          </a:p>
          <a:p>
            <a:pPr lvl="1"/>
            <a:r>
              <a:rPr lang="da-DK" sz="2000" dirty="0" err="1"/>
              <a:t>Enteral</a:t>
            </a:r>
            <a:r>
              <a:rPr lang="da-DK" sz="2000" dirty="0"/>
              <a:t> ernæring 10-20 </a:t>
            </a:r>
            <a:r>
              <a:rPr lang="da-DK" sz="2000" dirty="0" smtClean="0"/>
              <a:t>ml/t såfremt det tåles</a:t>
            </a:r>
            <a:endParaRPr lang="da-DK" sz="2000" dirty="0"/>
          </a:p>
          <a:p>
            <a:endParaRPr lang="da-DK" dirty="0"/>
          </a:p>
          <a:p>
            <a:pPr lvl="1"/>
            <a:r>
              <a:rPr lang="da-DK" sz="2000" dirty="0" err="1"/>
              <a:t>Parenteral</a:t>
            </a:r>
            <a:r>
              <a:rPr lang="da-DK" sz="2000" dirty="0"/>
              <a:t> ernæring seponeres</a:t>
            </a:r>
          </a:p>
          <a:p>
            <a:endParaRPr lang="da-DK" dirty="0"/>
          </a:p>
        </p:txBody>
      </p:sp>
      <p:sp>
        <p:nvSpPr>
          <p:cNvPr id="5" name="Rektangel: afrundede hjørner 26">
            <a:extLst>
              <a:ext uri="{FF2B5EF4-FFF2-40B4-BE49-F238E27FC236}">
                <a16:creationId xmlns:a16="http://schemas.microsoft.com/office/drawing/2014/main" id="{812767BB-F77F-4F32-94CF-D85DF323B550}"/>
              </a:ext>
            </a:extLst>
          </p:cNvPr>
          <p:cNvSpPr/>
          <p:nvPr/>
        </p:nvSpPr>
        <p:spPr>
          <a:xfrm>
            <a:off x="7729319" y="1601764"/>
            <a:ext cx="3549206" cy="445042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7" name="Grafik 19">
            <a:extLst>
              <a:ext uri="{FF2B5EF4-FFF2-40B4-BE49-F238E27FC236}">
                <a16:creationId xmlns:a16="http://schemas.microsoft.com/office/drawing/2014/main" id="{B0D719A2-49EE-4F65-AE67-E1B7CA664D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74354" y="3257663"/>
            <a:ext cx="1659135" cy="113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3008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1264" y="215097"/>
            <a:ext cx="6948055" cy="1205057"/>
          </a:xfrm>
        </p:spPr>
        <p:txBody>
          <a:bodyPr/>
          <a:lstStyle/>
          <a:p>
            <a:r>
              <a:rPr lang="da-DK" dirty="0" err="1" smtClean="0"/>
              <a:t>Termoregulation</a:t>
            </a:r>
            <a:r>
              <a:rPr lang="da-DK" dirty="0" smtClean="0"/>
              <a:t> 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5"/>
          </p:nvPr>
        </p:nvSpPr>
        <p:spPr>
          <a:xfrm>
            <a:off x="5723468" y="1420154"/>
            <a:ext cx="6045200" cy="498064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a-DK" sz="2200" b="1" dirty="0" smtClean="0"/>
              <a:t>Overordnet mål</a:t>
            </a:r>
          </a:p>
          <a:p>
            <a:endParaRPr lang="da-DK" sz="2200" dirty="0"/>
          </a:p>
          <a:p>
            <a:r>
              <a:rPr lang="da-DK" sz="2200" dirty="0" smtClean="0"/>
              <a:t>Der tilstræbes </a:t>
            </a:r>
            <a:r>
              <a:rPr lang="da-DK" sz="2200" dirty="0" err="1" smtClean="0"/>
              <a:t>normotermi</a:t>
            </a:r>
            <a:r>
              <a:rPr lang="da-DK" sz="2200" dirty="0"/>
              <a:t>: </a:t>
            </a:r>
            <a:r>
              <a:rPr lang="da-DK" sz="2200" dirty="0" smtClean="0"/>
              <a:t>36,0-37,5°C og altid &gt; </a:t>
            </a:r>
            <a:r>
              <a:rPr lang="da-DK" sz="2200" dirty="0"/>
              <a:t>35</a:t>
            </a:r>
            <a:r>
              <a:rPr lang="da-DK" sz="2200" dirty="0">
                <a:sym typeface="Symbol" panose="05050102010706020507" pitchFamily="18" charset="2"/>
              </a:rPr>
              <a:t></a:t>
            </a:r>
            <a:r>
              <a:rPr lang="da-DK" sz="2200" dirty="0"/>
              <a:t>C indtil </a:t>
            </a:r>
            <a:r>
              <a:rPr lang="da-DK" sz="2200" dirty="0" smtClean="0"/>
              <a:t>efter hjernedødsdiagnosticeringen </a:t>
            </a:r>
          </a:p>
          <a:p>
            <a:endParaRPr lang="da-DK" sz="2200" dirty="0"/>
          </a:p>
          <a:p>
            <a:pPr marL="0" indent="0">
              <a:buNone/>
            </a:pPr>
            <a:r>
              <a:rPr lang="da-DK" sz="2200" b="1" dirty="0" smtClean="0"/>
              <a:t>Behandling</a:t>
            </a:r>
          </a:p>
          <a:p>
            <a:pPr marL="0" indent="0">
              <a:buNone/>
            </a:pPr>
            <a:endParaRPr lang="da-DK" sz="2200" b="1" dirty="0" smtClean="0"/>
          </a:p>
          <a:p>
            <a:r>
              <a:rPr lang="da-DK" sz="2200" dirty="0"/>
              <a:t>Ved </a:t>
            </a:r>
            <a:r>
              <a:rPr lang="da-DK" sz="2200" dirty="0" err="1"/>
              <a:t>hypertermi</a:t>
            </a:r>
            <a:r>
              <a:rPr lang="da-DK" sz="2200" dirty="0"/>
              <a:t> køles til </a:t>
            </a:r>
            <a:r>
              <a:rPr lang="da-DK" sz="2200" dirty="0" err="1" smtClean="0"/>
              <a:t>normotermi</a:t>
            </a:r>
            <a:r>
              <a:rPr lang="da-DK" sz="2200" dirty="0" smtClean="0"/>
              <a:t>. Der kan anvendes kolde væsker eller aktiv køling efter afdelingens rutine. Dette </a:t>
            </a:r>
            <a:r>
              <a:rPr lang="da-DK" sz="2200" dirty="0"/>
              <a:t>kan kombineres med medicinsk behandling med </a:t>
            </a:r>
            <a:r>
              <a:rPr lang="da-DK" sz="2200" dirty="0" err="1"/>
              <a:t>P</a:t>
            </a:r>
            <a:r>
              <a:rPr lang="da-DK" sz="2200" dirty="0" err="1" smtClean="0"/>
              <a:t>aracetamol</a:t>
            </a:r>
            <a:r>
              <a:rPr lang="da-DK" sz="2200" dirty="0" smtClean="0"/>
              <a:t> </a:t>
            </a:r>
            <a:r>
              <a:rPr lang="da-DK" sz="2200" dirty="0"/>
              <a:t>evt. fordelt på 8 doser for at undgå for store fluktuationer i temperaturen. Alternativt kan anvendes </a:t>
            </a:r>
            <a:r>
              <a:rPr lang="da-DK" sz="2200" dirty="0" err="1"/>
              <a:t>i.v</a:t>
            </a:r>
            <a:r>
              <a:rPr lang="da-DK" sz="2200" dirty="0"/>
              <a:t>. </a:t>
            </a:r>
            <a:r>
              <a:rPr lang="da-DK" sz="2200" dirty="0" err="1"/>
              <a:t>paracetamol</a:t>
            </a:r>
            <a:r>
              <a:rPr lang="da-DK" sz="2200" dirty="0"/>
              <a:t> som kontinuerlig </a:t>
            </a:r>
            <a:r>
              <a:rPr lang="da-DK" sz="2200" dirty="0" smtClean="0"/>
              <a:t>infusion</a:t>
            </a:r>
            <a:endParaRPr lang="da-DK" sz="2200" dirty="0"/>
          </a:p>
          <a:p>
            <a:endParaRPr lang="da-DK" sz="2200" dirty="0" smtClean="0"/>
          </a:p>
          <a:p>
            <a:r>
              <a:rPr lang="da-DK" sz="2200" dirty="0" smtClean="0"/>
              <a:t>Ved </a:t>
            </a:r>
            <a:r>
              <a:rPr lang="da-DK" sz="2200" dirty="0" err="1" smtClean="0"/>
              <a:t>hypotermi</a:t>
            </a:r>
            <a:r>
              <a:rPr lang="da-DK" sz="2200" dirty="0" smtClean="0"/>
              <a:t> kan anvendes varmetæppe samt varme væsker </a:t>
            </a:r>
            <a:endParaRPr lang="da-DK" sz="2200" b="1" dirty="0"/>
          </a:p>
          <a:p>
            <a:pPr marL="0" indent="0">
              <a:buNone/>
            </a:pPr>
            <a:endParaRPr lang="da-DK" b="1" dirty="0"/>
          </a:p>
          <a:p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sp>
        <p:nvSpPr>
          <p:cNvPr id="5" name="Rektangel: afrundede hjørner 26">
            <a:extLst>
              <a:ext uri="{FF2B5EF4-FFF2-40B4-BE49-F238E27FC236}">
                <a16:creationId xmlns:a16="http://schemas.microsoft.com/office/drawing/2014/main" id="{812767BB-F77F-4F32-94CF-D85DF323B550}"/>
              </a:ext>
            </a:extLst>
          </p:cNvPr>
          <p:cNvSpPr/>
          <p:nvPr/>
        </p:nvSpPr>
        <p:spPr>
          <a:xfrm>
            <a:off x="1006785" y="1420154"/>
            <a:ext cx="3549206" cy="4450423"/>
          </a:xfrm>
          <a:prstGeom prst="roundRect">
            <a:avLst/>
          </a:prstGeom>
          <a:solidFill>
            <a:srgbClr val="0045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7" name="Grafik 45">
            <a:extLst>
              <a:ext uri="{FF2B5EF4-FFF2-40B4-BE49-F238E27FC236}">
                <a16:creationId xmlns:a16="http://schemas.microsoft.com/office/drawing/2014/main" id="{760B7B67-F1AC-462B-B2D0-F3AA3BB6AB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29"/>
              </a:ext>
            </a:extLst>
          </a:blip>
          <a:stretch>
            <a:fillRect/>
          </a:stretch>
        </p:blipFill>
        <p:spPr>
          <a:xfrm>
            <a:off x="2331430" y="3035302"/>
            <a:ext cx="899915" cy="102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8639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C11525-E494-4EED-AF04-56B38A82B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025" y="592204"/>
            <a:ext cx="5756728" cy="1603931"/>
          </a:xfrm>
        </p:spPr>
        <p:txBody>
          <a:bodyPr>
            <a:normAutofit/>
          </a:bodyPr>
          <a:lstStyle/>
          <a:p>
            <a:r>
              <a:rPr lang="da-DK" dirty="0"/>
              <a:t/>
            </a:r>
            <a:br>
              <a:rPr lang="da-DK" dirty="0"/>
            </a:br>
            <a:endParaRPr lang="da-DK" dirty="0"/>
          </a:p>
        </p:txBody>
      </p:sp>
      <p:pic>
        <p:nvPicPr>
          <p:cNvPr id="10" name="Grafik 103">
            <a:extLst>
              <a:ext uri="{FF2B5EF4-FFF2-40B4-BE49-F238E27FC236}">
                <a16:creationId xmlns:a16="http://schemas.microsoft.com/office/drawing/2014/main" id="{7B7EA49F-4A78-4526-BC5B-53A1704492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53778" y="3878240"/>
            <a:ext cx="342900" cy="638175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E4C11525-E494-4EED-AF04-56B38A82B78E}"/>
              </a:ext>
            </a:extLst>
          </p:cNvPr>
          <p:cNvSpPr txBox="1">
            <a:spLocks/>
          </p:cNvSpPr>
          <p:nvPr/>
        </p:nvSpPr>
        <p:spPr>
          <a:xfrm>
            <a:off x="622632" y="306961"/>
            <a:ext cx="5756728" cy="16039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da-DK" dirty="0" err="1" smtClean="0"/>
              <a:t>Termoregulation</a:t>
            </a:r>
            <a:r>
              <a:rPr lang="da-DK" dirty="0" smtClean="0"/>
              <a:t> ved isoleret nyredonation</a:t>
            </a:r>
            <a:endParaRPr lang="da-DK" sz="2800" dirty="0"/>
          </a:p>
        </p:txBody>
      </p:sp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F0B6DF65-F9CC-43DF-9856-8957902A736E}"/>
              </a:ext>
            </a:extLst>
          </p:cNvPr>
          <p:cNvSpPr txBox="1">
            <a:spLocks/>
          </p:cNvSpPr>
          <p:nvPr/>
        </p:nvSpPr>
        <p:spPr>
          <a:xfrm>
            <a:off x="396239" y="2231773"/>
            <a:ext cx="6209514" cy="3931108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25000"/>
              </a:lnSpc>
            </a:pPr>
            <a:r>
              <a:rPr lang="da-DK" sz="2000" dirty="0"/>
              <a:t>Såfremt det </a:t>
            </a:r>
            <a:r>
              <a:rPr lang="da-DK" sz="2000" b="1" dirty="0"/>
              <a:t>alene</a:t>
            </a:r>
            <a:r>
              <a:rPr lang="da-DK" sz="2000" dirty="0"/>
              <a:t> er nyrerne, der skal anvendes til transplantation, anbefales mild terapeutisk </a:t>
            </a:r>
            <a:r>
              <a:rPr lang="da-DK" sz="2000" dirty="0" err="1"/>
              <a:t>hypotermi</a:t>
            </a:r>
            <a:r>
              <a:rPr lang="da-DK" sz="2000" dirty="0"/>
              <a:t> </a:t>
            </a:r>
            <a:r>
              <a:rPr lang="da-DK" sz="2000" u="sng" dirty="0"/>
              <a:t>efter</a:t>
            </a:r>
            <a:r>
              <a:rPr lang="da-DK" sz="2000" dirty="0"/>
              <a:t> hjernedødsdiagnosticeringen </a:t>
            </a:r>
            <a:endParaRPr lang="da-DK" sz="2000" dirty="0" smtClean="0"/>
          </a:p>
          <a:p>
            <a:pPr lvl="1">
              <a:lnSpc>
                <a:spcPct val="125000"/>
              </a:lnSpc>
            </a:pPr>
            <a:r>
              <a:rPr lang="da-DK" sz="2000" dirty="0" smtClean="0"/>
              <a:t>Der anbefales 34°C </a:t>
            </a:r>
            <a:r>
              <a:rPr lang="da-DK" sz="2000" dirty="0"/>
              <a:t>&lt; temperatur &lt; </a:t>
            </a:r>
            <a:r>
              <a:rPr lang="da-DK" sz="2000" dirty="0" smtClean="0"/>
              <a:t>36°C</a:t>
            </a:r>
          </a:p>
          <a:p>
            <a:pPr lvl="1">
              <a:lnSpc>
                <a:spcPct val="125000"/>
              </a:lnSpc>
            </a:pPr>
            <a:r>
              <a:rPr lang="da-DK" sz="2000" dirty="0" smtClean="0">
                <a:solidFill>
                  <a:srgbClr val="004567"/>
                </a:solidFill>
              </a:rPr>
              <a:t>Den milde </a:t>
            </a:r>
            <a:r>
              <a:rPr lang="da-DK" sz="2000" dirty="0" err="1" smtClean="0">
                <a:solidFill>
                  <a:srgbClr val="004567"/>
                </a:solidFill>
              </a:rPr>
              <a:t>hypotermi</a:t>
            </a:r>
            <a:r>
              <a:rPr lang="da-DK" sz="2000" dirty="0" smtClean="0">
                <a:solidFill>
                  <a:srgbClr val="004567"/>
                </a:solidFill>
              </a:rPr>
              <a:t> er vist at forbedre nyre </a:t>
            </a:r>
            <a:r>
              <a:rPr lang="da-DK" sz="2000" dirty="0" err="1" smtClean="0">
                <a:solidFill>
                  <a:srgbClr val="004567"/>
                </a:solidFill>
              </a:rPr>
              <a:t>graft</a:t>
            </a:r>
            <a:r>
              <a:rPr lang="da-DK" sz="2000" dirty="0" smtClean="0">
                <a:solidFill>
                  <a:srgbClr val="004567"/>
                </a:solidFill>
              </a:rPr>
              <a:t> funktionen, men kan ikke anbefales når andre organer skal doneres, da virkningen på </a:t>
            </a:r>
            <a:r>
              <a:rPr lang="da-DK" sz="2000" dirty="0" err="1" smtClean="0">
                <a:solidFill>
                  <a:srgbClr val="004567"/>
                </a:solidFill>
              </a:rPr>
              <a:t>graftfunktionen</a:t>
            </a:r>
            <a:r>
              <a:rPr lang="da-DK" sz="2000" dirty="0" smtClean="0">
                <a:solidFill>
                  <a:srgbClr val="004567"/>
                </a:solidFill>
              </a:rPr>
              <a:t> af de øvrige organer endnu ikke er tilstrækkeligt undersøgt </a:t>
            </a:r>
            <a:endParaRPr lang="da-DK" sz="2000" dirty="0">
              <a:solidFill>
                <a:srgbClr val="004567"/>
              </a:solidFill>
            </a:endParaRPr>
          </a:p>
          <a:p>
            <a:endParaRPr lang="da-DK" sz="2000" dirty="0"/>
          </a:p>
        </p:txBody>
      </p:sp>
      <p:pic>
        <p:nvPicPr>
          <p:cNvPr id="7" name="Grafik 45">
            <a:extLst>
              <a:ext uri="{FF2B5EF4-FFF2-40B4-BE49-F238E27FC236}">
                <a16:creationId xmlns:a16="http://schemas.microsoft.com/office/drawing/2014/main" id="{760B7B67-F1AC-462B-B2D0-F3AA3BB6AB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29"/>
              </a:ext>
            </a:extLst>
          </a:blip>
          <a:stretch>
            <a:fillRect/>
          </a:stretch>
        </p:blipFill>
        <p:spPr>
          <a:xfrm>
            <a:off x="7812778" y="2847972"/>
            <a:ext cx="899915" cy="1028474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8712693" y="3023655"/>
            <a:ext cx="931665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da-DK" sz="3800" dirty="0">
                <a:solidFill>
                  <a:schemeClr val="bg1"/>
                </a:solidFill>
              </a:rPr>
              <a:t>+</a:t>
            </a:r>
          </a:p>
        </p:txBody>
      </p:sp>
      <p:pic>
        <p:nvPicPr>
          <p:cNvPr id="9" name="Grafik 25">
            <a:extLst>
              <a:ext uri="{FF2B5EF4-FFF2-40B4-BE49-F238E27FC236}">
                <a16:creationId xmlns:a16="http://schemas.microsoft.com/office/drawing/2014/main" id="{050F4D16-B21E-499E-9487-E8B1ABCF128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99343" y="2917731"/>
            <a:ext cx="1127457" cy="88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969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C11525-E494-4EED-AF04-56B38A82B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025" y="592204"/>
            <a:ext cx="5756728" cy="1603931"/>
          </a:xfrm>
        </p:spPr>
        <p:txBody>
          <a:bodyPr>
            <a:normAutofit/>
          </a:bodyPr>
          <a:lstStyle/>
          <a:p>
            <a:r>
              <a:rPr lang="da-DK" dirty="0"/>
              <a:t/>
            </a:r>
            <a:br>
              <a:rPr lang="da-DK" dirty="0"/>
            </a:br>
            <a:endParaRPr lang="da-DK" dirty="0"/>
          </a:p>
        </p:txBody>
      </p:sp>
      <p:pic>
        <p:nvPicPr>
          <p:cNvPr id="10" name="Grafik 103">
            <a:extLst>
              <a:ext uri="{FF2B5EF4-FFF2-40B4-BE49-F238E27FC236}">
                <a16:creationId xmlns:a16="http://schemas.microsoft.com/office/drawing/2014/main" id="{7B7EA49F-4A78-4526-BC5B-53A1704492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53778" y="3878240"/>
            <a:ext cx="342900" cy="638175"/>
          </a:xfrm>
          <a:prstGeom prst="rect">
            <a:avLst/>
          </a:prstGeom>
        </p:spPr>
      </p:pic>
      <p:pic>
        <p:nvPicPr>
          <p:cNvPr id="4" name="Grafik 90">
            <a:extLst>
              <a:ext uri="{FF2B5EF4-FFF2-40B4-BE49-F238E27FC236}">
                <a16:creationId xmlns:a16="http://schemas.microsoft.com/office/drawing/2014/main" id="{B201A825-7529-47D4-A7CB-D95ADE138F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60724" y="2283242"/>
            <a:ext cx="956999" cy="1594998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E4C11525-E494-4EED-AF04-56B38A82B78E}"/>
              </a:ext>
            </a:extLst>
          </p:cNvPr>
          <p:cNvSpPr txBox="1">
            <a:spLocks/>
          </p:cNvSpPr>
          <p:nvPr/>
        </p:nvSpPr>
        <p:spPr>
          <a:xfrm>
            <a:off x="513745" y="-14772"/>
            <a:ext cx="5756728" cy="16039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da-DK" dirty="0"/>
              <a:t>Koagulation</a:t>
            </a:r>
            <a:endParaRPr lang="da-DK" sz="2800" dirty="0"/>
          </a:p>
        </p:txBody>
      </p:sp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9BA51D1B-E7FD-49EC-884D-FED61F3D0AA3}"/>
              </a:ext>
            </a:extLst>
          </p:cNvPr>
          <p:cNvSpPr txBox="1">
            <a:spLocks/>
          </p:cNvSpPr>
          <p:nvPr/>
        </p:nvSpPr>
        <p:spPr>
          <a:xfrm>
            <a:off x="665944" y="1589159"/>
            <a:ext cx="5939809" cy="5048708"/>
          </a:xfrm>
          <a:prstGeom prst="rect">
            <a:avLst/>
          </a:prstGeom>
        </p:spPr>
        <p:txBody>
          <a:bodyPr anchor="ctr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2200" b="1" dirty="0" smtClean="0"/>
              <a:t>Overordnet mål</a:t>
            </a:r>
          </a:p>
          <a:p>
            <a:r>
              <a:rPr lang="da-DK" sz="2200" dirty="0" smtClean="0"/>
              <a:t>Blødningskontrol </a:t>
            </a:r>
          </a:p>
          <a:p>
            <a:pPr marL="0" indent="0">
              <a:buNone/>
            </a:pPr>
            <a:endParaRPr lang="da-DK" sz="2200" b="1" dirty="0" smtClean="0"/>
          </a:p>
          <a:p>
            <a:pPr marL="0" indent="0">
              <a:buNone/>
            </a:pPr>
            <a:r>
              <a:rPr lang="da-DK" sz="2200" b="1" dirty="0" smtClean="0"/>
              <a:t>Håndtering</a:t>
            </a:r>
          </a:p>
          <a:p>
            <a:pPr>
              <a:lnSpc>
                <a:spcPct val="145000"/>
              </a:lnSpc>
            </a:pPr>
            <a:r>
              <a:rPr lang="da-DK" sz="2200" dirty="0" smtClean="0"/>
              <a:t>Kontrollér koagulationsstatus da koagulationsforstyrrelser ofte ses </a:t>
            </a:r>
          </a:p>
          <a:p>
            <a:pPr>
              <a:lnSpc>
                <a:spcPct val="145000"/>
              </a:lnSpc>
            </a:pPr>
            <a:r>
              <a:rPr lang="da-DK" sz="2200" dirty="0" smtClean="0"/>
              <a:t>Ved </a:t>
            </a:r>
            <a:r>
              <a:rPr lang="da-DK" sz="2200" dirty="0"/>
              <a:t>klinisk blødning </a:t>
            </a:r>
            <a:r>
              <a:rPr lang="da-DK" sz="2200" dirty="0" smtClean="0"/>
              <a:t>anbefales </a:t>
            </a:r>
            <a:r>
              <a:rPr lang="da-DK" sz="2200" dirty="0"/>
              <a:t>udvidet monitorering og kontakt </a:t>
            </a:r>
            <a:r>
              <a:rPr lang="da-DK" sz="2200" dirty="0" smtClean="0"/>
              <a:t>til koagulationsspecialister</a:t>
            </a:r>
            <a:endParaRPr lang="da-DK" sz="2200" dirty="0"/>
          </a:p>
          <a:p>
            <a:pPr>
              <a:lnSpc>
                <a:spcPct val="145000"/>
              </a:lnSpc>
            </a:pPr>
            <a:r>
              <a:rPr lang="da-DK" sz="2200" dirty="0"/>
              <a:t>Transfusion efter Sundhedsstyrelsens </a:t>
            </a:r>
            <a:r>
              <a:rPr lang="da-DK" sz="2200" dirty="0" smtClean="0"/>
              <a:t>retningslinjer</a:t>
            </a:r>
            <a:endParaRPr lang="da-DK" sz="2200" dirty="0"/>
          </a:p>
          <a:p>
            <a:pPr>
              <a:lnSpc>
                <a:spcPct val="145000"/>
              </a:lnSpc>
            </a:pPr>
            <a:r>
              <a:rPr lang="da-DK" sz="2200" dirty="0" smtClean="0"/>
              <a:t>Lav molekylær </a:t>
            </a:r>
            <a:r>
              <a:rPr lang="da-DK" sz="2200" dirty="0" err="1" smtClean="0"/>
              <a:t>heparin</a:t>
            </a:r>
            <a:r>
              <a:rPr lang="da-DK" sz="2200" dirty="0" smtClean="0"/>
              <a:t> behandling seponeres</a:t>
            </a:r>
            <a:endParaRPr lang="da-DK" sz="2200" dirty="0"/>
          </a:p>
        </p:txBody>
      </p:sp>
    </p:spTree>
    <p:extLst>
      <p:ext uri="{BB962C8B-B14F-4D97-AF65-F5344CB8AC3E}">
        <p14:creationId xmlns:p14="http://schemas.microsoft.com/office/powerpoint/2010/main" val="574685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39950" y="349079"/>
            <a:ext cx="6948055" cy="718785"/>
          </a:xfrm>
        </p:spPr>
        <p:txBody>
          <a:bodyPr>
            <a:normAutofit/>
          </a:bodyPr>
          <a:lstStyle/>
          <a:p>
            <a:r>
              <a:rPr lang="da-DK" dirty="0" smtClean="0"/>
              <a:t>Børn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5"/>
          </p:nvPr>
        </p:nvSpPr>
        <p:spPr>
          <a:xfrm>
            <a:off x="7198331" y="2678214"/>
            <a:ext cx="4689674" cy="3668552"/>
          </a:xfrm>
        </p:spPr>
        <p:txBody>
          <a:bodyPr>
            <a:normAutofit/>
          </a:bodyPr>
          <a:lstStyle/>
          <a:p>
            <a:r>
              <a:rPr lang="da-DK" dirty="0" smtClean="0"/>
              <a:t>Vær særlig opmærksom ved apnøtest da der er risiko for </a:t>
            </a:r>
            <a:r>
              <a:rPr lang="da-DK" dirty="0" err="1" smtClean="0"/>
              <a:t>pneumothorax</a:t>
            </a:r>
            <a:endParaRPr lang="da-DK" dirty="0"/>
          </a:p>
          <a:p>
            <a:endParaRPr lang="da-DK" dirty="0" smtClean="0"/>
          </a:p>
          <a:p>
            <a:r>
              <a:rPr lang="da-DK" dirty="0" smtClean="0"/>
              <a:t>Anvend:</a:t>
            </a:r>
          </a:p>
          <a:p>
            <a:pPr lvl="1"/>
            <a:r>
              <a:rPr lang="da-DK" sz="2000" dirty="0" smtClean="0"/>
              <a:t>Enten højt flow af ilt via maske over tuben</a:t>
            </a:r>
          </a:p>
          <a:p>
            <a:pPr lvl="1"/>
            <a:r>
              <a:rPr lang="da-DK" sz="2000" dirty="0" smtClean="0"/>
              <a:t>Eller tilslut </a:t>
            </a:r>
            <a:r>
              <a:rPr lang="da-DK" sz="2000" dirty="0" err="1" smtClean="0"/>
              <a:t>Beneveniste</a:t>
            </a:r>
            <a:r>
              <a:rPr lang="da-DK" sz="2000" dirty="0" smtClean="0"/>
              <a:t> ventil direkte på tuben med </a:t>
            </a:r>
            <a:r>
              <a:rPr lang="da-DK" sz="2000" dirty="0" err="1" smtClean="0"/>
              <a:t>iltflow</a:t>
            </a:r>
            <a:r>
              <a:rPr lang="da-DK" sz="2000" dirty="0" smtClean="0"/>
              <a:t> 12-14 l/min. </a:t>
            </a:r>
            <a:endParaRPr lang="da-DK" sz="2000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6"/>
          </p:nvPr>
        </p:nvSpPr>
        <p:spPr>
          <a:xfrm>
            <a:off x="1335713" y="2742131"/>
            <a:ext cx="4689674" cy="3674994"/>
          </a:xfrm>
        </p:spPr>
        <p:txBody>
          <a:bodyPr>
            <a:normAutofit/>
          </a:bodyPr>
          <a:lstStyle/>
          <a:p>
            <a:r>
              <a:rPr lang="da-DK" dirty="0">
                <a:solidFill>
                  <a:srgbClr val="004567"/>
                </a:solidFill>
              </a:rPr>
              <a:t>De pædiatriske donorbehandlingsmål ses sammen med doser for pædiatrisk hormonel </a:t>
            </a:r>
            <a:r>
              <a:rPr lang="da-DK" dirty="0" err="1">
                <a:solidFill>
                  <a:srgbClr val="004567"/>
                </a:solidFill>
              </a:rPr>
              <a:t>resuscitation</a:t>
            </a:r>
            <a:r>
              <a:rPr lang="da-DK" dirty="0">
                <a:solidFill>
                  <a:srgbClr val="004567"/>
                </a:solidFill>
              </a:rPr>
              <a:t> i </a:t>
            </a:r>
            <a:r>
              <a:rPr lang="da-DK" dirty="0" smtClean="0">
                <a:solidFill>
                  <a:srgbClr val="004567"/>
                </a:solidFill>
              </a:rPr>
              <a:t>rekommandationen</a:t>
            </a:r>
          </a:p>
          <a:p>
            <a:endParaRPr lang="da-DK" dirty="0" smtClean="0">
              <a:solidFill>
                <a:srgbClr val="004567"/>
              </a:solidFill>
            </a:endParaRPr>
          </a:p>
          <a:p>
            <a:r>
              <a:rPr lang="da-DK" dirty="0" smtClean="0">
                <a:solidFill>
                  <a:srgbClr val="004567"/>
                </a:solidFill>
              </a:rPr>
              <a:t>Rekommandationen finder du i </a:t>
            </a:r>
            <a:r>
              <a:rPr lang="da-DK" dirty="0">
                <a:solidFill>
                  <a:srgbClr val="004567"/>
                </a:solidFill>
              </a:rPr>
              <a:t>National Guideline punkt 6 under baggrundsmateriale, eller </a:t>
            </a:r>
            <a:r>
              <a:rPr lang="da-DK" dirty="0">
                <a:solidFill>
                  <a:srgbClr val="004567"/>
                </a:solidFill>
                <a:hlinkClick r:id="rId3"/>
              </a:rPr>
              <a:t>her</a:t>
            </a:r>
            <a:endParaRPr lang="da-DK" dirty="0">
              <a:solidFill>
                <a:srgbClr val="004567"/>
              </a:solidFill>
            </a:endParaRPr>
          </a:p>
        </p:txBody>
      </p:sp>
      <p:pic>
        <p:nvPicPr>
          <p:cNvPr id="6" name="Grafik 71">
            <a:extLst>
              <a:ext uri="{FF2B5EF4-FFF2-40B4-BE49-F238E27FC236}">
                <a16:creationId xmlns:a16="http://schemas.microsoft.com/office/drawing/2014/main" id="{9649B2A2-8611-49F2-95FB-CCB1C84C04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6685599" y="2463284"/>
            <a:ext cx="405665" cy="993879"/>
          </a:xfrm>
          <a:prstGeom prst="rect">
            <a:avLst/>
          </a:prstGeom>
        </p:spPr>
      </p:pic>
      <p:pic>
        <p:nvPicPr>
          <p:cNvPr id="7" name="Grafik 71">
            <a:extLst>
              <a:ext uri="{FF2B5EF4-FFF2-40B4-BE49-F238E27FC236}">
                <a16:creationId xmlns:a16="http://schemas.microsoft.com/office/drawing/2014/main" id="{9649B2A2-8611-49F2-95FB-CCB1C84C04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782567" y="2463284"/>
            <a:ext cx="405665" cy="993879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1466557" y="1067864"/>
            <a:ext cx="9524903" cy="891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da-DK" sz="2200" b="0" dirty="0">
                <a:latin typeface="+mj-lt"/>
              </a:rPr>
              <a:t>Pædiatriske donorer behandles efter samme principper som voksne donorer, dog under hensyntagen til aldersrelaterede fysiologiske forhold </a:t>
            </a:r>
          </a:p>
        </p:txBody>
      </p:sp>
    </p:spTree>
    <p:extLst>
      <p:ext uri="{BB962C8B-B14F-4D97-AF65-F5344CB8AC3E}">
        <p14:creationId xmlns:p14="http://schemas.microsoft.com/office/powerpoint/2010/main" val="2405859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6C583DE-92F5-494E-B6B4-FBB93E6A4CC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53966" y="1042988"/>
            <a:ext cx="5827713" cy="1603375"/>
          </a:xfrm>
        </p:spPr>
        <p:txBody>
          <a:bodyPr>
            <a:normAutofit fontScale="90000"/>
          </a:bodyPr>
          <a:lstStyle/>
          <a:p>
            <a:r>
              <a:rPr lang="da-DK" dirty="0" smtClean="0"/>
              <a:t>National </a:t>
            </a:r>
            <a:r>
              <a:rPr lang="da-DK" dirty="0"/>
              <a:t>Guideline for Organdonation</a:t>
            </a:r>
            <a:br>
              <a:rPr lang="da-DK" dirty="0"/>
            </a:br>
            <a:r>
              <a:rPr lang="da-DK" dirty="0"/>
              <a:t/>
            </a:r>
            <a:br>
              <a:rPr lang="da-DK" dirty="0"/>
            </a:br>
            <a:endParaRPr lang="da-DK" dirty="0"/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CF4ED5D8-8D74-48D6-A666-9AF3D24445AF}"/>
              </a:ext>
            </a:extLst>
          </p:cNvPr>
          <p:cNvSpPr txBox="1"/>
          <p:nvPr/>
        </p:nvSpPr>
        <p:spPr>
          <a:xfrm>
            <a:off x="839788" y="2011986"/>
            <a:ext cx="60939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400" dirty="0"/>
              <a:t>- alt hvad du skal bruge et i donationsforløb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2894BE80-2F22-4D4E-A3F6-4FB2EDC415DE}"/>
              </a:ext>
            </a:extLst>
          </p:cNvPr>
          <p:cNvSpPr txBox="1"/>
          <p:nvPr/>
        </p:nvSpPr>
        <p:spPr>
          <a:xfrm>
            <a:off x="853966" y="2878779"/>
            <a:ext cx="4191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/>
              <a:t>Praktisk hjælpeværktøj  – uanset hvor i forløbet du står</a:t>
            </a:r>
          </a:p>
          <a:p>
            <a:endParaRPr lang="da-DK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/>
              <a:t>Alle dokumenter og vejledninger samlet ét sted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/>
              <a:t>Konkrete handlingsanvisninger og overblik over hele forløbet 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479D1FBF-6248-4E70-91EA-D3301E91E5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0588">
            <a:off x="8073180" y="1171552"/>
            <a:ext cx="2962662" cy="5191099"/>
          </a:xfrm>
          <a:prstGeom prst="rect">
            <a:avLst/>
          </a:prstGeom>
        </p:spPr>
      </p:pic>
      <p:sp>
        <p:nvSpPr>
          <p:cNvPr id="9" name="Pladsholder til slidenummer 5">
            <a:extLst>
              <a:ext uri="{FF2B5EF4-FFF2-40B4-BE49-F238E27FC236}">
                <a16:creationId xmlns:a16="http://schemas.microsoft.com/office/drawing/2014/main" id="{1C41947E-B981-4787-B7B3-DD7CD08D1730}"/>
              </a:ext>
            </a:extLst>
          </p:cNvPr>
          <p:cNvSpPr txBox="1">
            <a:spLocks/>
          </p:cNvSpPr>
          <p:nvPr/>
        </p:nvSpPr>
        <p:spPr>
          <a:xfrm>
            <a:off x="304800" y="6357366"/>
            <a:ext cx="2633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l" defTabSz="914400" rtl="0" eaLnBrk="1" latinLnBrk="0" hangingPunct="1">
              <a:defRPr sz="10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3609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26102" y="282543"/>
            <a:ext cx="6948055" cy="987458"/>
          </a:xfrm>
        </p:spPr>
        <p:txBody>
          <a:bodyPr/>
          <a:lstStyle/>
          <a:p>
            <a:r>
              <a:rPr lang="da-DK" dirty="0" smtClean="0"/>
              <a:t>Spinalreflekser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6"/>
          </p:nvPr>
        </p:nvSpPr>
        <p:spPr>
          <a:xfrm>
            <a:off x="847438" y="1473201"/>
            <a:ext cx="7822429" cy="4910666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b="1" dirty="0" smtClean="0"/>
              <a:t>Hvad er spinalreflekser? </a:t>
            </a:r>
          </a:p>
          <a:p>
            <a:pPr>
              <a:lnSpc>
                <a:spcPct val="150000"/>
              </a:lnSpc>
            </a:pPr>
            <a:r>
              <a:rPr lang="da-DK" dirty="0" smtClean="0"/>
              <a:t>Spinalreflekser </a:t>
            </a:r>
            <a:r>
              <a:rPr lang="da-DK" dirty="0"/>
              <a:t>er svar fra </a:t>
            </a:r>
            <a:r>
              <a:rPr lang="da-DK" b="1" dirty="0"/>
              <a:t>rygmarven</a:t>
            </a:r>
            <a:r>
              <a:rPr lang="da-DK" dirty="0"/>
              <a:t> på kropsstimuli og er aldrig </a:t>
            </a:r>
            <a:r>
              <a:rPr lang="da-DK" dirty="0" smtClean="0"/>
              <a:t>viljebestemte</a:t>
            </a:r>
            <a:endParaRPr lang="da-DK" dirty="0"/>
          </a:p>
          <a:p>
            <a:pPr>
              <a:lnSpc>
                <a:spcPct val="150000"/>
              </a:lnSpc>
            </a:pPr>
            <a:r>
              <a:rPr lang="da-DK" dirty="0"/>
              <a:t>Hjernen dæmper under normale forhold refleksbuerne i rygmarven, men når hjernen er død, er der ingen dæmpning af </a:t>
            </a:r>
            <a:r>
              <a:rPr lang="da-DK" dirty="0" smtClean="0"/>
              <a:t>reflekserne</a:t>
            </a:r>
            <a:endParaRPr lang="da-DK" dirty="0"/>
          </a:p>
          <a:p>
            <a:pPr>
              <a:lnSpc>
                <a:spcPct val="150000"/>
              </a:lnSpc>
            </a:pPr>
            <a:r>
              <a:rPr lang="da-DK" dirty="0" smtClean="0"/>
              <a:t>Ved </a:t>
            </a:r>
            <a:r>
              <a:rPr lang="da-DK" dirty="0"/>
              <a:t>hjernedød får rygmarven stadig </a:t>
            </a:r>
            <a:r>
              <a:rPr lang="da-DK" dirty="0" smtClean="0"/>
              <a:t>blodforsyning</a:t>
            </a:r>
            <a:endParaRPr lang="da-DK" dirty="0"/>
          </a:p>
          <a:p>
            <a:pPr>
              <a:lnSpc>
                <a:spcPct val="150000"/>
              </a:lnSpc>
            </a:pPr>
            <a:r>
              <a:rPr lang="da-DK" dirty="0" smtClean="0"/>
              <a:t>Reflekserne </a:t>
            </a:r>
            <a:r>
              <a:rPr lang="da-DK" dirty="0"/>
              <a:t>aktiveres ved små stimuli og (sjældent) spontant efter </a:t>
            </a:r>
            <a:r>
              <a:rPr lang="da-DK" dirty="0" smtClean="0"/>
              <a:t>hjernedød</a:t>
            </a:r>
            <a:endParaRPr lang="da-DK" dirty="0"/>
          </a:p>
          <a:p>
            <a:pPr>
              <a:lnSpc>
                <a:spcPct val="150000"/>
              </a:lnSpc>
            </a:pPr>
            <a:r>
              <a:rPr lang="da-DK" dirty="0" smtClean="0"/>
              <a:t>Bevægelserne </a:t>
            </a:r>
            <a:r>
              <a:rPr lang="da-DK" dirty="0"/>
              <a:t>er automatiserede og modsiger ikke diagnosen </a:t>
            </a:r>
            <a:r>
              <a:rPr lang="da-DK" dirty="0" smtClean="0"/>
              <a:t>hjernedød</a:t>
            </a:r>
            <a:endParaRPr lang="da-DK" dirty="0"/>
          </a:p>
          <a:p>
            <a:endParaRPr lang="da-DK" dirty="0"/>
          </a:p>
        </p:txBody>
      </p:sp>
      <p:pic>
        <p:nvPicPr>
          <p:cNvPr id="8" name="Picture 4" descr="spinalrefleks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69867" y="2948844"/>
            <a:ext cx="2803580" cy="1959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234812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85BDBA8-CA83-48A0-80E3-09C47D417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372" y="513620"/>
            <a:ext cx="10504777" cy="1205057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da-DK" sz="4000" dirty="0" smtClean="0"/>
              <a:t>Spinalreflekser – håndtering </a:t>
            </a:r>
            <a:r>
              <a:rPr lang="da-DK" dirty="0"/>
              <a:t/>
            </a:r>
            <a:br>
              <a:rPr lang="da-DK" dirty="0"/>
            </a:br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D835E64A-DDD0-458C-B876-BA435C0AD4E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62538" y="1846611"/>
            <a:ext cx="5258529" cy="33528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da-DK" sz="2200" b="1" dirty="0" err="1"/>
              <a:t>Relaksantia</a:t>
            </a:r>
            <a:r>
              <a:rPr lang="da-DK" sz="2200" dirty="0"/>
              <a:t> </a:t>
            </a:r>
            <a:r>
              <a:rPr lang="da-DK" sz="2200" dirty="0" smtClean="0"/>
              <a:t>kan gives efter 2. hjernedødsundersøgelse for </a:t>
            </a:r>
            <a:r>
              <a:rPr lang="da-DK" sz="2200" dirty="0"/>
              <a:t>at dæmpe spinalreflekser</a:t>
            </a:r>
            <a:endParaRPr lang="da-DK" sz="2200" dirty="0" smtClean="0"/>
          </a:p>
          <a:p>
            <a:pPr>
              <a:lnSpc>
                <a:spcPct val="120000"/>
              </a:lnSpc>
            </a:pPr>
            <a:r>
              <a:rPr lang="da-DK" sz="2200" dirty="0" smtClean="0"/>
              <a:t>Gives af </a:t>
            </a:r>
            <a:r>
              <a:rPr lang="da-DK" sz="2200" dirty="0"/>
              <a:t>operationstekniske årsager, idet spinalreflekser kan genere under </a:t>
            </a:r>
            <a:r>
              <a:rPr lang="da-DK" sz="2200" dirty="0" smtClean="0"/>
              <a:t>organudtagningen</a:t>
            </a:r>
          </a:p>
          <a:p>
            <a:pPr>
              <a:lnSpc>
                <a:spcPct val="120000"/>
              </a:lnSpc>
            </a:pPr>
            <a:r>
              <a:rPr lang="da-DK" sz="2200" dirty="0" smtClean="0"/>
              <a:t>Gives da </a:t>
            </a:r>
            <a:r>
              <a:rPr lang="da-DK" sz="2200" dirty="0"/>
              <a:t>tilstedeværelsen af spinalreflekser kan frustrere både pårørende og </a:t>
            </a:r>
            <a:r>
              <a:rPr lang="da-DK" sz="2200" dirty="0" smtClean="0"/>
              <a:t>personale</a:t>
            </a:r>
            <a:endParaRPr lang="da-DK" sz="2200" dirty="0"/>
          </a:p>
          <a:p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27EDF3D6-6BA8-4547-AFC3-ADAF6FC0F7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47438" y="1829677"/>
            <a:ext cx="5248561" cy="3096789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da-DK" b="1" dirty="0"/>
              <a:t>Information til pårørende </a:t>
            </a:r>
            <a:r>
              <a:rPr lang="da-DK" dirty="0"/>
              <a:t>da de kan blive forskrækkede over at se spinalreflekser. Forbered dem på det – anvend sundhedsstyrelsens </a:t>
            </a:r>
            <a:r>
              <a:rPr lang="da-DK" dirty="0" smtClean="0"/>
              <a:t>folder</a:t>
            </a:r>
            <a:r>
              <a:rPr lang="da-DK" dirty="0"/>
              <a:t>: ”Til </a:t>
            </a:r>
            <a:r>
              <a:rPr lang="da-DK" dirty="0" smtClean="0"/>
              <a:t>pårørende - </a:t>
            </a:r>
            <a:r>
              <a:rPr lang="da-DK" dirty="0"/>
              <a:t>om hjernedød og organdonation”</a:t>
            </a:r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6163789-00C4-4BB2-9421-635E1906E2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91764" y="4841799"/>
            <a:ext cx="757585" cy="140995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14031CC-BA2F-42DE-BCB8-9BACB65422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51001" y="5014013"/>
            <a:ext cx="1312750" cy="123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96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4841683"/>
            <a:ext cx="9144000" cy="953531"/>
          </a:xfrm>
        </p:spPr>
        <p:txBody>
          <a:bodyPr>
            <a:normAutofit fontScale="92500" lnSpcReduction="1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da-DK" dirty="0"/>
              <a:t>Præsentationen er udarbejdet af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da-DK" dirty="0"/>
              <a:t>Dansk Center for Organdonation</a:t>
            </a:r>
          </a:p>
          <a:p>
            <a:pPr algn="ctr">
              <a:lnSpc>
                <a:spcPct val="100000"/>
              </a:lnSpc>
              <a:defRPr/>
            </a:pPr>
            <a:r>
              <a:rPr lang="da-DK" dirty="0" smtClean="0"/>
              <a:t>Marts </a:t>
            </a:r>
            <a:r>
              <a:rPr lang="da-DK" dirty="0"/>
              <a:t>2022</a:t>
            </a:r>
          </a:p>
          <a:p>
            <a:endParaRPr lang="da-DK" dirty="0"/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27C215B4-260A-416E-8630-C974DA306C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lc="http://schemas.openxmlformats.org/drawingml/2006/lockedCanvas"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590194" y="2923194"/>
            <a:ext cx="1011612" cy="101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414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C0CCB7-1914-476B-BDDE-2B0D07B28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81985"/>
            <a:ext cx="10406063" cy="1205057"/>
          </a:xfrm>
        </p:spPr>
        <p:txBody>
          <a:bodyPr>
            <a:normAutofit/>
          </a:bodyPr>
          <a:lstStyle/>
          <a:p>
            <a:pPr algn="ctr"/>
            <a:r>
              <a:rPr lang="da-DK" dirty="0" smtClean="0"/>
              <a:t>National </a:t>
            </a:r>
            <a:r>
              <a:rPr lang="da-DK" dirty="0"/>
              <a:t>Guideline for Organdonation</a:t>
            </a:r>
            <a:br>
              <a:rPr lang="da-DK" dirty="0"/>
            </a:br>
            <a:endParaRPr lang="da-DK" dirty="0"/>
          </a:p>
        </p:txBody>
      </p:sp>
      <p:grpSp>
        <p:nvGrpSpPr>
          <p:cNvPr id="15" name="Gruppe 14">
            <a:extLst>
              <a:ext uri="{FF2B5EF4-FFF2-40B4-BE49-F238E27FC236}">
                <a16:creationId xmlns:a16="http://schemas.microsoft.com/office/drawing/2014/main" id="{7A5F85A7-7F3B-46A5-8C12-6DA3F783BCF2}"/>
              </a:ext>
            </a:extLst>
          </p:cNvPr>
          <p:cNvGrpSpPr/>
          <p:nvPr/>
        </p:nvGrpSpPr>
        <p:grpSpPr>
          <a:xfrm>
            <a:off x="6623261" y="2898230"/>
            <a:ext cx="3868986" cy="2339684"/>
            <a:chOff x="6470862" y="3491890"/>
            <a:chExt cx="3868986" cy="2339684"/>
          </a:xfrm>
        </p:grpSpPr>
        <p:pic>
          <p:nvPicPr>
            <p:cNvPr id="7" name="Billede 6">
              <a:extLst>
                <a:ext uri="{FF2B5EF4-FFF2-40B4-BE49-F238E27FC236}">
                  <a16:creationId xmlns:a16="http://schemas.microsoft.com/office/drawing/2014/main" id="{C209FFD9-1CFB-40B2-B938-BC99FFB9C0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278" r="5669"/>
            <a:stretch/>
          </p:blipFill>
          <p:spPr>
            <a:xfrm>
              <a:off x="6734392" y="3616289"/>
              <a:ext cx="3336038" cy="1970565"/>
            </a:xfrm>
            <a:prstGeom prst="rect">
              <a:avLst/>
            </a:prstGeom>
          </p:spPr>
        </p:pic>
        <p:pic>
          <p:nvPicPr>
            <p:cNvPr id="8" name="Billede 7">
              <a:extLst>
                <a:ext uri="{FF2B5EF4-FFF2-40B4-BE49-F238E27FC236}">
                  <a16:creationId xmlns:a16="http://schemas.microsoft.com/office/drawing/2014/main" id="{581FA52B-1302-4E4C-8891-8C7EA636A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0862" y="3491890"/>
              <a:ext cx="3868986" cy="2339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A50EC722-1F9E-4BA4-BBBE-5478677D5F16}"/>
              </a:ext>
            </a:extLst>
          </p:cNvPr>
          <p:cNvGrpSpPr/>
          <p:nvPr/>
        </p:nvGrpSpPr>
        <p:grpSpPr>
          <a:xfrm>
            <a:off x="2197262" y="2629330"/>
            <a:ext cx="1321400" cy="2315322"/>
            <a:chOff x="2567114" y="3128283"/>
            <a:chExt cx="1564251" cy="2740839"/>
          </a:xfrm>
        </p:grpSpPr>
        <p:pic>
          <p:nvPicPr>
            <p:cNvPr id="5" name="Billede 4">
              <a:extLst>
                <a:ext uri="{FF2B5EF4-FFF2-40B4-BE49-F238E27FC236}">
                  <a16:creationId xmlns:a16="http://schemas.microsoft.com/office/drawing/2014/main" id="{FD3A6D0F-F8E6-4B90-977B-DE7CCC64E9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19406">
              <a:off x="2567114" y="3128283"/>
              <a:ext cx="1564251" cy="2740839"/>
            </a:xfrm>
            <a:prstGeom prst="rect">
              <a:avLst/>
            </a:prstGeom>
          </p:spPr>
        </p:pic>
        <p:pic>
          <p:nvPicPr>
            <p:cNvPr id="10" name="Billede 9">
              <a:extLst>
                <a:ext uri="{FF2B5EF4-FFF2-40B4-BE49-F238E27FC236}">
                  <a16:creationId xmlns:a16="http://schemas.microsoft.com/office/drawing/2014/main" id="{516B9C50-AC35-4FA9-88B5-14CACF9B9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59635" y="3338095"/>
              <a:ext cx="179207" cy="179207"/>
            </a:xfrm>
            <a:prstGeom prst="rect">
              <a:avLst/>
            </a:prstGeom>
          </p:spPr>
        </p:pic>
      </p:grpSp>
      <p:sp>
        <p:nvSpPr>
          <p:cNvPr id="13" name="Tekstfelt 12">
            <a:extLst>
              <a:ext uri="{FF2B5EF4-FFF2-40B4-BE49-F238E27FC236}">
                <a16:creationId xmlns:a16="http://schemas.microsoft.com/office/drawing/2014/main" id="{1034819B-34C8-4C80-9DB7-9FEDB1067A7A}"/>
              </a:ext>
            </a:extLst>
          </p:cNvPr>
          <p:cNvSpPr txBox="1"/>
          <p:nvPr/>
        </p:nvSpPr>
        <p:spPr>
          <a:xfrm>
            <a:off x="1146456" y="1739752"/>
            <a:ext cx="33049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2400" b="1" dirty="0"/>
              <a:t>Find den som App</a:t>
            </a:r>
          </a:p>
        </p:txBody>
      </p:sp>
      <p:sp>
        <p:nvSpPr>
          <p:cNvPr id="14" name="Tekstboks 13">
            <a:extLst>
              <a:ext uri="{FF2B5EF4-FFF2-40B4-BE49-F238E27FC236}">
                <a16:creationId xmlns:a16="http://schemas.microsoft.com/office/drawing/2014/main" id="{1BEE8E17-1A02-4EF2-92AC-71F41198315B}"/>
              </a:ext>
            </a:extLst>
          </p:cNvPr>
          <p:cNvSpPr txBox="1"/>
          <p:nvPr/>
        </p:nvSpPr>
        <p:spPr>
          <a:xfrm>
            <a:off x="1132610" y="5392243"/>
            <a:ext cx="3151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dirty="0">
                <a:solidFill>
                  <a:srgbClr val="0045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Søg på: </a:t>
            </a:r>
          </a:p>
          <a:p>
            <a:pPr algn="ctr"/>
            <a:r>
              <a:rPr lang="da-DK" sz="2400" dirty="0">
                <a:solidFill>
                  <a:srgbClr val="0045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‘Organdonation</a:t>
            </a:r>
            <a:r>
              <a:rPr lang="da-DK" sz="2000" dirty="0">
                <a:solidFill>
                  <a:srgbClr val="0045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</a:p>
        </p:txBody>
      </p:sp>
      <p:sp>
        <p:nvSpPr>
          <p:cNvPr id="16" name="Tekstboks 17">
            <a:extLst>
              <a:ext uri="{FF2B5EF4-FFF2-40B4-BE49-F238E27FC236}">
                <a16:creationId xmlns:a16="http://schemas.microsoft.com/office/drawing/2014/main" id="{320E8C24-B421-4DA3-B65E-6F85EC2E39E3}"/>
              </a:ext>
            </a:extLst>
          </p:cNvPr>
          <p:cNvSpPr txBox="1"/>
          <p:nvPr/>
        </p:nvSpPr>
        <p:spPr>
          <a:xfrm>
            <a:off x="4497035" y="3177356"/>
            <a:ext cx="1035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rgbClr val="0045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Apple</a:t>
            </a:r>
          </a:p>
        </p:txBody>
      </p:sp>
      <p:sp>
        <p:nvSpPr>
          <p:cNvPr id="17" name="Tekstboks 18">
            <a:extLst>
              <a:ext uri="{FF2B5EF4-FFF2-40B4-BE49-F238E27FC236}">
                <a16:creationId xmlns:a16="http://schemas.microsoft.com/office/drawing/2014/main" id="{45EA11E4-D1D3-4715-95C5-D32C0947B4A5}"/>
              </a:ext>
            </a:extLst>
          </p:cNvPr>
          <p:cNvSpPr txBox="1"/>
          <p:nvPr/>
        </p:nvSpPr>
        <p:spPr>
          <a:xfrm>
            <a:off x="4497035" y="3753420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rgbClr val="0045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Android</a:t>
            </a:r>
          </a:p>
        </p:txBody>
      </p:sp>
      <p:pic>
        <p:nvPicPr>
          <p:cNvPr id="18" name="Billede 17">
            <a:extLst>
              <a:ext uri="{FF2B5EF4-FFF2-40B4-BE49-F238E27FC236}">
                <a16:creationId xmlns:a16="http://schemas.microsoft.com/office/drawing/2014/main" id="{A1586A32-351A-47BC-81B2-1EBD0C62B0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806" y="3114005"/>
            <a:ext cx="494396" cy="494396"/>
          </a:xfrm>
          <a:prstGeom prst="rect">
            <a:avLst/>
          </a:prstGeom>
        </p:spPr>
      </p:pic>
      <p:pic>
        <p:nvPicPr>
          <p:cNvPr id="19" name="Billede 18">
            <a:extLst>
              <a:ext uri="{FF2B5EF4-FFF2-40B4-BE49-F238E27FC236}">
                <a16:creationId xmlns:a16="http://schemas.microsoft.com/office/drawing/2014/main" id="{27593DBA-25FC-4944-BBAE-94E1209455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979" y="3797451"/>
            <a:ext cx="470632" cy="470632"/>
          </a:xfrm>
          <a:prstGeom prst="rect">
            <a:avLst/>
          </a:prstGeom>
        </p:spPr>
      </p:pic>
      <p:sp>
        <p:nvSpPr>
          <p:cNvPr id="22" name="Tekstfelt 21">
            <a:extLst>
              <a:ext uri="{FF2B5EF4-FFF2-40B4-BE49-F238E27FC236}">
                <a16:creationId xmlns:a16="http://schemas.microsoft.com/office/drawing/2014/main" id="{83AA6A6E-9F2C-415E-8735-899A0FF7B706}"/>
              </a:ext>
            </a:extLst>
          </p:cNvPr>
          <p:cNvSpPr txBox="1"/>
          <p:nvPr/>
        </p:nvSpPr>
        <p:spPr>
          <a:xfrm>
            <a:off x="6917916" y="1766256"/>
            <a:ext cx="33049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2400" b="1" dirty="0"/>
              <a:t>Eller på computeren</a:t>
            </a:r>
          </a:p>
        </p:txBody>
      </p:sp>
      <p:sp>
        <p:nvSpPr>
          <p:cNvPr id="24" name="Tekstboks 13">
            <a:extLst>
              <a:ext uri="{FF2B5EF4-FFF2-40B4-BE49-F238E27FC236}">
                <a16:creationId xmlns:a16="http://schemas.microsoft.com/office/drawing/2014/main" id="{DCB40A55-9F38-4C4B-A875-077E51A88EE2}"/>
              </a:ext>
            </a:extLst>
          </p:cNvPr>
          <p:cNvSpPr txBox="1"/>
          <p:nvPr/>
        </p:nvSpPr>
        <p:spPr>
          <a:xfrm>
            <a:off x="6497457" y="5576382"/>
            <a:ext cx="4114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dirty="0">
                <a:solidFill>
                  <a:srgbClr val="0045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www.organdonation.dk</a:t>
            </a:r>
            <a:endParaRPr lang="da-DK" sz="2000" dirty="0">
              <a:solidFill>
                <a:srgbClr val="0045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98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/>
          </p:cNvSpPr>
          <p:nvPr/>
        </p:nvSpPr>
        <p:spPr>
          <a:xfrm>
            <a:off x="1741963" y="2819749"/>
            <a:ext cx="7926280" cy="179383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da-DK" dirty="0" err="1" smtClean="0"/>
              <a:t>Incarcerationsfysiologi</a:t>
            </a:r>
            <a:r>
              <a:rPr lang="da-DK" dirty="0" smtClean="0"/>
              <a:t> &amp; </a:t>
            </a:r>
          </a:p>
          <a:p>
            <a:pPr algn="ctr"/>
            <a:r>
              <a:rPr lang="da-DK" dirty="0" smtClean="0"/>
              <a:t>donor patofysiologi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55519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48933" y="265609"/>
            <a:ext cx="7823200" cy="1205057"/>
          </a:xfrm>
        </p:spPr>
        <p:txBody>
          <a:bodyPr>
            <a:normAutofit/>
          </a:bodyPr>
          <a:lstStyle/>
          <a:p>
            <a:pPr algn="ctr"/>
            <a:r>
              <a:rPr lang="da-DK" dirty="0" err="1" smtClean="0"/>
              <a:t>Incarcerationsfysiologi</a:t>
            </a:r>
            <a:r>
              <a:rPr lang="da-DK" dirty="0" smtClean="0"/>
              <a:t> </a:t>
            </a:r>
            <a:r>
              <a:rPr lang="da-DK" dirty="0"/>
              <a:t>– </a:t>
            </a:r>
            <a:r>
              <a:rPr lang="da-DK" dirty="0" smtClean="0"/>
              <a:t/>
            </a:r>
            <a:br>
              <a:rPr lang="da-DK" dirty="0" smtClean="0"/>
            </a:br>
            <a:r>
              <a:rPr lang="da-DK" dirty="0" smtClean="0"/>
              <a:t>hvad </a:t>
            </a:r>
            <a:r>
              <a:rPr lang="da-DK" dirty="0"/>
              <a:t>sker der, når hjernen dør?</a:t>
            </a: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539" y="2166151"/>
            <a:ext cx="5270176" cy="3984625"/>
          </a:xfrm>
          <a:prstGeom prst="rect">
            <a:avLst/>
          </a:prstGeom>
        </p:spPr>
      </p:pic>
      <p:sp>
        <p:nvSpPr>
          <p:cNvPr id="4" name="Pladsholder til tekst 3"/>
          <p:cNvSpPr>
            <a:spLocks noGrp="1"/>
          </p:cNvSpPr>
          <p:nvPr>
            <p:ph type="body" sz="quarter" idx="16"/>
          </p:nvPr>
        </p:nvSpPr>
        <p:spPr>
          <a:xfrm>
            <a:off x="508000" y="2421466"/>
            <a:ext cx="5621867" cy="418253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da-DK" dirty="0"/>
              <a:t>Det </a:t>
            </a:r>
            <a:r>
              <a:rPr lang="da-DK" dirty="0" err="1"/>
              <a:t>intrakranielle</a:t>
            </a:r>
            <a:r>
              <a:rPr lang="da-DK" dirty="0"/>
              <a:t> tryk stiger som følge af en meget stor skade i hjernen, hvilket giver </a:t>
            </a:r>
            <a:r>
              <a:rPr lang="da-DK" dirty="0" err="1"/>
              <a:t>iskæmi</a:t>
            </a:r>
            <a:endParaRPr lang="da-DK" dirty="0"/>
          </a:p>
          <a:p>
            <a:pPr>
              <a:lnSpc>
                <a:spcPct val="110000"/>
              </a:lnSpc>
            </a:pPr>
            <a:r>
              <a:rPr lang="da-DK" dirty="0"/>
              <a:t>Efterhånden som det </a:t>
            </a:r>
            <a:r>
              <a:rPr lang="da-DK" dirty="0" err="1"/>
              <a:t>intrakranielle</a:t>
            </a:r>
            <a:r>
              <a:rPr lang="da-DK" dirty="0"/>
              <a:t> tryk stiger yderligere, progredierer hjernestamme </a:t>
            </a:r>
            <a:r>
              <a:rPr lang="da-DK" dirty="0" err="1"/>
              <a:t>iskæmien</a:t>
            </a:r>
            <a:r>
              <a:rPr lang="da-DK" dirty="0"/>
              <a:t> ned gennem </a:t>
            </a:r>
            <a:r>
              <a:rPr lang="da-DK" dirty="0" err="1"/>
              <a:t>pons</a:t>
            </a:r>
            <a:r>
              <a:rPr lang="da-DK" dirty="0"/>
              <a:t> og ned i </a:t>
            </a:r>
            <a:r>
              <a:rPr lang="da-DK" dirty="0" err="1"/>
              <a:t>medulla</a:t>
            </a:r>
            <a:r>
              <a:rPr lang="da-DK" dirty="0"/>
              <a:t> </a:t>
            </a:r>
            <a:r>
              <a:rPr lang="da-DK" dirty="0" err="1"/>
              <a:t>oblongata</a:t>
            </a:r>
            <a:endParaRPr lang="da-DK" dirty="0"/>
          </a:p>
          <a:p>
            <a:pPr>
              <a:lnSpc>
                <a:spcPct val="110000"/>
              </a:lnSpc>
            </a:pPr>
            <a:r>
              <a:rPr lang="da-DK" dirty="0"/>
              <a:t>Cirkulationen til hjernen ophører og der er komplet </a:t>
            </a:r>
            <a:r>
              <a:rPr lang="da-DK" dirty="0" err="1"/>
              <a:t>herniering</a:t>
            </a:r>
            <a:r>
              <a:rPr lang="da-DK" dirty="0"/>
              <a:t> af hjernen med </a:t>
            </a:r>
            <a:r>
              <a:rPr lang="da-DK" dirty="0" err="1"/>
              <a:t>iskæmi</a:t>
            </a:r>
            <a:r>
              <a:rPr lang="da-DK" dirty="0"/>
              <a:t> ned til </a:t>
            </a:r>
            <a:r>
              <a:rPr lang="da-DK" dirty="0" err="1"/>
              <a:t>medulla</a:t>
            </a:r>
            <a:r>
              <a:rPr lang="da-DK" dirty="0"/>
              <a:t> </a:t>
            </a:r>
            <a:r>
              <a:rPr lang="da-DK" dirty="0" err="1"/>
              <a:t>spinalis</a:t>
            </a:r>
            <a:endParaRPr lang="da-DK" dirty="0"/>
          </a:p>
          <a:p>
            <a:pPr>
              <a:lnSpc>
                <a:spcPct val="110000"/>
              </a:lnSpc>
            </a:pPr>
            <a:r>
              <a:rPr lang="da-DK" dirty="0"/>
              <a:t>Hjernedøden indtræder</a:t>
            </a:r>
          </a:p>
          <a:p>
            <a:endParaRPr lang="da-DK" dirty="0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6825360" y="6393599"/>
            <a:ext cx="4944533" cy="420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da-DK" sz="1200" b="0" dirty="0">
                <a:latin typeface="+mj-lt"/>
              </a:rPr>
              <a:t>Kilde</a:t>
            </a:r>
            <a:r>
              <a:rPr lang="da-DK" sz="1200" b="0" dirty="0" smtClean="0">
                <a:latin typeface="+mj-lt"/>
              </a:rPr>
              <a:t>: </a:t>
            </a:r>
            <a:r>
              <a:rPr lang="da-DK" sz="1200" b="0" dirty="0" smtClean="0">
                <a:latin typeface="+mj-lt"/>
                <a:hlinkClick r:id="rId4"/>
              </a:rPr>
              <a:t>https</a:t>
            </a:r>
            <a:r>
              <a:rPr lang="da-DK" sz="1200" b="0" dirty="0">
                <a:latin typeface="+mj-lt"/>
                <a:hlinkClick r:id="rId4"/>
              </a:rPr>
              <a:t>://</a:t>
            </a:r>
            <a:r>
              <a:rPr lang="da-DK" sz="1200" b="0" dirty="0" smtClean="0">
                <a:latin typeface="+mj-lt"/>
                <a:hlinkClick r:id="rId4"/>
              </a:rPr>
              <a:t>openstax.org/books/anatomy-and-physiology/pages/preface</a:t>
            </a:r>
            <a:r>
              <a:rPr lang="da-DK" sz="1200" b="0" dirty="0">
                <a:latin typeface="+mj-lt"/>
              </a:rPr>
              <a:t> &amp; https://da.wikipedia.org/wiki/Hjernestamme</a:t>
            </a:r>
          </a:p>
        </p:txBody>
      </p:sp>
    </p:spTree>
    <p:extLst>
      <p:ext uri="{BB962C8B-B14F-4D97-AF65-F5344CB8AC3E}">
        <p14:creationId xmlns:p14="http://schemas.microsoft.com/office/powerpoint/2010/main" val="1998225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88EC0A-2F28-4723-B405-B375A9CF0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963" y="34377"/>
            <a:ext cx="9858705" cy="1603931"/>
          </a:xfrm>
        </p:spPr>
        <p:txBody>
          <a:bodyPr/>
          <a:lstStyle/>
          <a:p>
            <a:r>
              <a:rPr lang="da-DK" dirty="0" err="1"/>
              <a:t>Kardiovaskulær</a:t>
            </a:r>
            <a:r>
              <a:rPr lang="da-DK" dirty="0"/>
              <a:t> donor-</a:t>
            </a:r>
            <a:r>
              <a:rPr lang="da-DK" dirty="0" err="1"/>
              <a:t>patofysiologi</a:t>
            </a:r>
            <a:endParaRPr lang="da-DK" dirty="0"/>
          </a:p>
        </p:txBody>
      </p:sp>
      <p:sp>
        <p:nvSpPr>
          <p:cNvPr id="8" name="Tekstfelt 7"/>
          <p:cNvSpPr txBox="1"/>
          <p:nvPr/>
        </p:nvSpPr>
        <p:spPr>
          <a:xfrm>
            <a:off x="818550" y="3908765"/>
            <a:ext cx="2275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 err="1"/>
              <a:t>Hypotension</a:t>
            </a:r>
            <a:endParaRPr lang="da-DK" sz="2400" dirty="0"/>
          </a:p>
        </p:txBody>
      </p:sp>
      <p:sp>
        <p:nvSpPr>
          <p:cNvPr id="12" name="Tekstfelt 11"/>
          <p:cNvSpPr txBox="1"/>
          <p:nvPr/>
        </p:nvSpPr>
        <p:spPr>
          <a:xfrm>
            <a:off x="770963" y="1211733"/>
            <a:ext cx="7105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 err="1" smtClean="0"/>
              <a:t>Hypertension</a:t>
            </a:r>
            <a:r>
              <a:rPr lang="da-DK" sz="2400" dirty="0" smtClean="0"/>
              <a:t> og </a:t>
            </a:r>
            <a:r>
              <a:rPr lang="da-DK" sz="2400" dirty="0" err="1" smtClean="0"/>
              <a:t>bradykardi</a:t>
            </a:r>
            <a:r>
              <a:rPr lang="da-DK" sz="2400" dirty="0" smtClean="0"/>
              <a:t> (</a:t>
            </a:r>
            <a:r>
              <a:rPr lang="da-DK" sz="2400" dirty="0" err="1" smtClean="0"/>
              <a:t>Cushings</a:t>
            </a:r>
            <a:r>
              <a:rPr lang="da-DK" sz="2400" dirty="0" smtClean="0"/>
              <a:t> refleks)</a:t>
            </a:r>
            <a:r>
              <a:rPr lang="da-DK" sz="2400" b="1" dirty="0" smtClean="0"/>
              <a:t> </a:t>
            </a:r>
            <a:endParaRPr lang="da-DK" sz="2400" b="1" dirty="0"/>
          </a:p>
        </p:txBody>
      </p:sp>
      <p:sp>
        <p:nvSpPr>
          <p:cNvPr id="15" name="Rektangel: afrundede hjørner 25">
            <a:extLst>
              <a:ext uri="{FF2B5EF4-FFF2-40B4-BE49-F238E27FC236}">
                <a16:creationId xmlns:a16="http://schemas.microsoft.com/office/drawing/2014/main" id="{814D941E-B8D6-46F0-812C-5DACA0D17CBC}"/>
              </a:ext>
            </a:extLst>
          </p:cNvPr>
          <p:cNvSpPr/>
          <p:nvPr/>
        </p:nvSpPr>
        <p:spPr>
          <a:xfrm>
            <a:off x="818550" y="2226907"/>
            <a:ext cx="1798218" cy="1314512"/>
          </a:xfrm>
          <a:prstGeom prst="round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Rektangel: afrundede hjørner 25">
            <a:extLst>
              <a:ext uri="{FF2B5EF4-FFF2-40B4-BE49-F238E27FC236}">
                <a16:creationId xmlns:a16="http://schemas.microsoft.com/office/drawing/2014/main" id="{814D941E-B8D6-46F0-812C-5DACA0D17CBC}"/>
              </a:ext>
            </a:extLst>
          </p:cNvPr>
          <p:cNvSpPr/>
          <p:nvPr/>
        </p:nvSpPr>
        <p:spPr>
          <a:xfrm>
            <a:off x="5485422" y="4601385"/>
            <a:ext cx="1869402" cy="1314512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da-DK" dirty="0" err="1"/>
              <a:t>Deaktivering</a:t>
            </a:r>
            <a:r>
              <a:rPr lang="da-DK" dirty="0"/>
              <a:t> af </a:t>
            </a:r>
            <a:r>
              <a:rPr lang="da-DK" dirty="0" smtClean="0"/>
              <a:t>sympatiske nerveimpulser </a:t>
            </a:r>
            <a:r>
              <a:rPr lang="da-DK" dirty="0"/>
              <a:t>fra hjernen</a:t>
            </a:r>
          </a:p>
        </p:txBody>
      </p:sp>
      <p:sp>
        <p:nvSpPr>
          <p:cNvPr id="17" name="Rektangel: afrundede hjørner 25">
            <a:extLst>
              <a:ext uri="{FF2B5EF4-FFF2-40B4-BE49-F238E27FC236}">
                <a16:creationId xmlns:a16="http://schemas.microsoft.com/office/drawing/2014/main" id="{814D941E-B8D6-46F0-812C-5DACA0D17CBC}"/>
              </a:ext>
            </a:extLst>
          </p:cNvPr>
          <p:cNvSpPr/>
          <p:nvPr/>
        </p:nvSpPr>
        <p:spPr>
          <a:xfrm>
            <a:off x="10130537" y="4601385"/>
            <a:ext cx="1798218" cy="1314512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a-DK" dirty="0"/>
          </a:p>
        </p:txBody>
      </p:sp>
      <p:sp>
        <p:nvSpPr>
          <p:cNvPr id="18" name="Rektangel: afrundede hjørner 25">
            <a:extLst>
              <a:ext uri="{FF2B5EF4-FFF2-40B4-BE49-F238E27FC236}">
                <a16:creationId xmlns:a16="http://schemas.microsoft.com/office/drawing/2014/main" id="{814D941E-B8D6-46F0-812C-5DACA0D17CBC}"/>
              </a:ext>
            </a:extLst>
          </p:cNvPr>
          <p:cNvSpPr/>
          <p:nvPr/>
        </p:nvSpPr>
        <p:spPr>
          <a:xfrm>
            <a:off x="7876457" y="4601385"/>
            <a:ext cx="1798218" cy="1314512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da-DK" dirty="0"/>
              <a:t>Lavt </a:t>
            </a:r>
            <a:r>
              <a:rPr lang="da-DK" dirty="0" err="1"/>
              <a:t>katekola</a:t>
            </a:r>
            <a:r>
              <a:rPr lang="da-DK" dirty="0"/>
              <a:t>-minspejl</a:t>
            </a:r>
          </a:p>
          <a:p>
            <a:pPr lvl="0"/>
            <a:r>
              <a:rPr lang="da-DK" dirty="0"/>
              <a:t>Tab </a:t>
            </a:r>
            <a:r>
              <a:rPr lang="da-DK" dirty="0" smtClean="0"/>
              <a:t>af </a:t>
            </a:r>
            <a:r>
              <a:rPr lang="da-DK" dirty="0" err="1"/>
              <a:t>kardiel</a:t>
            </a:r>
            <a:r>
              <a:rPr lang="da-DK" dirty="0"/>
              <a:t> stimulation</a:t>
            </a:r>
          </a:p>
        </p:txBody>
      </p:sp>
      <p:sp>
        <p:nvSpPr>
          <p:cNvPr id="19" name="Afrundet rektangel 4"/>
          <p:cNvSpPr txBox="1"/>
          <p:nvPr/>
        </p:nvSpPr>
        <p:spPr>
          <a:xfrm>
            <a:off x="894261" y="2264438"/>
            <a:ext cx="1864436" cy="112834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5720" tIns="45720" rIns="45720" bIns="45720" numCol="1" spcCol="1270" anchor="ctr" anchorCtr="0">
            <a:noAutofit/>
          </a:bodyPr>
          <a:lstStyle/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da-DK" kern="1200" dirty="0"/>
              <a:t>Progressiv iskæmi i hjernestammen</a:t>
            </a:r>
          </a:p>
        </p:txBody>
      </p:sp>
      <p:sp>
        <p:nvSpPr>
          <p:cNvPr id="20" name="Rektangel: afrundede hjørner 25">
            <a:extLst>
              <a:ext uri="{FF2B5EF4-FFF2-40B4-BE49-F238E27FC236}">
                <a16:creationId xmlns:a16="http://schemas.microsoft.com/office/drawing/2014/main" id="{814D941E-B8D6-46F0-812C-5DACA0D17CBC}"/>
              </a:ext>
            </a:extLst>
          </p:cNvPr>
          <p:cNvSpPr/>
          <p:nvPr/>
        </p:nvSpPr>
        <p:spPr>
          <a:xfrm>
            <a:off x="3174359" y="2226907"/>
            <a:ext cx="1798218" cy="1314512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1" name="Rektangel: afrundede hjørner 25">
            <a:extLst>
              <a:ext uri="{FF2B5EF4-FFF2-40B4-BE49-F238E27FC236}">
                <a16:creationId xmlns:a16="http://schemas.microsoft.com/office/drawing/2014/main" id="{814D941E-B8D6-46F0-812C-5DACA0D17CBC}"/>
              </a:ext>
            </a:extLst>
          </p:cNvPr>
          <p:cNvSpPr/>
          <p:nvPr/>
        </p:nvSpPr>
        <p:spPr>
          <a:xfrm>
            <a:off x="5527285" y="2226907"/>
            <a:ext cx="1798218" cy="1314512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2" name="Google Shape;2938;p99">
            <a:extLst>
              <a:ext uri="{FF2B5EF4-FFF2-40B4-BE49-F238E27FC236}">
                <a16:creationId xmlns:a16="http://schemas.microsoft.com/office/drawing/2014/main" id="{3F2675EE-CB01-40DA-BC82-CBAFC9D9ED4E}"/>
              </a:ext>
            </a:extLst>
          </p:cNvPr>
          <p:cNvSpPr/>
          <p:nvPr/>
        </p:nvSpPr>
        <p:spPr>
          <a:xfrm>
            <a:off x="2685455" y="2740822"/>
            <a:ext cx="408586" cy="292928"/>
          </a:xfrm>
          <a:custGeom>
            <a:avLst/>
            <a:gdLst/>
            <a:ahLst/>
            <a:cxnLst/>
            <a:rect l="l" t="t" r="r" b="b"/>
            <a:pathLst>
              <a:path w="2691" h="2122" extrusionOk="0">
                <a:moveTo>
                  <a:pt x="1630" y="1"/>
                </a:moveTo>
                <a:lnTo>
                  <a:pt x="1630" y="722"/>
                </a:lnTo>
                <a:lnTo>
                  <a:pt x="1630" y="808"/>
                </a:lnTo>
                <a:lnTo>
                  <a:pt x="0" y="808"/>
                </a:lnTo>
                <a:lnTo>
                  <a:pt x="0" y="1321"/>
                </a:lnTo>
                <a:lnTo>
                  <a:pt x="1630" y="1321"/>
                </a:lnTo>
                <a:lnTo>
                  <a:pt x="1630" y="1407"/>
                </a:lnTo>
                <a:lnTo>
                  <a:pt x="1630" y="2121"/>
                </a:lnTo>
                <a:lnTo>
                  <a:pt x="2691" y="1061"/>
                </a:lnTo>
                <a:lnTo>
                  <a:pt x="1630" y="1"/>
                </a:lnTo>
                <a:close/>
              </a:path>
            </a:pathLst>
          </a:custGeom>
          <a:solidFill>
            <a:schemeClr val="tx1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4" name="Google Shape;2938;p99">
            <a:extLst>
              <a:ext uri="{FF2B5EF4-FFF2-40B4-BE49-F238E27FC236}">
                <a16:creationId xmlns:a16="http://schemas.microsoft.com/office/drawing/2014/main" id="{3F2675EE-CB01-40DA-BC82-CBAFC9D9ED4E}"/>
              </a:ext>
            </a:extLst>
          </p:cNvPr>
          <p:cNvSpPr/>
          <p:nvPr/>
        </p:nvSpPr>
        <p:spPr>
          <a:xfrm>
            <a:off x="5045638" y="2737699"/>
            <a:ext cx="408586" cy="292928"/>
          </a:xfrm>
          <a:custGeom>
            <a:avLst/>
            <a:gdLst/>
            <a:ahLst/>
            <a:cxnLst/>
            <a:rect l="l" t="t" r="r" b="b"/>
            <a:pathLst>
              <a:path w="2691" h="2122" extrusionOk="0">
                <a:moveTo>
                  <a:pt x="1630" y="1"/>
                </a:moveTo>
                <a:lnTo>
                  <a:pt x="1630" y="722"/>
                </a:lnTo>
                <a:lnTo>
                  <a:pt x="1630" y="808"/>
                </a:lnTo>
                <a:lnTo>
                  <a:pt x="0" y="808"/>
                </a:lnTo>
                <a:lnTo>
                  <a:pt x="0" y="1321"/>
                </a:lnTo>
                <a:lnTo>
                  <a:pt x="1630" y="1321"/>
                </a:lnTo>
                <a:lnTo>
                  <a:pt x="1630" y="1407"/>
                </a:lnTo>
                <a:lnTo>
                  <a:pt x="1630" y="2121"/>
                </a:lnTo>
                <a:lnTo>
                  <a:pt x="2691" y="1061"/>
                </a:lnTo>
                <a:lnTo>
                  <a:pt x="1630" y="1"/>
                </a:lnTo>
                <a:close/>
              </a:path>
            </a:pathLst>
          </a:custGeom>
          <a:solidFill>
            <a:schemeClr val="tx1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5" name="Google Shape;2938;p99">
            <a:extLst>
              <a:ext uri="{FF2B5EF4-FFF2-40B4-BE49-F238E27FC236}">
                <a16:creationId xmlns:a16="http://schemas.microsoft.com/office/drawing/2014/main" id="{3F2675EE-CB01-40DA-BC82-CBAFC9D9ED4E}"/>
              </a:ext>
            </a:extLst>
          </p:cNvPr>
          <p:cNvSpPr/>
          <p:nvPr/>
        </p:nvSpPr>
        <p:spPr>
          <a:xfrm>
            <a:off x="7438252" y="5112177"/>
            <a:ext cx="408586" cy="292928"/>
          </a:xfrm>
          <a:custGeom>
            <a:avLst/>
            <a:gdLst/>
            <a:ahLst/>
            <a:cxnLst/>
            <a:rect l="l" t="t" r="r" b="b"/>
            <a:pathLst>
              <a:path w="2691" h="2122" extrusionOk="0">
                <a:moveTo>
                  <a:pt x="1630" y="1"/>
                </a:moveTo>
                <a:lnTo>
                  <a:pt x="1630" y="722"/>
                </a:lnTo>
                <a:lnTo>
                  <a:pt x="1630" y="808"/>
                </a:lnTo>
                <a:lnTo>
                  <a:pt x="0" y="808"/>
                </a:lnTo>
                <a:lnTo>
                  <a:pt x="0" y="1321"/>
                </a:lnTo>
                <a:lnTo>
                  <a:pt x="1630" y="1321"/>
                </a:lnTo>
                <a:lnTo>
                  <a:pt x="1630" y="1407"/>
                </a:lnTo>
                <a:lnTo>
                  <a:pt x="1630" y="2121"/>
                </a:lnTo>
                <a:lnTo>
                  <a:pt x="2691" y="1061"/>
                </a:lnTo>
                <a:lnTo>
                  <a:pt x="1630" y="1"/>
                </a:lnTo>
                <a:close/>
              </a:path>
            </a:pathLst>
          </a:custGeom>
          <a:solidFill>
            <a:schemeClr val="tx1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6" name="Google Shape;2938;p99">
            <a:extLst>
              <a:ext uri="{FF2B5EF4-FFF2-40B4-BE49-F238E27FC236}">
                <a16:creationId xmlns:a16="http://schemas.microsoft.com/office/drawing/2014/main" id="{3F2675EE-CB01-40DA-BC82-CBAFC9D9ED4E}"/>
              </a:ext>
            </a:extLst>
          </p:cNvPr>
          <p:cNvSpPr/>
          <p:nvPr/>
        </p:nvSpPr>
        <p:spPr>
          <a:xfrm>
            <a:off x="9695333" y="5118113"/>
            <a:ext cx="408586" cy="292928"/>
          </a:xfrm>
          <a:custGeom>
            <a:avLst/>
            <a:gdLst/>
            <a:ahLst/>
            <a:cxnLst/>
            <a:rect l="l" t="t" r="r" b="b"/>
            <a:pathLst>
              <a:path w="2691" h="2122" extrusionOk="0">
                <a:moveTo>
                  <a:pt x="1630" y="1"/>
                </a:moveTo>
                <a:lnTo>
                  <a:pt x="1630" y="722"/>
                </a:lnTo>
                <a:lnTo>
                  <a:pt x="1630" y="808"/>
                </a:lnTo>
                <a:lnTo>
                  <a:pt x="0" y="808"/>
                </a:lnTo>
                <a:lnTo>
                  <a:pt x="0" y="1321"/>
                </a:lnTo>
                <a:lnTo>
                  <a:pt x="1630" y="1321"/>
                </a:lnTo>
                <a:lnTo>
                  <a:pt x="1630" y="1407"/>
                </a:lnTo>
                <a:lnTo>
                  <a:pt x="1630" y="2121"/>
                </a:lnTo>
                <a:lnTo>
                  <a:pt x="2691" y="1061"/>
                </a:lnTo>
                <a:lnTo>
                  <a:pt x="1630" y="1"/>
                </a:lnTo>
                <a:close/>
              </a:path>
            </a:pathLst>
          </a:custGeom>
          <a:solidFill>
            <a:schemeClr val="tx1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7" name="Rektangel 6"/>
          <p:cNvSpPr/>
          <p:nvPr/>
        </p:nvSpPr>
        <p:spPr>
          <a:xfrm>
            <a:off x="5669214" y="2283998"/>
            <a:ext cx="17293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a-DK" dirty="0">
                <a:solidFill>
                  <a:schemeClr val="bg1"/>
                </a:solidFill>
              </a:rPr>
              <a:t>Sympatisk </a:t>
            </a:r>
            <a:r>
              <a:rPr lang="da-DK" dirty="0" smtClean="0">
                <a:solidFill>
                  <a:schemeClr val="bg1"/>
                </a:solidFill>
              </a:rPr>
              <a:t>stimulation </a:t>
            </a:r>
            <a:r>
              <a:rPr lang="da-DK" dirty="0">
                <a:solidFill>
                  <a:schemeClr val="bg1"/>
                </a:solidFill>
              </a:rPr>
              <a:t>for at opretholde CPP</a:t>
            </a:r>
          </a:p>
        </p:txBody>
      </p:sp>
      <p:sp>
        <p:nvSpPr>
          <p:cNvPr id="27" name="Rektangel 26"/>
          <p:cNvSpPr/>
          <p:nvPr/>
        </p:nvSpPr>
        <p:spPr>
          <a:xfrm>
            <a:off x="3374272" y="2281059"/>
            <a:ext cx="16348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da-DK" dirty="0" err="1" smtClean="0">
                <a:solidFill>
                  <a:schemeClr val="bg1"/>
                </a:solidFill>
              </a:rPr>
              <a:t>Myocyt</a:t>
            </a:r>
            <a:endParaRPr lang="da-DK" dirty="0" smtClean="0">
              <a:solidFill>
                <a:schemeClr val="bg1"/>
              </a:solidFill>
            </a:endParaRPr>
          </a:p>
          <a:p>
            <a:pPr lvl="0"/>
            <a:r>
              <a:rPr lang="da-DK" dirty="0" smtClean="0">
                <a:solidFill>
                  <a:schemeClr val="bg1"/>
                </a:solidFill>
              </a:rPr>
              <a:t>nekrose </a:t>
            </a:r>
            <a:endParaRPr lang="da-DK" dirty="0">
              <a:solidFill>
                <a:schemeClr val="bg1"/>
              </a:solidFill>
            </a:endParaRPr>
          </a:p>
          <a:p>
            <a:pPr lvl="0"/>
            <a:r>
              <a:rPr lang="da-DK" dirty="0" err="1">
                <a:solidFill>
                  <a:schemeClr val="bg1"/>
                </a:solidFill>
              </a:rPr>
              <a:t>i</a:t>
            </a:r>
            <a:r>
              <a:rPr lang="da-DK" dirty="0" err="1" smtClean="0">
                <a:solidFill>
                  <a:schemeClr val="bg1"/>
                </a:solidFill>
              </a:rPr>
              <a:t>skæmi</a:t>
            </a:r>
            <a:r>
              <a:rPr lang="da-DK" dirty="0" smtClean="0">
                <a:solidFill>
                  <a:schemeClr val="bg1"/>
                </a:solidFill>
              </a:rPr>
              <a:t> </a:t>
            </a:r>
            <a:r>
              <a:rPr lang="da-DK" dirty="0">
                <a:solidFill>
                  <a:schemeClr val="bg1"/>
                </a:solidFill>
              </a:rPr>
              <a:t>på EKG</a:t>
            </a:r>
          </a:p>
        </p:txBody>
      </p:sp>
      <p:sp>
        <p:nvSpPr>
          <p:cNvPr id="28" name="Google Shape;2938;p99">
            <a:extLst>
              <a:ext uri="{FF2B5EF4-FFF2-40B4-BE49-F238E27FC236}">
                <a16:creationId xmlns:a16="http://schemas.microsoft.com/office/drawing/2014/main" id="{3F2675EE-CB01-40DA-BC82-CBAFC9D9ED4E}"/>
              </a:ext>
            </a:extLst>
          </p:cNvPr>
          <p:cNvSpPr/>
          <p:nvPr/>
        </p:nvSpPr>
        <p:spPr>
          <a:xfrm rot="5400000">
            <a:off x="6169298" y="3789709"/>
            <a:ext cx="540097" cy="421670"/>
          </a:xfrm>
          <a:custGeom>
            <a:avLst/>
            <a:gdLst/>
            <a:ahLst/>
            <a:cxnLst/>
            <a:rect l="l" t="t" r="r" b="b"/>
            <a:pathLst>
              <a:path w="2691" h="2122" extrusionOk="0">
                <a:moveTo>
                  <a:pt x="1630" y="1"/>
                </a:moveTo>
                <a:lnTo>
                  <a:pt x="1630" y="722"/>
                </a:lnTo>
                <a:lnTo>
                  <a:pt x="1630" y="808"/>
                </a:lnTo>
                <a:lnTo>
                  <a:pt x="0" y="808"/>
                </a:lnTo>
                <a:lnTo>
                  <a:pt x="0" y="1321"/>
                </a:lnTo>
                <a:lnTo>
                  <a:pt x="1630" y="1321"/>
                </a:lnTo>
                <a:lnTo>
                  <a:pt x="1630" y="1407"/>
                </a:lnTo>
                <a:lnTo>
                  <a:pt x="1630" y="2121"/>
                </a:lnTo>
                <a:lnTo>
                  <a:pt x="2691" y="1061"/>
                </a:lnTo>
                <a:lnTo>
                  <a:pt x="1630" y="1"/>
                </a:lnTo>
                <a:close/>
              </a:path>
            </a:pathLst>
          </a:custGeom>
          <a:solidFill>
            <a:schemeClr val="tx1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30" name="Tekstfelt 29"/>
          <p:cNvSpPr txBox="1"/>
          <p:nvPr/>
        </p:nvSpPr>
        <p:spPr>
          <a:xfrm>
            <a:off x="10211590" y="5028120"/>
            <a:ext cx="30895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 smtClean="0">
                <a:solidFill>
                  <a:schemeClr val="bg1"/>
                </a:solidFill>
              </a:rPr>
              <a:t>Vasodilation</a:t>
            </a:r>
            <a:endParaRPr lang="da-DK" dirty="0">
              <a:solidFill>
                <a:schemeClr val="bg1"/>
              </a:solidFill>
            </a:endParaRP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8930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7436" y="122026"/>
            <a:ext cx="6948055" cy="1205057"/>
          </a:xfrm>
        </p:spPr>
        <p:txBody>
          <a:bodyPr/>
          <a:lstStyle/>
          <a:p>
            <a:r>
              <a:rPr lang="da-DK" dirty="0"/>
              <a:t>Lunger - patofysiologi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5"/>
          </p:nvPr>
        </p:nvSpPr>
        <p:spPr>
          <a:xfrm>
            <a:off x="6089498" y="1601764"/>
            <a:ext cx="5588000" cy="4748236"/>
          </a:xfrm>
        </p:spPr>
        <p:txBody>
          <a:bodyPr>
            <a:normAutofit lnSpcReduction="10000"/>
          </a:bodyPr>
          <a:lstStyle/>
          <a:p>
            <a:r>
              <a:rPr lang="da-DK" dirty="0"/>
              <a:t>Sympatisk storm giver </a:t>
            </a:r>
            <a:r>
              <a:rPr lang="da-DK" dirty="0" err="1"/>
              <a:t>pulmonal</a:t>
            </a:r>
            <a:r>
              <a:rPr lang="da-DK" dirty="0"/>
              <a:t> </a:t>
            </a:r>
            <a:r>
              <a:rPr lang="da-DK" dirty="0" err="1" smtClean="0"/>
              <a:t>vasokonstriktion</a:t>
            </a:r>
            <a:endParaRPr lang="da-DK" dirty="0" smtClean="0"/>
          </a:p>
          <a:p>
            <a:endParaRPr lang="da-DK" dirty="0"/>
          </a:p>
          <a:p>
            <a:r>
              <a:rPr lang="da-DK" dirty="0" err="1">
                <a:solidFill>
                  <a:srgbClr val="004567"/>
                </a:solidFill>
              </a:rPr>
              <a:t>Incarcerationsprocessen</a:t>
            </a:r>
            <a:r>
              <a:rPr lang="da-DK" dirty="0">
                <a:solidFill>
                  <a:srgbClr val="004567"/>
                </a:solidFill>
              </a:rPr>
              <a:t> giver </a:t>
            </a:r>
            <a:r>
              <a:rPr lang="da-DK" dirty="0" smtClean="0">
                <a:solidFill>
                  <a:srgbClr val="004567"/>
                </a:solidFill>
              </a:rPr>
              <a:t>et inflammatorisk respons</a:t>
            </a:r>
          </a:p>
          <a:p>
            <a:pPr marL="0" indent="0">
              <a:buNone/>
            </a:pPr>
            <a:endParaRPr lang="da-DK" dirty="0">
              <a:solidFill>
                <a:srgbClr val="004567"/>
              </a:solidFill>
            </a:endParaRPr>
          </a:p>
          <a:p>
            <a:r>
              <a:rPr lang="da-DK" dirty="0" err="1">
                <a:solidFill>
                  <a:srgbClr val="004567"/>
                </a:solidFill>
              </a:rPr>
              <a:t>Pulmonal</a:t>
            </a:r>
            <a:r>
              <a:rPr lang="da-DK" dirty="0">
                <a:solidFill>
                  <a:srgbClr val="004567"/>
                </a:solidFill>
              </a:rPr>
              <a:t> kapillærlækage </a:t>
            </a:r>
            <a:endParaRPr lang="da-DK" dirty="0" smtClean="0">
              <a:solidFill>
                <a:srgbClr val="004567"/>
              </a:solidFill>
            </a:endParaRPr>
          </a:p>
          <a:p>
            <a:pPr marL="0" indent="0">
              <a:buNone/>
            </a:pPr>
            <a:endParaRPr lang="da-DK" dirty="0">
              <a:solidFill>
                <a:srgbClr val="004567"/>
              </a:solidFill>
            </a:endParaRPr>
          </a:p>
          <a:p>
            <a:r>
              <a:rPr lang="da-DK" dirty="0">
                <a:solidFill>
                  <a:srgbClr val="004567"/>
                </a:solidFill>
              </a:rPr>
              <a:t>Mulig volumen overload</a:t>
            </a:r>
          </a:p>
          <a:p>
            <a:pPr lvl="1"/>
            <a:r>
              <a:rPr lang="da-DK" sz="2000" dirty="0">
                <a:solidFill>
                  <a:srgbClr val="004567"/>
                </a:solidFill>
              </a:rPr>
              <a:t>= Øget væske i lungevævet</a:t>
            </a:r>
          </a:p>
          <a:p>
            <a:pPr marL="457200" lvl="1" indent="0">
              <a:buNone/>
            </a:pPr>
            <a:endParaRPr lang="da-DK" sz="2000" dirty="0">
              <a:solidFill>
                <a:srgbClr val="004567"/>
              </a:solidFill>
            </a:endParaRPr>
          </a:p>
          <a:p>
            <a:r>
              <a:rPr lang="da-DK" dirty="0">
                <a:solidFill>
                  <a:srgbClr val="004567"/>
                </a:solidFill>
              </a:rPr>
              <a:t>Evt. følger efter: </a:t>
            </a:r>
          </a:p>
          <a:p>
            <a:pPr lvl="1"/>
            <a:r>
              <a:rPr lang="da-DK" sz="2000" dirty="0">
                <a:solidFill>
                  <a:srgbClr val="004567"/>
                </a:solidFill>
              </a:rPr>
              <a:t>A</a:t>
            </a:r>
            <a:r>
              <a:rPr lang="da-DK" sz="2000" dirty="0" smtClean="0">
                <a:solidFill>
                  <a:srgbClr val="004567"/>
                </a:solidFill>
              </a:rPr>
              <a:t>spiration</a:t>
            </a:r>
            <a:r>
              <a:rPr lang="da-DK" sz="2000" dirty="0">
                <a:solidFill>
                  <a:srgbClr val="004567"/>
                </a:solidFill>
              </a:rPr>
              <a:t>, mekanisk ventilation, pneumoni, multiple blodtransfusioner – ”double hit” </a:t>
            </a:r>
            <a:r>
              <a:rPr lang="da-DK" sz="2000" dirty="0" smtClean="0">
                <a:solidFill>
                  <a:srgbClr val="004567"/>
                </a:solidFill>
              </a:rPr>
              <a:t>mekanisme, </a:t>
            </a:r>
            <a:r>
              <a:rPr lang="da-DK" sz="2000" dirty="0">
                <a:solidFill>
                  <a:srgbClr val="004567"/>
                </a:solidFill>
              </a:rPr>
              <a:t>hvilket kan være behandlingskrævende</a:t>
            </a:r>
            <a:endParaRPr lang="da-DK" sz="2000" baseline="-20000" dirty="0">
              <a:solidFill>
                <a:srgbClr val="004567"/>
              </a:solidFill>
            </a:endParaRPr>
          </a:p>
          <a:p>
            <a:endParaRPr lang="da-DK" dirty="0"/>
          </a:p>
        </p:txBody>
      </p:sp>
      <p:sp>
        <p:nvSpPr>
          <p:cNvPr id="6" name="Rektangel: afrundede hjørner 26">
            <a:extLst>
              <a:ext uri="{FF2B5EF4-FFF2-40B4-BE49-F238E27FC236}">
                <a16:creationId xmlns:a16="http://schemas.microsoft.com/office/drawing/2014/main" id="{812767BB-F77F-4F32-94CF-D85DF323B550}"/>
              </a:ext>
            </a:extLst>
          </p:cNvPr>
          <p:cNvSpPr/>
          <p:nvPr/>
        </p:nvSpPr>
        <p:spPr>
          <a:xfrm>
            <a:off x="972919" y="1601764"/>
            <a:ext cx="3549206" cy="4450423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7" name="Grafik 17">
            <a:extLst>
              <a:ext uri="{FF2B5EF4-FFF2-40B4-BE49-F238E27FC236}">
                <a16:creationId xmlns:a16="http://schemas.microsoft.com/office/drawing/2014/main" id="{EF8C239A-F063-465B-8D01-AE57580494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39868" y="2864401"/>
            <a:ext cx="1815307" cy="140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09291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6&quot;&gt;&lt;property id=&quot;20148&quot; value=&quot;5&quot;/&gt;&lt;property id=&quot;20300&quot; value=&quot;Slide 4 - &amp;quot;Organdonationsdag 2020&amp;quot;&quot;/&gt;&lt;property id=&quot;20307&quot; value=&quot;260&quot;/&gt;&lt;/object&gt;&lt;object type=&quot;3&quot; unique_id=&quot;10007&quot;&gt;&lt;property id=&quot;20148&quot; value=&quot;5&quot;/&gt;&lt;property id=&quot;20300&quot; value=&quot;Slide 6 - &amp;quot;Formål med dagen&amp;quot;&quot;/&gt;&lt;property id=&quot;20307&quot; value=&quot;263&quot;/&gt;&lt;/object&gt;&lt;object type=&quot;3&quot; unique_id=&quot;10008&quot;&gt;&lt;property id=&quot;20148&quot; value=&quot;5&quot;/&gt;&lt;property id=&quot;20300&quot; value=&quot;Slide 5 - &amp;quot;Hovedbudskab&amp;quot;&quot;/&gt;&lt;property id=&quot;20307&quot; value=&quot;265&quot;/&gt;&lt;/object&gt;&lt;object type=&quot;3&quot; unique_id=&quot;10039&quot;&gt;&lt;property id=&quot;20148&quot; value=&quot;5&quot;/&gt;&lt;property id=&quot;20300&quot; value=&quot;Slide 2 - &amp;quot;Opfølgning fra sidste år&amp;quot;&quot;/&gt;&lt;property id=&quot;20307&quot; value=&quot;295&quot;/&gt;&lt;/object&gt;&lt;object type=&quot;3&quot; unique_id=&quot;10684&quot;&gt;&lt;property id=&quot;20148&quot; value=&quot;5&quot;/&gt;&lt;property id=&quot;20300&quot; value=&quot;Slide 1&quot;/&gt;&lt;property id=&quot;20307&quot; value=&quot;301&quot;/&gt;&lt;/object&gt;&lt;object type=&quot;3&quot; unique_id=&quot;10685&quot;&gt;&lt;property id=&quot;20148&quot; value=&quot;5&quot;/&gt;&lt;property id=&quot;20300&quot; value=&quot;Slide 8 - &amp;quot;Gennemgang af organdonationsforløb&amp;quot;&quot;/&gt;&lt;property id=&quot;20307&quot; value=&quot;302&quot;/&gt;&lt;/object&gt;&lt;object type=&quot;3&quot; unique_id=&quot;10686&quot;&gt;&lt;property id=&quot;20148&quot; value=&quot;5&quot;/&gt;&lt;property id=&quot;20300&quot; value=&quot;Slide 10 - &amp;quot;Donationsaktiviteten - intensivafdelingen &amp;amp; hospitalet&amp;quot;&quot;/&gt;&lt;property id=&quot;20307&quot; value=&quot;304&quot;/&gt;&lt;/object&gt;&lt;object type=&quot;3&quot; unique_id=&quot;10687&quot;&gt;&lt;property id=&quot;20148&quot; value=&quot;5&quot;/&gt;&lt;property id=&quot;20300&quot; value=&quot;Slide 12 - &amp;quot;Strategi – en samlet hospitalsindsats&amp;quot;&quot;/&gt;&lt;property id=&quot;20307&quot; value=&quot;303&quot;/&gt;&lt;/object&gt;&lt;object type=&quot;3&quot; unique_id=&quot;10688&quot;&gt;&lt;property id=&quot;20148&quot; value=&quot;5&quot;/&gt;&lt;property id=&quot;20300&quot; value=&quot;Slide 14 - &amp;quot;- Gensidig orientering -&amp;quot;&quot;/&gt;&lt;property id=&quot;20307&quot; value=&quot;305&quot;/&gt;&lt;/object&gt;&lt;object type=&quot;3&quot; unique_id=&quot;10689&quot;&gt;&lt;property id=&quot;20148&quot; value=&quot;5&quot;/&gt;&lt;property id=&quot;20300&quot; value=&quot;Slide 16 - &amp;quot;Opsamling &amp;amp; aftaler&amp;quot;&quot;/&gt;&lt;property id=&quot;20307&quot; value=&quot;306&quot;/&gt;&lt;/object&gt;&lt;object type=&quot;3&quot; unique_id=&quot;10702&quot;&gt;&lt;property id=&quot;20148&quot; value=&quot;5&quot;/&gt;&lt;property id=&quot;20300&quot; value=&quot;Slide 7 - &amp;quot;Materialer til at sætte fokus i jeres afdeling&amp;quot;&quot;/&gt;&lt;property id=&quot;20307&quot; value=&quot;323&quot;/&gt;&lt;/object&gt;&lt;object type=&quot;3&quot; unique_id=&quot;10703&quot;&gt;&lt;property id=&quot;20148&quot; value=&quot;5&quot;/&gt;&lt;property id=&quot;20300&quot; value=&quot;Slide 18&quot;/&gt;&lt;property id=&quot;20307&quot; value=&quot;308&quot;/&gt;&lt;/object&gt;&lt;object type=&quot;3&quot; unique_id=&quot;10704&quot;&gt;&lt;property id=&quot;20148&quot; value=&quot;5&quot;/&gt;&lt;property id=&quot;20300&quot; value=&quot;Slide 11 - &amp;quot;Donationsaktiviteten – intensiv og hospitalet &amp;quot;&quot;/&gt;&lt;property id=&quot;20307&quot; value=&quot;310&quot;/&gt;&lt;/object&gt;&lt;object type=&quot;3&quot; unique_id=&quot;10706&quot;&gt;&lt;property id=&quot;20148&quot; value=&quot;5&quot;/&gt;&lt;property id=&quot;20300&quot; value=&quot;Slide 25&quot;/&gt;&lt;property id=&quot;20307&quot; value=&quot;312&quot;/&gt;&lt;/object&gt;&lt;object type=&quot;3&quot; unique_id=&quot;10708&quot;&gt;&lt;property id=&quot;20148&quot; value=&quot;5&quot;/&gt;&lt;property id=&quot;20300&quot; value=&quot;Slide 27&quot;/&gt;&lt;property id=&quot;20307&quot; value=&quot;314&quot;/&gt;&lt;/object&gt;&lt;object type=&quot;3&quot; unique_id=&quot;10709&quot;&gt;&lt;property id=&quot;20148&quot; value=&quot;5&quot;/&gt;&lt;property id=&quot;20300&quot; value=&quot;Slide 9 - &amp;quot;Gennemgang af donationsforløb&amp;quot;&quot;/&gt;&lt;property id=&quot;20307&quot; value=&quot;315&quot;/&gt;&lt;/object&gt;&lt;object type=&quot;3&quot; unique_id=&quot;10710&quot;&gt;&lt;property id=&quot;20148&quot; value=&quot;5&quot;/&gt;&lt;property id=&quot;20300&quot; value=&quot;Slide 15 - &amp;quot;Gensidig orientering&amp;quot;&quot;/&gt;&lt;property id=&quot;20307&quot; value=&quot;316&quot;/&gt;&lt;/object&gt;&lt;object type=&quot;3&quot; unique_id=&quot;10711&quot;&gt;&lt;property id=&quot;20148&quot; value=&quot;5&quot;/&gt;&lt;property id=&quot;20300&quot; value=&quot;Slide 26&quot;/&gt;&lt;property id=&quot;20307&quot; value=&quot;317&quot;/&gt;&lt;/object&gt;&lt;object type=&quot;3&quot; unique_id=&quot;10712&quot;&gt;&lt;property id=&quot;20148&quot; value=&quot;5&quot;/&gt;&lt;property id=&quot;20300&quot; value=&quot;Slide 19&quot;/&gt;&lt;property id=&quot;20307&quot; value=&quot;318&quot;/&gt;&lt;/object&gt;&lt;object type=&quot;3&quot; unique_id=&quot;10713&quot;&gt;&lt;property id=&quot;20148&quot; value=&quot;5&quot;/&gt;&lt;property id=&quot;20300&quot; value=&quot;Slide 13 - &amp;quot;Strategi – en samlet hospitalsindsats&amp;quot;&quot;/&gt;&lt;property id=&quot;20307&quot; value=&quot;319&quot;/&gt;&lt;/object&gt;&lt;object type=&quot;3&quot; unique_id=&quot;10714&quot;&gt;&lt;property id=&quot;20148&quot; value=&quot;5&quot;/&gt;&lt;property id=&quot;20300&quot; value=&quot;Slide 20&quot;/&gt;&lt;property id=&quot;20307&quot; value=&quot;320&quot;/&gt;&lt;/object&gt;&lt;object type=&quot;3&quot; unique_id=&quot;10715&quot;&gt;&lt;property id=&quot;20148&quot; value=&quot;5&quot;/&gt;&lt;property id=&quot;20300&quot; value=&quot;Slide 21&quot;/&gt;&lt;property id=&quot;20307&quot; value=&quot;321&quot;/&gt;&lt;/object&gt;&lt;object type=&quot;3&quot; unique_id=&quot;10716&quot;&gt;&lt;property id=&quot;20148&quot; value=&quot;5&quot;/&gt;&lt;property id=&quot;20300&quot; value=&quot;Slide 22&quot;/&gt;&lt;property id=&quot;20307&quot; value=&quot;322&quot;/&gt;&lt;/object&gt;&lt;object type=&quot;3&quot; unique_id=&quot;10987&quot;&gt;&lt;property id=&quot;20148&quot; value=&quot;5&quot;/&gt;&lt;property id=&quot;20300&quot; value=&quot;Slide 3 - &amp;quot;Opfølgning fra sidste år&amp;quot;&quot;/&gt;&lt;property id=&quot;20307&quot; value=&quot;324&quot;/&gt;&lt;/object&gt;&lt;object type=&quot;3&quot; unique_id=&quot;10988&quot;&gt;&lt;property id=&quot;20148&quot; value=&quot;5&quot;/&gt;&lt;property id=&quot;20300&quot; value=&quot;Slide 17 - &amp;quot;Opsamling og aftaler&amp;quot;&quot;/&gt;&lt;property id=&quot;20307&quot; value=&quot;325&quot;/&gt;&lt;/object&gt;&lt;object type=&quot;3&quot; unique_id=&quot;10989&quot;&gt;&lt;property id=&quot;20148&quot; value=&quot;5&quot;/&gt;&lt;property id=&quot;20300&quot; value=&quot;Slide 23&quot;/&gt;&lt;property id=&quot;20307&quot; value=&quot;326&quot;/&gt;&lt;/object&gt;&lt;object type=&quot;3&quot; unique_id=&quot;10990&quot;&gt;&lt;property id=&quot;20148&quot; value=&quot;5&quot;/&gt;&lt;property id=&quot;20300&quot; value=&quot;Slide 24&quot;/&gt;&lt;property id=&quot;20307&quot; value=&quot;327&quot;/&gt;&lt;/object&gt;&lt;object type=&quot;3&quot; unique_id=&quot;10991&quot;&gt;&lt;property id=&quot;20148&quot; value=&quot;5&quot;/&gt;&lt;property id=&quot;20300&quot; value=&quot;Slide 28&quot;/&gt;&lt;property id=&quot;20307&quot; value=&quot;328&quot;/&gt;&lt;/object&gt;&lt;object type=&quot;3&quot; unique_id=&quot;10992&quot;&gt;&lt;property id=&quot;20148&quot; value=&quot;5&quot;/&gt;&lt;property id=&quot;20300&quot; value=&quot;Slide 29&quot;/&gt;&lt;property id=&quot;20307&quot; value=&quot;329&quot;/&gt;&lt;/object&gt;&lt;object type=&quot;3&quot; unique_id=&quot;10993&quot;&gt;&lt;property id=&quot;20148&quot; value=&quot;5&quot;/&gt;&lt;property id=&quot;20300&quot; value=&quot;Slide 30&quot;/&gt;&lt;property id=&quot;20307&quot; value=&quot;330&quot;/&gt;&lt;/object&gt;&lt;object type=&quot;3&quot; unique_id=&quot;10994&quot;&gt;&lt;property id=&quot;20148&quot; value=&quot;5&quot;/&gt;&lt;property id=&quot;20300&quot; value=&quot;Slide 31&quot;/&gt;&lt;property id=&quot;20307&quot; value=&quot;331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-tema">
  <a:themeElements>
    <a:clrScheme name="DCO-farver">
      <a:dk1>
        <a:srgbClr val="004567"/>
      </a:dk1>
      <a:lt1>
        <a:srgbClr val="FFFFFF"/>
      </a:lt1>
      <a:dk2>
        <a:srgbClr val="44546A"/>
      </a:dk2>
      <a:lt2>
        <a:srgbClr val="E7E6E6"/>
      </a:lt2>
      <a:accent1>
        <a:srgbClr val="FF612C"/>
      </a:accent1>
      <a:accent2>
        <a:srgbClr val="B2CED6"/>
      </a:accent2>
      <a:accent3>
        <a:srgbClr val="FFD2C5"/>
      </a:accent3>
      <a:accent4>
        <a:srgbClr val="EB0024"/>
      </a:accent4>
      <a:accent5>
        <a:srgbClr val="F0C9C6"/>
      </a:accent5>
      <a:accent6>
        <a:srgbClr val="532341"/>
      </a:accent6>
      <a:hlink>
        <a:srgbClr val="FF612C"/>
      </a:hlink>
      <a:folHlink>
        <a:srgbClr val="00456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kommandation 2021 10 22" id="{059722FE-0735-498D-877F-3BFB62E17E35}" vid="{6E1727F1-B168-4692-B87D-1872E880528C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Rekommandation 2021 10 22</Template>
  <TotalTime>0</TotalTime>
  <Words>4279</Words>
  <Application>Microsoft Office PowerPoint</Application>
  <PresentationFormat>Widescreen</PresentationFormat>
  <Paragraphs>431</Paragraphs>
  <Slides>42</Slides>
  <Notes>25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42</vt:i4>
      </vt:variant>
    </vt:vector>
  </HeadingPairs>
  <TitlesOfParts>
    <vt:vector size="48" baseType="lpstr">
      <vt:lpstr>Arial</vt:lpstr>
      <vt:lpstr>Arial Black</vt:lpstr>
      <vt:lpstr>Calibri</vt:lpstr>
      <vt:lpstr>Georgia</vt:lpstr>
      <vt:lpstr>Symbol</vt:lpstr>
      <vt:lpstr>Office-tema</vt:lpstr>
      <vt:lpstr>Donorpleje og –behandling på intensivafdelingen</vt:lpstr>
      <vt:lpstr>Rekommandation</vt:lpstr>
      <vt:lpstr>Actioncard - Donorterapi</vt:lpstr>
      <vt:lpstr>National Guideline for Organdonation  </vt:lpstr>
      <vt:lpstr>National Guideline for Organdonation </vt:lpstr>
      <vt:lpstr>PowerPoint-præsentation</vt:lpstr>
      <vt:lpstr>Incarcerationsfysiologi –  hvad sker der, når hjernen dør?</vt:lpstr>
      <vt:lpstr>Kardiovaskulær donor-patofysiologi</vt:lpstr>
      <vt:lpstr>Lunger - patofysiologi</vt:lpstr>
      <vt:lpstr>Endokrinologisk og renal patofysiologi</vt:lpstr>
      <vt:lpstr>Termoregulation - patofysiologi </vt:lpstr>
      <vt:lpstr>Koagulation – patofysiologi </vt:lpstr>
      <vt:lpstr>PowerPoint-præsentation</vt:lpstr>
      <vt:lpstr>PowerPoint-præsentation</vt:lpstr>
      <vt:lpstr>Monitorering </vt:lpstr>
      <vt:lpstr>Blod- og urinprøver i donationsforløbet </vt:lpstr>
      <vt:lpstr>PowerPoint-præsentation</vt:lpstr>
      <vt:lpstr>Cirkulation</vt:lpstr>
      <vt:lpstr>Bradykardi</vt:lpstr>
      <vt:lpstr>PowerPoint-præsentation</vt:lpstr>
      <vt:lpstr>Volumen og vasopressor anvendes ofte simultant   </vt:lpstr>
      <vt:lpstr>Hvornår anvendes inotropi?  </vt:lpstr>
      <vt:lpstr>Hjertestop – håndtering</vt:lpstr>
      <vt:lpstr>Respiration</vt:lpstr>
      <vt:lpstr>PowerPoint-præsentation</vt:lpstr>
      <vt:lpstr>Specielt ved lungedonation</vt:lpstr>
      <vt:lpstr>Ilttest</vt:lpstr>
      <vt:lpstr>Autotrigning</vt:lpstr>
      <vt:lpstr>Autotrigning </vt:lpstr>
      <vt:lpstr>PowerPoint-præsentation</vt:lpstr>
      <vt:lpstr> ADH mangel – Diabetes Insipidus  </vt:lpstr>
      <vt:lpstr>Renalt</vt:lpstr>
      <vt:lpstr>Hvorfor ikke diuretika ved lave diureser?</vt:lpstr>
      <vt:lpstr>Gastrointestinalt og lever </vt:lpstr>
      <vt:lpstr>Gastrointestinalt og lever </vt:lpstr>
      <vt:lpstr>Termoregulation </vt:lpstr>
      <vt:lpstr> </vt:lpstr>
      <vt:lpstr> </vt:lpstr>
      <vt:lpstr>Børn</vt:lpstr>
      <vt:lpstr>Spinalreflekser</vt:lpstr>
      <vt:lpstr>Spinalreflekser – håndtering  </vt:lpstr>
      <vt:lpstr>PowerPoint-præsentation</vt:lpstr>
    </vt:vector>
  </TitlesOfParts>
  <Company>Region Midtjylland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Behandling af organdonorer 2021</dc:title>
  <dc:creator>Karen Lise Kobberø Welling</dc:creator>
  <cp:lastModifiedBy>Anne Marie Michelsen</cp:lastModifiedBy>
  <cp:revision>279</cp:revision>
  <cp:lastPrinted>2020-06-19T12:24:47Z</cp:lastPrinted>
  <dcterms:created xsi:type="dcterms:W3CDTF">2021-11-11T12:32:28Z</dcterms:created>
  <dcterms:modified xsi:type="dcterms:W3CDTF">2022-09-14T10:31:48Z</dcterms:modified>
</cp:coreProperties>
</file>