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1180" r:id="rId3"/>
    <p:sldId id="466" r:id="rId4"/>
    <p:sldId id="467" r:id="rId5"/>
    <p:sldId id="468" r:id="rId6"/>
    <p:sldId id="1178" r:id="rId7"/>
    <p:sldId id="1176" r:id="rId8"/>
    <p:sldId id="1175" r:id="rId9"/>
    <p:sldId id="1179" r:id="rId10"/>
    <p:sldId id="470" r:id="rId11"/>
  </p:sldIdLst>
  <p:sldSz cx="12192000" cy="6858000"/>
  <p:notesSz cx="6797675" cy="9926638"/>
  <p:custDataLst>
    <p:tags r:id="rId13"/>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256"/>
            <p14:sldId id="1180"/>
            <p14:sldId id="466"/>
            <p14:sldId id="467"/>
            <p14:sldId id="468"/>
            <p14:sldId id="1178"/>
            <p14:sldId id="1176"/>
            <p14:sldId id="1175"/>
            <p14:sldId id="1179"/>
            <p14:sldId id="470"/>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555"/>
    <a:srgbClr val="004567"/>
    <a:srgbClr val="FF612C"/>
    <a:srgbClr val="000000"/>
    <a:srgbClr val="EB0024"/>
    <a:srgbClr val="F0C9C6"/>
    <a:srgbClr val="B2C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77938" autoAdjust="0"/>
  </p:normalViewPr>
  <p:slideViewPr>
    <p:cSldViewPr snapToGrid="0" snapToObjects="1">
      <p:cViewPr varScale="1">
        <p:scale>
          <a:sx n="86" d="100"/>
          <a:sy n="86" d="100"/>
        </p:scale>
        <p:origin x="1548" y="9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03-07-2025</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Dansk Center for Organdonation (det nationale</a:t>
            </a:r>
            <a:r>
              <a:rPr lang="da-DK" baseline="0" dirty="0"/>
              <a:t> videnscenter for organdonation</a:t>
            </a:r>
            <a:r>
              <a:rPr lang="da-DK" u="none" strike="noStrike" baseline="0" dirty="0"/>
              <a:t>)</a:t>
            </a:r>
            <a:r>
              <a:rPr lang="da-DK" u="none" strike="noStrike" dirty="0"/>
              <a:t> har igennem en lang periode haft en indsats </a:t>
            </a:r>
            <a:r>
              <a:rPr lang="da-DK" dirty="0"/>
              <a:t>på alle landet</a:t>
            </a:r>
            <a:r>
              <a:rPr lang="da-DK" baseline="0" dirty="0"/>
              <a:t>s akutmodtagelser for at sikre, at patienter med dødelige skader i hjernen overflyttes til intensiv. Formålet er at give dem, der ønsker at donere deres organer, mulighed for det. Den mulighed gives ved, at akutmodtagelserne overflytter disse patienter til intensiv, hvor organdonation kan finde sted efter gældende retningslinjer.</a:t>
            </a:r>
          </a:p>
          <a:p>
            <a:endParaRPr lang="da-DK" dirty="0"/>
          </a:p>
          <a:p>
            <a:r>
              <a:rPr lang="da-DK" dirty="0"/>
              <a:t>Indsatsen</a:t>
            </a:r>
            <a:r>
              <a:rPr lang="da-DK" baseline="0" dirty="0"/>
              <a:t> består af </a:t>
            </a:r>
            <a:r>
              <a:rPr lang="da-DK" sz="1200" b="0" i="0" kern="1200" dirty="0">
                <a:solidFill>
                  <a:schemeClr val="tx1"/>
                </a:solidFill>
                <a:effectLst/>
                <a:latin typeface="+mn-lt"/>
                <a:ea typeface="+mn-ea"/>
                <a:cs typeface="+mn-cs"/>
              </a:rPr>
              <a:t>10</a:t>
            </a:r>
            <a:r>
              <a:rPr lang="da-DK" sz="1200" b="0" i="0" kern="1200" baseline="0" dirty="0">
                <a:solidFill>
                  <a:schemeClr val="tx1"/>
                </a:solidFill>
                <a:effectLst/>
                <a:latin typeface="+mn-lt"/>
                <a:ea typeface="+mn-ea"/>
                <a:cs typeface="+mn-cs"/>
              </a:rPr>
              <a:t> </a:t>
            </a:r>
            <a:r>
              <a:rPr lang="da-DK" sz="1200" b="0" i="0" kern="1200" dirty="0">
                <a:solidFill>
                  <a:schemeClr val="tx1"/>
                </a:solidFill>
                <a:effectLst/>
                <a:latin typeface="+mn-lt"/>
                <a:ea typeface="+mn-ea"/>
                <a:cs typeface="+mn-cs"/>
              </a:rPr>
              <a:t>initiativer, som skal styrke indsatsen i akutmodtagelserne. Initiativerne</a:t>
            </a:r>
            <a:r>
              <a:rPr lang="da-DK" sz="1200" b="0" i="0" kern="1200" baseline="0" dirty="0">
                <a:solidFill>
                  <a:schemeClr val="tx1"/>
                </a:solidFill>
                <a:effectLst/>
                <a:latin typeface="+mn-lt"/>
                <a:ea typeface="+mn-ea"/>
                <a:cs typeface="+mn-cs"/>
              </a:rPr>
              <a:t> </a:t>
            </a:r>
            <a:r>
              <a:rPr lang="da-DK" sz="1200" b="0" i="0" kern="1200" dirty="0">
                <a:solidFill>
                  <a:schemeClr val="tx1"/>
                </a:solidFill>
                <a:effectLst/>
                <a:latin typeface="+mn-lt"/>
                <a:ea typeface="+mn-ea"/>
                <a:cs typeface="+mn-cs"/>
              </a:rPr>
              <a:t>er udarbejdet af </a:t>
            </a:r>
            <a:r>
              <a:rPr lang="da-DK" dirty="0"/>
              <a:t>Dansk Center for Organdonation i samarbejde med en arbejdsgruppe bestående</a:t>
            </a:r>
            <a:r>
              <a:rPr lang="da-DK" baseline="0" dirty="0"/>
              <a:t> </a:t>
            </a:r>
            <a:r>
              <a:rPr lang="da-DK" sz="1200" b="0" i="0" kern="1200" dirty="0">
                <a:solidFill>
                  <a:schemeClr val="tx1"/>
                </a:solidFill>
                <a:effectLst/>
                <a:latin typeface="+mn-lt"/>
                <a:ea typeface="+mn-ea"/>
                <a:cs typeface="+mn-cs"/>
              </a:rPr>
              <a:t>af fagfolk fra landets akutmodtagelser,</a:t>
            </a:r>
            <a:r>
              <a:rPr lang="da-DK" sz="1200" b="0" i="0" kern="1200" baseline="0" dirty="0">
                <a:solidFill>
                  <a:schemeClr val="tx1"/>
                </a:solidFill>
                <a:effectLst/>
                <a:latin typeface="+mn-lt"/>
                <a:ea typeface="+mn-ea"/>
                <a:cs typeface="+mn-cs"/>
              </a:rPr>
              <a:t> </a:t>
            </a:r>
            <a:r>
              <a:rPr lang="da-DK" sz="1200" b="0" i="0" kern="1200" dirty="0">
                <a:solidFill>
                  <a:schemeClr val="tx1"/>
                </a:solidFill>
                <a:effectLst/>
                <a:latin typeface="+mn-lt"/>
                <a:ea typeface="+mn-ea"/>
                <a:cs typeface="+mn-cs"/>
              </a:rPr>
              <a:t>neurokirurgiske og </a:t>
            </a:r>
            <a:r>
              <a:rPr lang="da-DK" sz="1200" b="0" i="0" kern="1200" dirty="0" err="1">
                <a:solidFill>
                  <a:schemeClr val="tx1"/>
                </a:solidFill>
                <a:effectLst/>
                <a:latin typeface="+mn-lt"/>
                <a:ea typeface="+mn-ea"/>
                <a:cs typeface="+mn-cs"/>
              </a:rPr>
              <a:t>neurointensive</a:t>
            </a:r>
            <a:r>
              <a:rPr lang="da-DK" sz="1200" b="0" i="0" kern="1200" dirty="0">
                <a:solidFill>
                  <a:schemeClr val="tx1"/>
                </a:solidFill>
                <a:effectLst/>
                <a:latin typeface="+mn-lt"/>
                <a:ea typeface="+mn-ea"/>
                <a:cs typeface="+mn-cs"/>
              </a:rPr>
              <a:t> afdelinger.</a:t>
            </a:r>
          </a:p>
          <a:p>
            <a:endParaRPr lang="da-DK" sz="1200" b="0" i="0" kern="1200" dirty="0">
              <a:solidFill>
                <a:schemeClr val="tx1"/>
              </a:solidFill>
              <a:effectLst/>
              <a:latin typeface="+mn-lt"/>
              <a:ea typeface="+mn-ea"/>
              <a:cs typeface="+mn-cs"/>
            </a:endParaRPr>
          </a:p>
          <a:p>
            <a:pPr algn="l"/>
            <a:r>
              <a:rPr lang="da-DK" sz="1200" b="0" i="0" kern="1200" dirty="0">
                <a:solidFill>
                  <a:schemeClr val="tx1"/>
                </a:solidFill>
                <a:effectLst/>
                <a:latin typeface="+mn-lt"/>
                <a:ea typeface="+mn-ea"/>
                <a:cs typeface="+mn-cs"/>
              </a:rPr>
              <a:t>Find rapporten</a:t>
            </a:r>
            <a:r>
              <a:rPr lang="da-DK" sz="1200" b="0" i="0" kern="1200" baseline="0" dirty="0">
                <a:solidFill>
                  <a:schemeClr val="tx1"/>
                </a:solidFill>
                <a:effectLst/>
                <a:latin typeface="+mn-lt"/>
                <a:ea typeface="+mn-ea"/>
                <a:cs typeface="+mn-cs"/>
              </a:rPr>
              <a:t> med de 10 initiativer på www.organdonation.dk under fanen Fagperson → Din afdeling → Akutmodtagelser.</a:t>
            </a:r>
          </a:p>
          <a:p>
            <a:pPr algn="l"/>
            <a:r>
              <a:rPr lang="da-DK" sz="1200" b="0" i="0" kern="1200" baseline="0" dirty="0">
                <a:solidFill>
                  <a:schemeClr val="tx1"/>
                </a:solidFill>
                <a:effectLst/>
                <a:latin typeface="+mn-lt"/>
                <a:ea typeface="+mn-ea"/>
                <a:cs typeface="+mn-cs"/>
              </a:rPr>
              <a:t>https://organdonation.dk/fagperson/din-afdeling/akutmodtagelser/</a:t>
            </a:r>
          </a:p>
          <a:p>
            <a:pPr algn="l"/>
            <a:endParaRPr lang="da-DK" sz="1200" b="0" i="0" kern="1200" baseline="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48868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Dansk Center for Organdonation har samlet information henvendt til personale i akutmodtagelsen på www.organdonation.dk</a:t>
            </a:r>
            <a:r>
              <a:rPr lang="da-DK" baseline="0" dirty="0"/>
              <a:t> under </a:t>
            </a:r>
            <a:r>
              <a:rPr lang="da-DK" sz="1200" b="0" i="0" kern="1200" baseline="0" dirty="0">
                <a:solidFill>
                  <a:schemeClr val="tx1"/>
                </a:solidFill>
                <a:effectLst/>
                <a:latin typeface="+mn-lt"/>
                <a:ea typeface="+mn-ea"/>
                <a:cs typeface="+mn-cs"/>
              </a:rPr>
              <a:t>fanen Fagperson → Din afdeling → Akutmodtagelser.</a:t>
            </a:r>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10</a:t>
            </a:fld>
            <a:endParaRPr lang="da-DK" dirty="0"/>
          </a:p>
        </p:txBody>
      </p:sp>
    </p:spTree>
    <p:extLst>
      <p:ext uri="{BB962C8B-B14F-4D97-AF65-F5344CB8AC3E}">
        <p14:creationId xmlns:p14="http://schemas.microsoft.com/office/powerpoint/2010/main" val="204750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9700" y="768350"/>
            <a:ext cx="6819900" cy="3836988"/>
          </a:xfrm>
        </p:spPr>
      </p:sp>
      <p:sp>
        <p:nvSpPr>
          <p:cNvPr id="3" name="Pladsholder til noter 2"/>
          <p:cNvSpPr>
            <a:spLocks noGrp="1"/>
          </p:cNvSpPr>
          <p:nvPr>
            <p:ph type="body" idx="1"/>
          </p:nvPr>
        </p:nvSpPr>
        <p:spPr/>
        <p:txBody>
          <a:bodyPr/>
          <a:lstStyle/>
          <a:p>
            <a:r>
              <a:rPr lang="da-DK" dirty="0"/>
              <a:t>I Danmark</a:t>
            </a:r>
            <a:r>
              <a:rPr lang="da-DK" baseline="0" dirty="0"/>
              <a:t> har vi en national målsætning om, at alle, som </a:t>
            </a:r>
            <a:r>
              <a:rPr lang="da-DK" b="1" baseline="0" dirty="0"/>
              <a:t>vil</a:t>
            </a:r>
            <a:r>
              <a:rPr lang="da-DK" baseline="0" dirty="0"/>
              <a:t> og </a:t>
            </a:r>
            <a:r>
              <a:rPr lang="da-DK" b="1" baseline="0" dirty="0"/>
              <a:t>kan</a:t>
            </a:r>
            <a:r>
              <a:rPr lang="da-DK" baseline="0" dirty="0"/>
              <a:t> donere deres organer, når de dør på hospitalet, skal have mulighed for det. Organdonation er således en fælles hospitalsopgave.</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Akutmodtagelsen kan have patienter, hvor organdonation kan blive en mulighed. Men for at organdonation kan finde sted, skal disse patienter overflyttes fra akutmodtagelsen til intensiv og respiratorbehandles, fremfor at overflyttes til en sengeafdeling. </a:t>
            </a:r>
            <a:r>
              <a:rPr lang="da-DK" sz="1200" dirty="0">
                <a:solidFill>
                  <a:schemeClr val="bg1"/>
                </a:solidFill>
                <a:latin typeface="Arial" charset="0"/>
              </a:rPr>
              <a:t>På intensiv vil patienterne</a:t>
            </a:r>
            <a:r>
              <a:rPr lang="da-DK" sz="1200" baseline="0" dirty="0">
                <a:solidFill>
                  <a:schemeClr val="bg1"/>
                </a:solidFill>
                <a:latin typeface="Arial" charset="0"/>
              </a:rPr>
              <a:t> blive tilsluttet en respirator, </a:t>
            </a:r>
            <a:r>
              <a:rPr lang="da-DK" sz="1200" dirty="0">
                <a:solidFill>
                  <a:schemeClr val="bg1"/>
                </a:solidFill>
                <a:latin typeface="Arial" charset="0"/>
              </a:rPr>
              <a:t>og muligheden for organdonation vil kunne vurderes. </a:t>
            </a:r>
            <a:endParaRPr lang="da-DK" sz="1200" kern="1200" dirty="0">
              <a:solidFill>
                <a:schemeClr val="tx1"/>
              </a:solidFill>
              <a:effectLst/>
              <a:latin typeface="+mn-lt"/>
              <a:ea typeface="+mn-ea"/>
              <a:cs typeface="+mn-cs"/>
            </a:endParaRPr>
          </a:p>
          <a:p>
            <a:endParaRPr lang="da-DK" baseline="0" dirty="0"/>
          </a:p>
          <a:p>
            <a:r>
              <a:rPr lang="da-DK" baseline="0" dirty="0"/>
              <a:t>Folketinget vedtog i 2014 en national handlingsplan for organdonation, som indeholdt 23 initiativer, der skal </a:t>
            </a:r>
            <a:r>
              <a:rPr lang="da-DK" sz="1200" kern="1200" dirty="0">
                <a:solidFill>
                  <a:schemeClr val="tx1"/>
                </a:solidFill>
                <a:effectLst/>
                <a:latin typeface="+mn-lt"/>
                <a:ea typeface="+mn-ea"/>
                <a:cs typeface="+mn-cs"/>
              </a:rPr>
              <a:t>styrke organdonation og transplantation i Danmark. </a:t>
            </a:r>
          </a:p>
          <a:p>
            <a:r>
              <a:rPr lang="da-DK" sz="1200" kern="1200" dirty="0">
                <a:solidFill>
                  <a:schemeClr val="tx1"/>
                </a:solidFill>
                <a:effectLst/>
                <a:latin typeface="+mn-lt"/>
                <a:ea typeface="+mn-ea"/>
                <a:cs typeface="+mn-cs"/>
              </a:rPr>
              <a:t>På baggrund af den nationale handlingsplan udsendte Sundhedsstyrelsen i 2015 en anbefaling til regionerne om at iværksætte en række initiativer, der skal medvirke til at øge antallet af organdonorer i Danmark. Et af initiativerne er, at visitationen i akutmodtagelser og på hospitalet skal prioritere, at patienter med cerebrale skader, som kan føre til hjernedød, bliver overflyttet til intensiv.</a:t>
            </a:r>
          </a:p>
          <a:p>
            <a:endParaRPr lang="da-DK" dirty="0"/>
          </a:p>
        </p:txBody>
      </p:sp>
      <p:sp>
        <p:nvSpPr>
          <p:cNvPr id="4" name="Pladsholder til diasnummer 3"/>
          <p:cNvSpPr>
            <a:spLocks noGrp="1"/>
          </p:cNvSpPr>
          <p:nvPr>
            <p:ph type="sldNum" sz="quarter" idx="10"/>
          </p:nvPr>
        </p:nvSpPr>
        <p:spPr/>
        <p:txBody>
          <a:bodyPr/>
          <a:lstStyle/>
          <a:p>
            <a:fld id="{D2B730F8-4363-4990-82E2-016AA8A287FF}" type="slidenum">
              <a:rPr lang="da-DK" smtClean="0"/>
              <a:t>2</a:t>
            </a:fld>
            <a:endParaRPr lang="da-DK"/>
          </a:p>
        </p:txBody>
      </p:sp>
    </p:spTree>
    <p:extLst>
      <p:ext uri="{BB962C8B-B14F-4D97-AF65-F5344CB8AC3E}">
        <p14:creationId xmlns:p14="http://schemas.microsoft.com/office/powerpoint/2010/main" val="204169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Langt de fleste patienter med en akut svær skade i hjernen bliver allerede overflyttet til intensiv med henblik på behandling efter gældende retningslinjer.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Der er dog stadig patienter, hvis behandling afsluttes i akutmodtagelsen, fordi de vurderes til ikke at kunne overleve</a:t>
            </a:r>
            <a:r>
              <a:rPr lang="da-DK" sz="1200" baseline="0" dirty="0"/>
              <a:t>, </a:t>
            </a:r>
            <a:r>
              <a:rPr lang="da-DK" sz="1200" dirty="0"/>
              <a:t>eller som flyttes til en sengeafdeling til kærlig pleje og behandling, og dermed ikke får mulighed for at donere</a:t>
            </a:r>
            <a:r>
              <a:rPr lang="da-DK" sz="1200" baseline="0" dirty="0"/>
              <a:t> deres organer, selvom det kan have været deres ønske. </a:t>
            </a:r>
            <a:r>
              <a:rPr lang="da-DK" sz="1200" dirty="0"/>
              <a:t>Det kan fx</a:t>
            </a:r>
            <a:r>
              <a:rPr lang="da-DK" sz="1200" baseline="0" dirty="0"/>
              <a:t> være patienter </a:t>
            </a:r>
            <a:r>
              <a:rPr lang="da-DK" sz="1200" dirty="0">
                <a:solidFill>
                  <a:srgbClr val="004567"/>
                </a:solidFill>
              </a:rPr>
              <a:t>med hjerneblødninger, blodpropper i hjernen eller ældre patienter med traumatiske blødninger, hvor der ikke er behandlingsmuligheder med henblik på overlevelse.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a:solidFill>
                <a:srgbClr val="00456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solidFill>
                  <a:srgbClr val="004567"/>
                </a:solidFill>
              </a:rPr>
              <a:t>De</a:t>
            </a:r>
            <a:r>
              <a:rPr lang="da-DK" sz="1200" baseline="0" dirty="0">
                <a:solidFill>
                  <a:srgbClr val="004567"/>
                </a:solidFill>
              </a:rPr>
              <a:t> patienter, som man skal være opmærksom på at overflytte fra akutmodtagelsen til intensiv, er de patienter, der har en dødelig skade i hjernen, og hvor alle behandlingsmuligheder med henblik på overlevelse er udtømte.</a:t>
            </a:r>
            <a:endParaRPr lang="da-DK" sz="1200" dirty="0">
              <a:solidFill>
                <a:srgbClr val="004567"/>
              </a:solidFill>
            </a:endParaRPr>
          </a:p>
        </p:txBody>
      </p:sp>
      <p:sp>
        <p:nvSpPr>
          <p:cNvPr id="4" name="Pladsholder til slidenummer 3"/>
          <p:cNvSpPr>
            <a:spLocks noGrp="1"/>
          </p:cNvSpPr>
          <p:nvPr>
            <p:ph type="sldNum" sz="quarter" idx="5"/>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55188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Overvej altid, om patienter med dødelige skader i hjernen skal overflyttes til intensiv, også når der ikke er behandlingsmuligheder med henblik på overlevelse. </a:t>
            </a:r>
          </a:p>
          <a:p>
            <a:endParaRPr lang="da-DK" dirty="0"/>
          </a:p>
          <a:p>
            <a:r>
              <a:rPr lang="da-DK" dirty="0"/>
              <a:t>Høj alder, komorbiditet eller livsstil udelukker som udgangspunkt ikke organdonation.</a:t>
            </a:r>
          </a:p>
          <a:p>
            <a:endParaRPr lang="da-DK" dirty="0"/>
          </a:p>
          <a:p>
            <a:r>
              <a:rPr lang="da-DK" dirty="0"/>
              <a:t>For at organdonation kan blive en mulighed, er det afgørende, at patienten overflyttes til intensiv.</a:t>
            </a:r>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302207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Overflytningen af patienten til intensiv opretholder muligheden for organdonation. Patienten kan have haft et ønske om at blive organdonor. </a:t>
            </a:r>
            <a:r>
              <a:rPr lang="da-DK" baseline="0" dirty="0"/>
              <a:t>Ønsket om at donere sine organer kan dog kun blive opfyldt, hvis patienter med dødelige skader i hjernen overflyttes til intensiv og kommer i respiratorbehandling. Overflytning til intensiv vil således være et udtryk for respekt for patientens autonomi.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Ydermere vil overflytning til intensiv give patienten mulighed for videre udredning af, om patienten kan blive organdonor.</a:t>
            </a:r>
            <a:endParaRPr lang="da-DK" strike="sngStrike" baseline="0" dirty="0"/>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109325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Når en patient overflyttes fra akutmodtagelsen</a:t>
            </a:r>
            <a:r>
              <a:rPr lang="da-DK" sz="1200" kern="1200" baseline="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til intensiv, er det nok at informere de pårørende om overflytningen til intensiv uden at nævne muligheden for organdonation. </a:t>
            </a:r>
            <a:endParaRPr lang="da-DK" sz="1200" i="1"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p>
          <a:p>
            <a:pPr algn="l"/>
            <a:r>
              <a:rPr lang="da-DK" b="1" i="0" dirty="0">
                <a:solidFill>
                  <a:srgbClr val="111111"/>
                </a:solidFill>
                <a:effectLst/>
                <a:latin typeface="Inter"/>
              </a:rPr>
              <a:t>Hav fokus på overflytningen</a:t>
            </a:r>
            <a:endParaRPr lang="da-DK" b="0" i="0" dirty="0">
              <a:solidFill>
                <a:srgbClr val="111111"/>
              </a:solidFill>
              <a:effectLst/>
              <a:latin typeface="Inter"/>
            </a:endParaRPr>
          </a:p>
          <a:p>
            <a:pPr algn="l"/>
            <a:r>
              <a:rPr lang="da-DK" b="0" i="0" dirty="0">
                <a:solidFill>
                  <a:srgbClr val="000000"/>
                </a:solidFill>
                <a:effectLst/>
                <a:latin typeface="Arial" panose="020B0604020202020204" pitchFamily="34" charset="0"/>
              </a:rPr>
              <a:t>Det er nok at informere de pårørend</a:t>
            </a:r>
            <a:r>
              <a:rPr lang="da-DK" b="0" i="0" dirty="0">
                <a:solidFill>
                  <a:srgbClr val="111111"/>
                </a:solidFill>
                <a:effectLst/>
                <a:latin typeface="Inter"/>
              </a:rPr>
              <a:t>e om overflytningen til intensiv uden at nævne muligheden for organdonation. Det er for tidligt. Det kan for de pårørende, som blot forsøger at skabe overblik, opleves meget voldsomt, hvis det bringes op allerede i akutmodtagelsen.</a:t>
            </a:r>
          </a:p>
          <a:p>
            <a:endParaRPr lang="da-DK" sz="120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Hvad kan man sige til de pårørende?</a:t>
            </a:r>
          </a:p>
          <a:p>
            <a:r>
              <a:rPr lang="da-DK" sz="1200" i="0" kern="1200" dirty="0">
                <a:solidFill>
                  <a:schemeClr val="tx1"/>
                </a:solidFill>
                <a:effectLst/>
                <a:latin typeface="+mn-lt"/>
                <a:ea typeface="+mn-ea"/>
                <a:cs typeface="+mn-cs"/>
              </a:rPr>
              <a:t>"Med en overflytning til intensiv får vi mere tid til at følge patienten tæt og vurdere næste skridt.”</a:t>
            </a:r>
          </a:p>
          <a:p>
            <a:r>
              <a:rPr lang="da-DK" sz="1200" i="0" kern="1200" dirty="0">
                <a:solidFill>
                  <a:schemeClr val="tx1"/>
                </a:solidFill>
                <a:effectLst/>
                <a:latin typeface="+mn-lt"/>
                <a:ea typeface="+mn-ea"/>
                <a:cs typeface="+mn-cs"/>
              </a:rPr>
              <a:t>"Situationen er meget alvorlig. Vi overflytter patienten til intensiv, så der kan blive gjort alt, hvad man kan for patienten."</a:t>
            </a:r>
          </a:p>
          <a:p>
            <a:r>
              <a:rPr lang="da-DK" sz="1200" i="0" kern="1200" dirty="0">
                <a:solidFill>
                  <a:schemeClr val="tx1"/>
                </a:solidFill>
                <a:effectLst/>
                <a:latin typeface="+mn-lt"/>
                <a:ea typeface="+mn-ea"/>
                <a:cs typeface="+mn-cs"/>
              </a:rPr>
              <a:t> "Situationen er meget alvorlig. Derfor overflytter vi patienten til intensiv."</a:t>
            </a:r>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383949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National Guideline for Organdonation </a:t>
            </a:r>
            <a:r>
              <a:rPr lang="da-DK" sz="1800" dirty="0">
                <a:effectLst/>
                <a:latin typeface="Arial" panose="020B0604020202020204" pitchFamily="34" charset="0"/>
                <a:ea typeface="Times New Roman" panose="02020603050405020304" pitchFamily="18" charset="0"/>
              </a:rPr>
              <a:t>henvender sig nu også til personalet i akutmodtagelsen.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guideline finder I information om</a:t>
            </a:r>
            <a:b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Hvornår en patient skal overflyttes til intensiv</a:t>
            </a:r>
            <a:b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Hvordan overflytningen til intensiv håndteres</a:t>
            </a:r>
            <a:endParaRPr lang="da-DK"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03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National Guideline for Organdonation kan bruges på både mobil og computer.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48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2400" b="1" dirty="0">
                <a:solidFill>
                  <a:schemeClr val="tx1"/>
                </a:solidFill>
              </a:rPr>
              <a:t>Hav altid guidelinen klar på telefonen</a:t>
            </a:r>
          </a:p>
          <a:p>
            <a:pPr marL="342900" indent="-342900">
              <a:buFont typeface="Arial" panose="020B0604020202020204" pitchFamily="34" charset="0"/>
              <a:buChar char="•"/>
            </a:pPr>
            <a:r>
              <a:rPr lang="da-DK" dirty="0">
                <a:solidFill>
                  <a:schemeClr val="tx1"/>
                </a:solidFill>
              </a:rPr>
              <a:t>Gå på internettet - Indtast </a:t>
            </a:r>
            <a:r>
              <a:rPr lang="da-DK" sz="1400" u="sng" dirty="0">
                <a:solidFill>
                  <a:schemeClr val="tx1"/>
                </a:solidFill>
              </a:rPr>
              <a:t>nationalguideline.organdonation.dk</a:t>
            </a:r>
          </a:p>
          <a:p>
            <a:pPr marL="800100" lvl="1" indent="-342900">
              <a:buFont typeface="Arial" panose="020B0604020202020204" pitchFamily="34" charset="0"/>
              <a:buChar char="•"/>
            </a:pPr>
            <a:r>
              <a:rPr lang="da-DK" dirty="0">
                <a:solidFill>
                  <a:schemeClr val="tx1"/>
                </a:solidFill>
              </a:rPr>
              <a:t>Ved </a:t>
            </a:r>
            <a:r>
              <a:rPr lang="da-DK" dirty="0" err="1">
                <a:solidFill>
                  <a:schemeClr val="tx1"/>
                </a:solidFill>
              </a:rPr>
              <a:t>Iphone</a:t>
            </a:r>
            <a:r>
              <a:rPr lang="da-DK" dirty="0">
                <a:solidFill>
                  <a:schemeClr val="tx1"/>
                </a:solidFill>
              </a:rPr>
              <a:t> – brug Safari</a:t>
            </a:r>
          </a:p>
          <a:p>
            <a:pPr marL="800100" lvl="1" indent="-342900">
              <a:buFont typeface="Arial" panose="020B0604020202020204" pitchFamily="34" charset="0"/>
              <a:buChar char="•"/>
            </a:pPr>
            <a:r>
              <a:rPr lang="da-DK" dirty="0">
                <a:solidFill>
                  <a:schemeClr val="tx1"/>
                </a:solidFill>
              </a:rPr>
              <a:t>Ved Android – brug Google/Chrome eller Edge</a:t>
            </a:r>
          </a:p>
          <a:p>
            <a:pPr marL="342900" indent="-342900">
              <a:buFont typeface="Arial" panose="020B0604020202020204" pitchFamily="34" charset="0"/>
              <a:buChar char="•"/>
            </a:pPr>
            <a:r>
              <a:rPr lang="da-DK" dirty="0">
                <a:solidFill>
                  <a:schemeClr val="tx1"/>
                </a:solidFill>
              </a:rPr>
              <a:t>Tryk på ‘menu’ / delingsikonet og tryk ”Føj til startskærm” eller ”hjemmeskærm” </a:t>
            </a:r>
          </a:p>
          <a:p>
            <a:pPr marL="342900" indent="-342900">
              <a:buFont typeface="Arial" panose="020B0604020202020204" pitchFamily="34" charset="0"/>
              <a:buChar char="•"/>
            </a:pPr>
            <a:r>
              <a:rPr lang="da-DK" dirty="0">
                <a:solidFill>
                  <a:schemeClr val="tx1"/>
                </a:solidFill>
              </a:rPr>
              <a:t>Brug for mere hjælp? Følg linket på forsiden af guidelinen (</a:t>
            </a:r>
            <a:r>
              <a:rPr lang="da-DK" dirty="0" err="1">
                <a:solidFill>
                  <a:schemeClr val="tx1"/>
                </a:solidFill>
              </a:rPr>
              <a:t>scroll</a:t>
            </a:r>
            <a:r>
              <a:rPr lang="da-DK" dirty="0">
                <a:solidFill>
                  <a:schemeClr val="tx1"/>
                </a:solidFill>
              </a:rPr>
              <a:t> ned)</a:t>
            </a:r>
            <a:endParaRPr lang="da-DK" b="1" dirty="0">
              <a:solidFill>
                <a:schemeClr val="tx1"/>
              </a:solidFill>
            </a:endParaRPr>
          </a:p>
          <a:p>
            <a:endParaRPr lang="da-DK" dirty="0"/>
          </a:p>
          <a:p>
            <a:endParaRPr lang="da-DK" u="sng" dirty="0"/>
          </a:p>
          <a:p>
            <a:r>
              <a:rPr lang="da-DK" u="sng" dirty="0"/>
              <a:t>Brug for en detaljeret vejledning til, hvordan man gør?</a:t>
            </a:r>
          </a:p>
          <a:p>
            <a:r>
              <a:rPr lang="da-DK" dirty="0" err="1"/>
              <a:t>Scroll</a:t>
            </a:r>
            <a:r>
              <a:rPr lang="da-DK" dirty="0"/>
              <a:t> ned, når du er på forsiden af guidelinen og følg linket. </a:t>
            </a:r>
          </a:p>
          <a:p>
            <a:r>
              <a:rPr lang="da-DK" dirty="0"/>
              <a:t>Så har vi forsøgt at lave en detaljeret vejledning; </a:t>
            </a:r>
            <a:r>
              <a:rPr lang="da-DK" b="1" dirty="0"/>
              <a:t>stadig kun 5-6 tryk på mobilen, og så har man den liggende blandt sine andre apps.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Vi har forsøgt at lave vejledninger, så vi rammer så mange som muligt: Men vær opmærksom på, at det kan se forskelligt ud, alt efter om man bruger </a:t>
            </a:r>
            <a:r>
              <a:rPr lang="da-DK" dirty="0" err="1"/>
              <a:t>iphone</a:t>
            </a:r>
            <a:r>
              <a:rPr lang="da-DK" dirty="0"/>
              <a:t> eller android – samt i forhold til, hvilken internetbrowser, man bruger. </a:t>
            </a:r>
          </a:p>
          <a:p>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1639710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03-07-2025</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03-07-2025</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03-07-2025</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03-07-2025</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03-07-2025</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03-07-2025</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03-07-2025</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03-07-2025</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03-07-2025</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03-07-2025</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orange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6" name="Billede 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lede og tekst 3">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03-07-2025</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4891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B529541F-321D-48D7-B2D9-C9A782B0ACB6}" type="datetime1">
              <a:rPr lang="da-DK" smtClean="0"/>
              <a:t>03-07-2025</a:t>
            </a:fld>
            <a:endParaRPr lang="da-DK" dirty="0"/>
          </a:p>
        </p:txBody>
      </p:sp>
      <p:sp>
        <p:nvSpPr>
          <p:cNvPr id="4" name="Pladsholder til slidenummer 3"/>
          <p:cNvSpPr>
            <a:spLocks noGrp="1"/>
          </p:cNvSpPr>
          <p:nvPr>
            <p:ph type="sldNum" sz="quarter" idx="11"/>
          </p:nvPr>
        </p:nvSpPr>
        <p:spPr/>
        <p:txBody>
          <a:body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7551" y="0"/>
            <a:ext cx="5444449" cy="6858000"/>
          </a:xfrm>
          <a:prstGeom prst="rect">
            <a:avLst/>
          </a:prstGeom>
        </p:spPr>
      </p:pic>
      <p:sp>
        <p:nvSpPr>
          <p:cNvPr id="6" name="Titel 1">
            <a:extLst>
              <a:ext uri="{FF2B5EF4-FFF2-40B4-BE49-F238E27FC236}">
                <a16:creationId xmlns:a16="http://schemas.microsoft.com/office/drawing/2014/main" id="{EDC07847-C7E8-4FC3-AE25-8C6378DB9523}"/>
              </a:ext>
            </a:extLst>
          </p:cNvPr>
          <p:cNvSpPr txBox="1">
            <a:spLocks/>
          </p:cNvSpPr>
          <p:nvPr userDrawn="1"/>
        </p:nvSpPr>
        <p:spPr>
          <a:xfrm>
            <a:off x="847436" y="954811"/>
            <a:ext cx="4351318" cy="1603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a:t>Tekst med billede eller grafik</a:t>
            </a:r>
          </a:p>
        </p:txBody>
      </p:sp>
      <p:sp>
        <p:nvSpPr>
          <p:cNvPr id="7"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11" name="Billede 10">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64696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03-07-2025</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104675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03-07-2025</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8199" cy="6858000"/>
          </a:xfrm>
          <a:prstGeom prst="rect">
            <a:avLst/>
          </a:prstGeom>
        </p:spPr>
      </p:pic>
    </p:spTree>
    <p:extLst>
      <p:ext uri="{BB962C8B-B14F-4D97-AF65-F5344CB8AC3E}">
        <p14:creationId xmlns:p14="http://schemas.microsoft.com/office/powerpoint/2010/main" val="3179648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03-07-2025</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62"/>
            <a:ext cx="5468123" cy="6848870"/>
          </a:xfrm>
          <a:prstGeom prst="rect">
            <a:avLst/>
          </a:prstGeom>
        </p:spPr>
      </p:pic>
    </p:spTree>
    <p:extLst>
      <p:ext uri="{BB962C8B-B14F-4D97-AF65-F5344CB8AC3E}">
        <p14:creationId xmlns:p14="http://schemas.microsoft.com/office/powerpoint/2010/main" val="1200251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03-07-2025</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llede og tekst 5">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03-07-2025</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92384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03-07-2025</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03-07-2025</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03-07-2025</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6327" cy="6858000"/>
          </a:xfrm>
          <a:prstGeom prst="rect">
            <a:avLst/>
          </a:prstGeom>
        </p:spPr>
      </p:pic>
    </p:spTree>
    <p:extLst>
      <p:ext uri="{BB962C8B-B14F-4D97-AF65-F5344CB8AC3E}">
        <p14:creationId xmlns:p14="http://schemas.microsoft.com/office/powerpoint/2010/main" val="42892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Orange">
    <p:spTree>
      <p:nvGrpSpPr>
        <p:cNvPr id="1" name=""/>
        <p:cNvGrpSpPr/>
        <p:nvPr/>
      </p:nvGrpSpPr>
      <p:grpSpPr>
        <a:xfrm>
          <a:off x="0" y="0"/>
          <a:ext cx="0" cy="0"/>
          <a:chOff x="0" y="0"/>
          <a:chExt cx="0" cy="0"/>
        </a:xfrm>
      </p:grpSpPr>
      <p:sp>
        <p:nvSpPr>
          <p:cNvPr id="3" name="Pladsholder til billede 2"/>
          <p:cNvSpPr>
            <a:spLocks noGrp="1"/>
          </p:cNvSpPr>
          <p:nvPr>
            <p:ph type="pic" sz="quarter" idx="10"/>
          </p:nvPr>
        </p:nvSpPr>
        <p:spPr>
          <a:xfrm>
            <a:off x="0" y="0"/>
            <a:ext cx="12192000" cy="6858000"/>
          </a:xfrm>
        </p:spPr>
        <p:txBody>
          <a:bodyPr/>
          <a:lstStyle/>
          <a:p>
            <a:r>
              <a:rPr lang="da-DK"/>
              <a:t>Klik på ikonet for at tilføje et billede</a:t>
            </a:r>
            <a:endParaRPr lang="da-DK" dirty="0"/>
          </a:p>
        </p:txBody>
      </p:sp>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4929771" cy="1793839"/>
          </a:xfrm>
        </p:spPr>
        <p:txBody>
          <a:bodyPr anchor="b"/>
          <a:lstStyle>
            <a:lvl1pPr algn="l">
              <a:defRPr sz="4800" b="0">
                <a:solidFill>
                  <a:srgbClr val="004567"/>
                </a:solidFill>
              </a:defRPr>
            </a:lvl1pPr>
          </a:lstStyle>
          <a:p>
            <a:r>
              <a:rPr lang="da-DK" dirty="0"/>
              <a:t>Overskrift</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rgbClr val="00456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a:t>
            </a:r>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727098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2176" y="0"/>
            <a:ext cx="5449824"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03-07-2025</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65712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03-07-2025</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2567" cy="6858000"/>
          </a:xfrm>
          <a:prstGeom prst="rect">
            <a:avLst/>
          </a:prstGeom>
        </p:spPr>
      </p:pic>
    </p:spTree>
    <p:extLst>
      <p:ext uri="{BB962C8B-B14F-4D97-AF65-F5344CB8AC3E}">
        <p14:creationId xmlns:p14="http://schemas.microsoft.com/office/powerpoint/2010/main" val="215064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03-07-2025</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48856"/>
          </a:xfrm>
          <a:prstGeom prst="rect">
            <a:avLst/>
          </a:prstGeom>
        </p:spPr>
      </p:pic>
    </p:spTree>
    <p:extLst>
      <p:ext uri="{BB962C8B-B14F-4D97-AF65-F5344CB8AC3E}">
        <p14:creationId xmlns:p14="http://schemas.microsoft.com/office/powerpoint/2010/main" val="3915718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03-07-2025</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2509771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pPr lvl="0"/>
            <a:r>
              <a:rPr lang="da-DK"/>
              <a:t>Klik for at redigere teksttypografierne i masteren</a:t>
            </a:r>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D3C57C34-3ECF-4BAB-9D9A-FE7F38670F8F}"/>
              </a:ext>
            </a:extLst>
          </p:cNvPr>
          <p:cNvSpPr>
            <a:spLocks noGrp="1"/>
          </p:cNvSpPr>
          <p:nvPr>
            <p:ph type="dt" sz="half" idx="16"/>
          </p:nvPr>
        </p:nvSpPr>
        <p:spPr/>
        <p:txBody>
          <a:bodyPr/>
          <a:lstStyle/>
          <a:p>
            <a:endParaRPr lang="da-DK" dirty="0"/>
          </a:p>
        </p:txBody>
      </p:sp>
      <p:sp>
        <p:nvSpPr>
          <p:cNvPr id="4" name="Pladsholder til sidefod 3">
            <a:extLst>
              <a:ext uri="{FF2B5EF4-FFF2-40B4-BE49-F238E27FC236}">
                <a16:creationId xmlns:a16="http://schemas.microsoft.com/office/drawing/2014/main" id="{3188C1A9-A610-4CD2-967A-80508FF381A5}"/>
              </a:ext>
            </a:extLst>
          </p:cNvPr>
          <p:cNvSpPr>
            <a:spLocks noGrp="1"/>
          </p:cNvSpPr>
          <p:nvPr>
            <p:ph type="ftr" sz="quarter" idx="17"/>
          </p:nvPr>
        </p:nvSpPr>
        <p:spPr/>
        <p:txBody>
          <a:bodyPr/>
          <a:lstStyle/>
          <a:p>
            <a:endParaRPr lang="da-DK"/>
          </a:p>
        </p:txBody>
      </p:sp>
      <p:sp>
        <p:nvSpPr>
          <p:cNvPr id="6" name="Pladsholder til slidenummer 5">
            <a:extLst>
              <a:ext uri="{FF2B5EF4-FFF2-40B4-BE49-F238E27FC236}">
                <a16:creationId xmlns:a16="http://schemas.microsoft.com/office/drawing/2014/main" id="{11B96765-3BD3-4B94-9337-CF063D686BD0}"/>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22248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a:p>
            <a:pPr lvl="1"/>
            <a:r>
              <a:rPr lang="da-DK"/>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03-07-2025</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03-07-2025</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5404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03-07-2025</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03-07-2025</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560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03-07-2025</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03-07-2025</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03-07-2025</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p:nvPicPr>
        <p:blipFill>
          <a:blip r:embed="rId36"/>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9" r:id="rId3"/>
    <p:sldLayoutId id="2147483726" r:id="rId4"/>
    <p:sldLayoutId id="2147483730" r:id="rId5"/>
    <p:sldLayoutId id="2147483727" r:id="rId6"/>
    <p:sldLayoutId id="2147483728" r:id="rId7"/>
    <p:sldLayoutId id="2147483709" r:id="rId8"/>
    <p:sldLayoutId id="2147483713" r:id="rId9"/>
    <p:sldLayoutId id="2147483714" r:id="rId10"/>
    <p:sldLayoutId id="2147483663" r:id="rId11"/>
    <p:sldLayoutId id="2147483661" r:id="rId12"/>
    <p:sldLayoutId id="2147483724" r:id="rId13"/>
    <p:sldLayoutId id="2147483662" r:id="rId14"/>
    <p:sldLayoutId id="2147483722" r:id="rId15"/>
    <p:sldLayoutId id="2147483717" r:id="rId16"/>
    <p:sldLayoutId id="2147483708" r:id="rId17"/>
    <p:sldLayoutId id="2147483718" r:id="rId18"/>
    <p:sldLayoutId id="2147483723" r:id="rId19"/>
    <p:sldLayoutId id="2147483738" r:id="rId20"/>
    <p:sldLayoutId id="2147483737" r:id="rId21"/>
    <p:sldLayoutId id="2147483734" r:id="rId22"/>
    <p:sldLayoutId id="2147483720" r:id="rId23"/>
    <p:sldLayoutId id="2147483721" r:id="rId24"/>
    <p:sldLayoutId id="2147483697" r:id="rId25"/>
    <p:sldLayoutId id="2147483739" r:id="rId26"/>
    <p:sldLayoutId id="2147483689" r:id="rId27"/>
    <p:sldLayoutId id="2147483691" r:id="rId28"/>
    <p:sldLayoutId id="2147483688" r:id="rId29"/>
    <p:sldLayoutId id="2147483736" r:id="rId30"/>
    <p:sldLayoutId id="2147483725" r:id="rId31"/>
    <p:sldLayoutId id="2147483732" r:id="rId32"/>
    <p:sldLayoutId id="2147483735" r:id="rId33"/>
    <p:sldLayoutId id="2147483741" r:id="rId34"/>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rgandonation.dk/fagperson/din-afdeling/akutmodtagelser/"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nationalguideline.organdonation.dk/" TargetMode="Externa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hyperlink" Target="https://nationalguideline.organdonation.dk/"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8D79-81B0-4A18-89D7-06FEC825A829}"/>
              </a:ext>
            </a:extLst>
          </p:cNvPr>
          <p:cNvSpPr>
            <a:spLocks noGrp="1"/>
          </p:cNvSpPr>
          <p:nvPr>
            <p:ph type="ctrTitle"/>
          </p:nvPr>
        </p:nvSpPr>
        <p:spPr>
          <a:xfrm>
            <a:off x="755286" y="2601919"/>
            <a:ext cx="8366411" cy="1793839"/>
          </a:xfrm>
        </p:spPr>
        <p:txBody>
          <a:bodyPr>
            <a:normAutofit fontScale="90000"/>
          </a:bodyPr>
          <a:lstStyle/>
          <a:p>
            <a:r>
              <a:rPr lang="da-DK" dirty="0"/>
              <a:t>Overflyt patienter med dødelige skader i hjernen til intensiv </a:t>
            </a:r>
            <a:br>
              <a:rPr lang="da-DK" dirty="0"/>
            </a:br>
            <a:endParaRPr lang="da-DK" sz="4000" dirty="0"/>
          </a:p>
        </p:txBody>
      </p:sp>
      <p:sp>
        <p:nvSpPr>
          <p:cNvPr id="6" name="Undertitel 5">
            <a:extLst>
              <a:ext uri="{FF2B5EF4-FFF2-40B4-BE49-F238E27FC236}">
                <a16:creationId xmlns:a16="http://schemas.microsoft.com/office/drawing/2014/main" id="{E743491F-A5B9-B065-FCD3-E9BE29052859}"/>
              </a:ext>
            </a:extLst>
          </p:cNvPr>
          <p:cNvSpPr>
            <a:spLocks noGrp="1"/>
          </p:cNvSpPr>
          <p:nvPr>
            <p:ph type="subTitle" idx="1"/>
          </p:nvPr>
        </p:nvSpPr>
        <p:spPr>
          <a:xfrm>
            <a:off x="848138" y="4101129"/>
            <a:ext cx="9144000" cy="527577"/>
          </a:xfrm>
        </p:spPr>
        <p:txBody>
          <a:bodyPr>
            <a:normAutofit/>
          </a:bodyPr>
          <a:lstStyle/>
          <a:p>
            <a:r>
              <a:rPr lang="da-DK" sz="2800" dirty="0"/>
              <a:t>– så bevares muligheden for organdonation</a:t>
            </a:r>
          </a:p>
        </p:txBody>
      </p:sp>
    </p:spTree>
    <p:extLst>
      <p:ext uri="{BB962C8B-B14F-4D97-AF65-F5344CB8AC3E}">
        <p14:creationId xmlns:p14="http://schemas.microsoft.com/office/powerpoint/2010/main" val="220250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6834C-409D-5A65-F4A6-5D1527FDFD14}"/>
              </a:ext>
            </a:extLst>
          </p:cNvPr>
          <p:cNvSpPr>
            <a:spLocks noGrp="1"/>
          </p:cNvSpPr>
          <p:nvPr>
            <p:ph type="title" idx="4294967295"/>
          </p:nvPr>
        </p:nvSpPr>
        <p:spPr>
          <a:xfrm>
            <a:off x="524107" y="926869"/>
            <a:ext cx="5249863" cy="1604962"/>
          </a:xfrm>
        </p:spPr>
        <p:txBody>
          <a:bodyPr anchor="ctr">
            <a:normAutofit/>
          </a:bodyPr>
          <a:lstStyle/>
          <a:p>
            <a:r>
              <a:rPr lang="da-DK" dirty="0"/>
              <a:t>Vil du vide mere?</a:t>
            </a:r>
          </a:p>
        </p:txBody>
      </p:sp>
      <p:sp>
        <p:nvSpPr>
          <p:cNvPr id="3" name="Pladsholder til tekst 2">
            <a:extLst>
              <a:ext uri="{FF2B5EF4-FFF2-40B4-BE49-F238E27FC236}">
                <a16:creationId xmlns:a16="http://schemas.microsoft.com/office/drawing/2014/main" id="{59AA6FD8-7000-3B88-0901-28BDCD92A4FB}"/>
              </a:ext>
            </a:extLst>
          </p:cNvPr>
          <p:cNvSpPr>
            <a:spLocks noGrp="1"/>
          </p:cNvSpPr>
          <p:nvPr>
            <p:ph type="body" sz="quarter" idx="4294967295"/>
          </p:nvPr>
        </p:nvSpPr>
        <p:spPr>
          <a:xfrm>
            <a:off x="525694" y="2314073"/>
            <a:ext cx="7413973" cy="2835275"/>
          </a:xfrm>
        </p:spPr>
        <p:txBody>
          <a:bodyPr>
            <a:normAutofit/>
          </a:bodyPr>
          <a:lstStyle/>
          <a:p>
            <a:pPr marL="0" indent="0">
              <a:spcAft>
                <a:spcPts val="600"/>
              </a:spcAft>
              <a:buNone/>
            </a:pPr>
            <a:r>
              <a:rPr lang="da-DK" dirty="0"/>
              <a:t>Relevant information om organdonation</a:t>
            </a:r>
            <a:br>
              <a:rPr lang="da-DK" dirty="0"/>
            </a:br>
            <a:r>
              <a:rPr lang="da-DK" dirty="0"/>
              <a:t>for personale i akutmodtagelsen:</a:t>
            </a:r>
            <a:endParaRPr lang="da-DK" dirty="0">
              <a:hlinkClick r:id="rId3">
                <a:extLst>
                  <a:ext uri="{A12FA001-AC4F-418D-AE19-62706E023703}">
                    <ahyp:hlinkClr xmlns:ahyp="http://schemas.microsoft.com/office/drawing/2018/hyperlinkcolor" val="tx"/>
                  </a:ext>
                </a:extLst>
              </a:hlinkClick>
            </a:endParaRPr>
          </a:p>
          <a:p>
            <a:pPr marL="0" indent="0">
              <a:spcAft>
                <a:spcPts val="600"/>
              </a:spcAft>
              <a:buNone/>
            </a:pPr>
            <a:r>
              <a:rPr lang="da-DK" dirty="0">
                <a:solidFill>
                  <a:srgbClr val="EE7555"/>
                </a:solidFill>
                <a:hlinkClick r:id="rId3">
                  <a:extLst>
                    <a:ext uri="{A12FA001-AC4F-418D-AE19-62706E023703}">
                      <ahyp:hlinkClr xmlns:ahyp="http://schemas.microsoft.com/office/drawing/2018/hyperlinkcolor" val="tx"/>
                    </a:ext>
                  </a:extLst>
                </a:hlinkClick>
              </a:rPr>
              <a:t>https://organdonation.dk/fagperson/din-afdeling/akutmodtagelser/</a:t>
            </a:r>
            <a:endParaRPr lang="da-DK" dirty="0">
              <a:solidFill>
                <a:srgbClr val="EE7555"/>
              </a:solidFill>
            </a:endParaRPr>
          </a:p>
          <a:p>
            <a:pPr marL="0" indent="0">
              <a:spcAft>
                <a:spcPts val="600"/>
              </a:spcAft>
              <a:buNone/>
            </a:pPr>
            <a:endParaRPr lang="da-DK" dirty="0"/>
          </a:p>
          <a:p>
            <a:pPr marL="0" indent="0">
              <a:spcAft>
                <a:spcPts val="600"/>
              </a:spcAft>
              <a:buNone/>
            </a:pPr>
            <a:endParaRPr lang="da-DK" dirty="0"/>
          </a:p>
        </p:txBody>
      </p:sp>
      <p:pic>
        <p:nvPicPr>
          <p:cNvPr id="4" name="Billede 3">
            <a:extLst>
              <a:ext uri="{FF2B5EF4-FFF2-40B4-BE49-F238E27FC236}">
                <a16:creationId xmlns:a16="http://schemas.microsoft.com/office/drawing/2014/main" id="{4C49F448-96B0-EF9F-70CD-B8BAEA0B3E1D}"/>
              </a:ext>
            </a:extLst>
          </p:cNvPr>
          <p:cNvPicPr/>
          <p:nvPr/>
        </p:nvPicPr>
        <p:blipFill>
          <a:blip r:embed="rId4"/>
          <a:stretch/>
        </p:blipFill>
        <p:spPr>
          <a:xfrm>
            <a:off x="7460167" y="1739590"/>
            <a:ext cx="3549800" cy="3405460"/>
          </a:xfrm>
          <a:prstGeom prst="rect">
            <a:avLst/>
          </a:prstGeom>
          <a:noFill/>
          <a:ln w="0">
            <a:noFill/>
          </a:ln>
        </p:spPr>
      </p:pic>
    </p:spTree>
    <p:extLst>
      <p:ext uri="{BB962C8B-B14F-4D97-AF65-F5344CB8AC3E}">
        <p14:creationId xmlns:p14="http://schemas.microsoft.com/office/powerpoint/2010/main" val="224008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9787" y="368300"/>
            <a:ext cx="10512425" cy="1197803"/>
          </a:xfrm>
        </p:spPr>
        <p:txBody>
          <a:bodyPr>
            <a:normAutofit/>
          </a:bodyPr>
          <a:lstStyle/>
          <a:p>
            <a:pPr algn="ctr"/>
            <a:r>
              <a:rPr lang="da-DK" sz="3600" b="1" dirty="0">
                <a:solidFill>
                  <a:srgbClr val="004567"/>
                </a:solidFill>
                <a:cs typeface="Arial" panose="020B0604020202020204" pitchFamily="34" charset="0"/>
              </a:rPr>
              <a:t>National strategi – hospitalernes indsats</a:t>
            </a:r>
            <a:endParaRPr lang="da-DK" sz="3600" b="1" dirty="0"/>
          </a:p>
        </p:txBody>
      </p:sp>
      <p:sp>
        <p:nvSpPr>
          <p:cNvPr id="14" name="Rektangel 13">
            <a:extLst>
              <a:ext uri="{FF2B5EF4-FFF2-40B4-BE49-F238E27FC236}">
                <a16:creationId xmlns:a16="http://schemas.microsoft.com/office/drawing/2014/main" id="{D110AC9A-B450-3644-B619-8004004CB5BE}"/>
              </a:ext>
            </a:extLst>
          </p:cNvPr>
          <p:cNvSpPr/>
          <p:nvPr/>
        </p:nvSpPr>
        <p:spPr>
          <a:xfrm>
            <a:off x="5971607" y="3244334"/>
            <a:ext cx="248786" cy="369332"/>
          </a:xfrm>
          <a:prstGeom prst="rect">
            <a:avLst/>
          </a:prstGeom>
        </p:spPr>
        <p:txBody>
          <a:bodyPr wrap="none">
            <a:spAutoFit/>
          </a:bodyPr>
          <a:lstStyle/>
          <a:p>
            <a:r>
              <a:rPr lang="da-DK" dirty="0"/>
              <a:t> </a:t>
            </a:r>
          </a:p>
        </p:txBody>
      </p:sp>
      <p:sp>
        <p:nvSpPr>
          <p:cNvPr id="22" name="Tekstboks 12"/>
          <p:cNvSpPr txBox="1"/>
          <p:nvPr/>
        </p:nvSpPr>
        <p:spPr>
          <a:xfrm>
            <a:off x="6095999" y="3064458"/>
            <a:ext cx="5256214" cy="1846659"/>
          </a:xfrm>
          <a:prstGeom prst="rect">
            <a:avLst/>
          </a:prstGeom>
          <a:noFill/>
        </p:spPr>
        <p:txBody>
          <a:bodyPr wrap="square" rtlCol="0">
            <a:spAutoFit/>
          </a:bodyPr>
          <a:lstStyle/>
          <a:p>
            <a:pPr algn="ctr" fontAlgn="base">
              <a:spcBef>
                <a:spcPct val="0"/>
              </a:spcBef>
              <a:spcAft>
                <a:spcPct val="0"/>
              </a:spcAft>
            </a:pPr>
            <a:r>
              <a:rPr lang="da-DK" sz="3200" dirty="0">
                <a:solidFill>
                  <a:srgbClr val="004567"/>
                </a:solidFill>
                <a:latin typeface="Arial" charset="0"/>
              </a:rPr>
              <a:t>Organdonation er en </a:t>
            </a:r>
          </a:p>
          <a:p>
            <a:pPr algn="ctr" fontAlgn="base">
              <a:spcBef>
                <a:spcPct val="0"/>
              </a:spcBef>
              <a:spcAft>
                <a:spcPct val="0"/>
              </a:spcAft>
            </a:pPr>
            <a:r>
              <a:rPr lang="da-DK" sz="3200" b="1" dirty="0">
                <a:solidFill>
                  <a:srgbClr val="004567"/>
                </a:solidFill>
                <a:latin typeface="Arial" charset="0"/>
              </a:rPr>
              <a:t>fælles</a:t>
            </a:r>
            <a:r>
              <a:rPr lang="da-DK" sz="3200" dirty="0">
                <a:solidFill>
                  <a:srgbClr val="004567"/>
                </a:solidFill>
                <a:latin typeface="Arial" charset="0"/>
              </a:rPr>
              <a:t> </a:t>
            </a:r>
            <a:r>
              <a:rPr lang="da-DK" sz="3200" b="1" dirty="0">
                <a:solidFill>
                  <a:srgbClr val="004567"/>
                </a:solidFill>
                <a:latin typeface="Arial" charset="0"/>
              </a:rPr>
              <a:t>indsats</a:t>
            </a:r>
            <a:r>
              <a:rPr lang="da-DK" sz="3200" dirty="0">
                <a:solidFill>
                  <a:srgbClr val="004567"/>
                </a:solidFill>
                <a:latin typeface="Arial" charset="0"/>
              </a:rPr>
              <a:t> </a:t>
            </a:r>
          </a:p>
          <a:p>
            <a:pPr algn="ctr" fontAlgn="base">
              <a:spcBef>
                <a:spcPct val="0"/>
              </a:spcBef>
              <a:spcAft>
                <a:spcPct val="0"/>
              </a:spcAft>
            </a:pPr>
            <a:r>
              <a:rPr lang="da-DK" sz="3200" dirty="0">
                <a:solidFill>
                  <a:srgbClr val="004567"/>
                </a:solidFill>
                <a:latin typeface="Arial" charset="0"/>
              </a:rPr>
              <a:t>for hele hospitalet</a:t>
            </a:r>
          </a:p>
          <a:p>
            <a:pPr algn="ctr" fontAlgn="base">
              <a:spcBef>
                <a:spcPct val="0"/>
              </a:spcBef>
              <a:spcAft>
                <a:spcPct val="0"/>
              </a:spcAft>
            </a:pPr>
            <a:endParaRPr lang="da-DK" dirty="0">
              <a:solidFill>
                <a:prstClr val="black"/>
              </a:solidFill>
              <a:latin typeface="Arial" panose="020B0604020202020204" pitchFamily="34" charset="0"/>
              <a:ea typeface="ＭＳ Ｐゴシック"/>
              <a:cs typeface="Arial" panose="020B0604020202020204" pitchFamily="34" charset="0"/>
            </a:endParaRPr>
          </a:p>
        </p:txBody>
      </p:sp>
      <p:sp>
        <p:nvSpPr>
          <p:cNvPr id="17" name="Tekstboks 7">
            <a:extLst>
              <a:ext uri="{FF2B5EF4-FFF2-40B4-BE49-F238E27FC236}">
                <a16:creationId xmlns:a16="http://schemas.microsoft.com/office/drawing/2014/main" id="{3C6716B2-0DB5-4FB6-B7FC-F08C60A35427}"/>
              </a:ext>
            </a:extLst>
          </p:cNvPr>
          <p:cNvSpPr txBox="1"/>
          <p:nvPr/>
        </p:nvSpPr>
        <p:spPr>
          <a:xfrm>
            <a:off x="1386828" y="3643211"/>
            <a:ext cx="3718572" cy="1569660"/>
          </a:xfrm>
          <a:prstGeom prst="rect">
            <a:avLst/>
          </a:prstGeom>
          <a:noFill/>
        </p:spPr>
        <p:txBody>
          <a:bodyPr wrap="square" rtlCol="0">
            <a:spAutoFit/>
          </a:bodyPr>
          <a:lstStyle/>
          <a:p>
            <a:pPr algn="ctr" fontAlgn="base">
              <a:spcBef>
                <a:spcPct val="0"/>
              </a:spcBef>
              <a:spcAft>
                <a:spcPct val="0"/>
              </a:spcAft>
            </a:pPr>
            <a:r>
              <a:rPr lang="da-DK" sz="2400" dirty="0">
                <a:solidFill>
                  <a:srgbClr val="004567"/>
                </a:solidFill>
                <a:latin typeface="Arial" panose="020B0604020202020204" pitchFamily="34" charset="0"/>
                <a:ea typeface="ＭＳ Ｐゴシック"/>
                <a:cs typeface="Arial" panose="020B0604020202020204" pitchFamily="34" charset="0"/>
              </a:rPr>
              <a:t>Alle, som </a:t>
            </a:r>
            <a:r>
              <a:rPr lang="da-DK" sz="2400" b="1" dirty="0">
                <a:solidFill>
                  <a:srgbClr val="004567"/>
                </a:solidFill>
                <a:latin typeface="Arial" panose="020B0604020202020204" pitchFamily="34" charset="0"/>
                <a:ea typeface="ＭＳ Ｐゴシック"/>
                <a:cs typeface="Arial" panose="020B0604020202020204" pitchFamily="34" charset="0"/>
              </a:rPr>
              <a:t>vil </a:t>
            </a:r>
            <a:r>
              <a:rPr lang="da-DK" sz="2400" dirty="0">
                <a:solidFill>
                  <a:srgbClr val="004567"/>
                </a:solidFill>
                <a:latin typeface="Arial" panose="020B0604020202020204" pitchFamily="34" charset="0"/>
                <a:ea typeface="ＭＳ Ｐゴシック"/>
                <a:cs typeface="Arial" panose="020B0604020202020204" pitchFamily="34" charset="0"/>
              </a:rPr>
              <a:t>og </a:t>
            </a:r>
            <a:r>
              <a:rPr lang="da-DK" sz="2400" b="1" dirty="0">
                <a:solidFill>
                  <a:srgbClr val="004567"/>
                </a:solidFill>
                <a:latin typeface="Arial" panose="020B0604020202020204" pitchFamily="34" charset="0"/>
                <a:ea typeface="ＭＳ Ｐゴシック"/>
                <a:cs typeface="Arial" panose="020B0604020202020204" pitchFamily="34" charset="0"/>
              </a:rPr>
              <a:t>kan</a:t>
            </a:r>
            <a:endParaRPr lang="da-DK" sz="2400" dirty="0">
              <a:solidFill>
                <a:srgbClr val="004567"/>
              </a:solidFill>
              <a:latin typeface="Arial" panose="020B0604020202020204" pitchFamily="34" charset="0"/>
              <a:ea typeface="ＭＳ Ｐゴシック"/>
              <a:cs typeface="Arial" panose="020B0604020202020204" pitchFamily="34" charset="0"/>
            </a:endParaRPr>
          </a:p>
          <a:p>
            <a:pPr algn="ctr" fontAlgn="base">
              <a:spcBef>
                <a:spcPct val="0"/>
              </a:spcBef>
              <a:spcAft>
                <a:spcPct val="0"/>
              </a:spcAft>
            </a:pPr>
            <a:r>
              <a:rPr lang="da-DK" sz="2400" dirty="0">
                <a:solidFill>
                  <a:srgbClr val="004567"/>
                </a:solidFill>
                <a:latin typeface="Arial" panose="020B0604020202020204" pitchFamily="34" charset="0"/>
                <a:ea typeface="ＭＳ Ｐゴシック"/>
                <a:cs typeface="Arial" panose="020B0604020202020204" pitchFamily="34" charset="0"/>
              </a:rPr>
              <a:t>donere deres organer, når de dør på hospitalet, skal have mulighed for det</a:t>
            </a:r>
          </a:p>
        </p:txBody>
      </p:sp>
      <p:pic>
        <p:nvPicPr>
          <p:cNvPr id="8" name="Billede 7">
            <a:extLst>
              <a:ext uri="{FF2B5EF4-FFF2-40B4-BE49-F238E27FC236}">
                <a16:creationId xmlns:a16="http://schemas.microsoft.com/office/drawing/2014/main" id="{EDAE29FD-593D-409F-B7B0-C647F97D234B}"/>
              </a:ext>
            </a:extLst>
          </p:cNvPr>
          <p:cNvPicPr>
            <a:picLocks noChangeAspect="1"/>
          </p:cNvPicPr>
          <p:nvPr/>
        </p:nvPicPr>
        <p:blipFill>
          <a:blip r:embed="rId3"/>
          <a:stretch>
            <a:fillRect/>
          </a:stretch>
        </p:blipFill>
        <p:spPr>
          <a:xfrm>
            <a:off x="2494462" y="2275391"/>
            <a:ext cx="1522978" cy="960484"/>
          </a:xfrm>
          <a:prstGeom prst="rect">
            <a:avLst/>
          </a:prstGeom>
        </p:spPr>
      </p:pic>
    </p:spTree>
    <p:extLst>
      <p:ext uri="{BB962C8B-B14F-4D97-AF65-F5344CB8AC3E}">
        <p14:creationId xmlns:p14="http://schemas.microsoft.com/office/powerpoint/2010/main" val="225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17B1D-C297-A4B5-83A0-E699DC517332}"/>
              </a:ext>
            </a:extLst>
          </p:cNvPr>
          <p:cNvSpPr>
            <a:spLocks noGrp="1"/>
          </p:cNvSpPr>
          <p:nvPr>
            <p:ph type="title"/>
          </p:nvPr>
        </p:nvSpPr>
        <p:spPr/>
        <p:txBody>
          <a:bodyPr>
            <a:normAutofit/>
          </a:bodyPr>
          <a:lstStyle/>
          <a:p>
            <a:r>
              <a:rPr lang="da-DK" dirty="0">
                <a:solidFill>
                  <a:srgbClr val="004567"/>
                </a:solidFill>
              </a:rPr>
              <a:t>Hvilke patienter skal overflyttes til intensiv?</a:t>
            </a:r>
          </a:p>
        </p:txBody>
      </p:sp>
      <p:sp>
        <p:nvSpPr>
          <p:cNvPr id="3" name="Pladsholder til tekst 2">
            <a:extLst>
              <a:ext uri="{FF2B5EF4-FFF2-40B4-BE49-F238E27FC236}">
                <a16:creationId xmlns:a16="http://schemas.microsoft.com/office/drawing/2014/main" id="{D92C8924-3FC2-C27B-1520-03DC949A8DD0}"/>
              </a:ext>
            </a:extLst>
          </p:cNvPr>
          <p:cNvSpPr>
            <a:spLocks noGrp="1"/>
          </p:cNvSpPr>
          <p:nvPr>
            <p:ph type="body" sz="quarter" idx="14"/>
          </p:nvPr>
        </p:nvSpPr>
        <p:spPr/>
        <p:txBody>
          <a:bodyPr/>
          <a:lstStyle/>
          <a:p>
            <a:pPr marL="0" indent="0">
              <a:buNone/>
            </a:pPr>
            <a:r>
              <a:rPr lang="da-DK" b="1" dirty="0">
                <a:solidFill>
                  <a:srgbClr val="004567"/>
                </a:solidFill>
              </a:rPr>
              <a:t>Følgende kriterier </a:t>
            </a:r>
            <a:r>
              <a:rPr lang="da-DK" dirty="0">
                <a:solidFill>
                  <a:srgbClr val="004567"/>
                </a:solidFill>
              </a:rPr>
              <a:t>skal være opfyldt, når en patient overflyttes til intensiv med henblik på at bevare muligheden for organdonation:</a:t>
            </a:r>
          </a:p>
          <a:p>
            <a:pPr marL="0" indent="0">
              <a:buNone/>
            </a:pPr>
            <a:endParaRPr lang="da-DK" b="1" dirty="0">
              <a:solidFill>
                <a:srgbClr val="004567"/>
              </a:solidFill>
            </a:endParaRPr>
          </a:p>
          <a:p>
            <a:pPr marL="457200" indent="-457200">
              <a:buFont typeface="+mj-lt"/>
              <a:buAutoNum type="arabicPeriod"/>
            </a:pPr>
            <a:r>
              <a:rPr lang="da-DK" dirty="0">
                <a:solidFill>
                  <a:srgbClr val="004567"/>
                </a:solidFill>
              </a:rPr>
              <a:t>Patienten har en dødelig skade i hjernen</a:t>
            </a:r>
          </a:p>
          <a:p>
            <a:pPr marL="457200" indent="-457200">
              <a:buFont typeface="+mj-lt"/>
              <a:buAutoNum type="arabicPeriod"/>
            </a:pPr>
            <a:endParaRPr lang="da-DK" dirty="0">
              <a:solidFill>
                <a:srgbClr val="004567"/>
              </a:solidFill>
            </a:endParaRPr>
          </a:p>
          <a:p>
            <a:pPr marL="457200" indent="-457200">
              <a:buFont typeface="+mj-lt"/>
              <a:buAutoNum type="arabicPeriod"/>
            </a:pPr>
            <a:r>
              <a:rPr lang="da-DK" dirty="0">
                <a:solidFill>
                  <a:srgbClr val="004567"/>
                </a:solidFill>
              </a:rPr>
              <a:t>Alle behandlingsmuligheder med henblik på overlevelse er udtømte</a:t>
            </a:r>
          </a:p>
        </p:txBody>
      </p:sp>
      <p:pic>
        <p:nvPicPr>
          <p:cNvPr id="5" name="Billede 4">
            <a:extLst>
              <a:ext uri="{FF2B5EF4-FFF2-40B4-BE49-F238E27FC236}">
                <a16:creationId xmlns:a16="http://schemas.microsoft.com/office/drawing/2014/main" id="{920E5592-1568-C742-E399-B43D0CC38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461" y="2655384"/>
            <a:ext cx="2309199" cy="1547232"/>
          </a:xfrm>
          <a:prstGeom prst="rect">
            <a:avLst/>
          </a:prstGeom>
        </p:spPr>
      </p:pic>
    </p:spTree>
    <p:extLst>
      <p:ext uri="{BB962C8B-B14F-4D97-AF65-F5344CB8AC3E}">
        <p14:creationId xmlns:p14="http://schemas.microsoft.com/office/powerpoint/2010/main" val="394667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64C0A-0164-4016-1526-CDE38BCEB4F6}"/>
              </a:ext>
            </a:extLst>
          </p:cNvPr>
          <p:cNvSpPr>
            <a:spLocks noGrp="1"/>
          </p:cNvSpPr>
          <p:nvPr>
            <p:ph type="title"/>
          </p:nvPr>
        </p:nvSpPr>
        <p:spPr/>
        <p:txBody>
          <a:bodyPr anchor="ctr">
            <a:normAutofit/>
          </a:bodyPr>
          <a:lstStyle/>
          <a:p>
            <a:r>
              <a:rPr lang="da-DK"/>
              <a:t>Overflyt uanset alder og komorbiditet</a:t>
            </a:r>
          </a:p>
        </p:txBody>
      </p:sp>
      <p:sp>
        <p:nvSpPr>
          <p:cNvPr id="3" name="Pladsholder til tekst 2">
            <a:extLst>
              <a:ext uri="{FF2B5EF4-FFF2-40B4-BE49-F238E27FC236}">
                <a16:creationId xmlns:a16="http://schemas.microsoft.com/office/drawing/2014/main" id="{BF4FC40B-3F0D-2E68-E376-67CCE35DD9F8}"/>
              </a:ext>
            </a:extLst>
          </p:cNvPr>
          <p:cNvSpPr>
            <a:spLocks noGrp="1"/>
          </p:cNvSpPr>
          <p:nvPr>
            <p:ph type="body" sz="quarter" idx="15"/>
          </p:nvPr>
        </p:nvSpPr>
        <p:spPr>
          <a:xfrm>
            <a:off x="849025" y="2832410"/>
            <a:ext cx="5246975" cy="3434575"/>
          </a:xfrm>
        </p:spPr>
        <p:txBody>
          <a:bodyPr>
            <a:noAutofit/>
          </a:bodyPr>
          <a:lstStyle/>
          <a:p>
            <a:pPr>
              <a:spcAft>
                <a:spcPts val="600"/>
              </a:spcAft>
              <a:buFont typeface="Wingdings" panose="05000000000000000000" pitchFamily="2" charset="2"/>
              <a:buChar char="ü"/>
            </a:pPr>
            <a:r>
              <a:rPr lang="da-DK" b="1" dirty="0"/>
              <a:t>Høj alder </a:t>
            </a:r>
            <a:r>
              <a:rPr lang="da-DK" dirty="0"/>
              <a:t>(den ældste donor i Danmark var 92 år)</a:t>
            </a:r>
          </a:p>
          <a:p>
            <a:pPr>
              <a:spcAft>
                <a:spcPts val="600"/>
              </a:spcAft>
              <a:buFont typeface="Wingdings" panose="05000000000000000000" pitchFamily="2" charset="2"/>
              <a:buChar char="ü"/>
            </a:pPr>
            <a:r>
              <a:rPr lang="da-DK" b="1" dirty="0"/>
              <a:t>Komorbiditet </a:t>
            </a:r>
            <a:r>
              <a:rPr lang="da-DK" dirty="0"/>
              <a:t>(fx diabetes)</a:t>
            </a:r>
          </a:p>
          <a:p>
            <a:pPr>
              <a:spcAft>
                <a:spcPts val="600"/>
              </a:spcAft>
              <a:buFont typeface="Wingdings" panose="05000000000000000000" pitchFamily="2" charset="2"/>
              <a:buChar char="ü"/>
            </a:pPr>
            <a:r>
              <a:rPr lang="da-DK" b="1" dirty="0"/>
              <a:t>Livsstilsfaktorer </a:t>
            </a:r>
            <a:r>
              <a:rPr lang="da-DK" dirty="0"/>
              <a:t>(fx rygning og alkohol)</a:t>
            </a:r>
          </a:p>
          <a:p>
            <a:pPr marL="0" indent="0">
              <a:spcAft>
                <a:spcPts val="600"/>
              </a:spcAft>
              <a:buNone/>
            </a:pPr>
            <a:endParaRPr lang="da-DK" dirty="0"/>
          </a:p>
          <a:p>
            <a:pPr marL="0" indent="0">
              <a:spcAft>
                <a:spcPts val="600"/>
              </a:spcAft>
              <a:buNone/>
            </a:pPr>
            <a:r>
              <a:rPr lang="da-DK" dirty="0"/>
              <a:t>Der er </a:t>
            </a:r>
            <a:r>
              <a:rPr lang="da-DK" b="1" dirty="0"/>
              <a:t>ingen absolutte eksklusionskriterier </a:t>
            </a:r>
            <a:r>
              <a:rPr lang="da-DK" dirty="0"/>
              <a:t>for, hvem der kan blive organdonor.</a:t>
            </a:r>
          </a:p>
          <a:p>
            <a:pPr>
              <a:spcAft>
                <a:spcPts val="600"/>
              </a:spcAft>
              <a:buFont typeface="Wingdings" panose="05000000000000000000" pitchFamily="2" charset="2"/>
              <a:buChar char="ü"/>
            </a:pPr>
            <a:endParaRPr lang="da-DK" dirty="0"/>
          </a:p>
        </p:txBody>
      </p:sp>
      <p:pic>
        <p:nvPicPr>
          <p:cNvPr id="4" name="Billede 3">
            <a:extLst>
              <a:ext uri="{FF2B5EF4-FFF2-40B4-BE49-F238E27FC236}">
                <a16:creationId xmlns:a16="http://schemas.microsoft.com/office/drawing/2014/main" id="{E7656233-7CBE-648E-4E3B-3D44DCE0E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384" y="2558742"/>
            <a:ext cx="2108060" cy="2108060"/>
          </a:xfrm>
          <a:prstGeom prst="rect">
            <a:avLst/>
          </a:prstGeom>
        </p:spPr>
      </p:pic>
    </p:spTree>
    <p:extLst>
      <p:ext uri="{BB962C8B-B14F-4D97-AF65-F5344CB8AC3E}">
        <p14:creationId xmlns:p14="http://schemas.microsoft.com/office/powerpoint/2010/main" val="33916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BB7C8-E184-C61A-050D-F851550042DD}"/>
              </a:ext>
            </a:extLst>
          </p:cNvPr>
          <p:cNvSpPr>
            <a:spLocks noGrp="1"/>
          </p:cNvSpPr>
          <p:nvPr>
            <p:ph type="title"/>
          </p:nvPr>
        </p:nvSpPr>
        <p:spPr>
          <a:xfrm>
            <a:off x="600492" y="542216"/>
            <a:ext cx="5250181" cy="1603931"/>
          </a:xfrm>
        </p:spPr>
        <p:txBody>
          <a:bodyPr/>
          <a:lstStyle/>
          <a:p>
            <a:r>
              <a:rPr lang="da-DK" dirty="0">
                <a:solidFill>
                  <a:srgbClr val="004567"/>
                </a:solidFill>
              </a:rPr>
              <a:t>Overflyt patienten til intensiv</a:t>
            </a:r>
          </a:p>
        </p:txBody>
      </p:sp>
      <p:sp>
        <p:nvSpPr>
          <p:cNvPr id="3" name="Pladsholder til tekst 2">
            <a:extLst>
              <a:ext uri="{FF2B5EF4-FFF2-40B4-BE49-F238E27FC236}">
                <a16:creationId xmlns:a16="http://schemas.microsoft.com/office/drawing/2014/main" id="{858B01EB-EFFC-0C26-9373-6BBD192FB002}"/>
              </a:ext>
            </a:extLst>
          </p:cNvPr>
          <p:cNvSpPr>
            <a:spLocks noGrp="1"/>
          </p:cNvSpPr>
          <p:nvPr>
            <p:ph type="body" sz="quarter" idx="15"/>
          </p:nvPr>
        </p:nvSpPr>
        <p:spPr>
          <a:xfrm>
            <a:off x="602111" y="2369173"/>
            <a:ext cx="5248562" cy="3490254"/>
          </a:xfrm>
        </p:spPr>
        <p:txBody>
          <a:bodyPr/>
          <a:lstStyle/>
          <a:p>
            <a:pPr marL="0" indent="0">
              <a:buNone/>
            </a:pPr>
            <a:r>
              <a:rPr lang="da-DK" dirty="0">
                <a:solidFill>
                  <a:srgbClr val="004567"/>
                </a:solidFill>
              </a:rPr>
              <a:t>Når patienten overflyttes til intensiv, kan man: </a:t>
            </a:r>
            <a:br>
              <a:rPr lang="da-DK" dirty="0">
                <a:solidFill>
                  <a:srgbClr val="004567"/>
                </a:solidFill>
              </a:rPr>
            </a:br>
            <a:endParaRPr lang="da-DK" dirty="0">
              <a:solidFill>
                <a:srgbClr val="004567"/>
              </a:solidFill>
            </a:endParaRPr>
          </a:p>
          <a:p>
            <a:r>
              <a:rPr lang="da-DK" dirty="0"/>
              <a:t>Opfylde patientens ønske om organdonation</a:t>
            </a:r>
            <a:endParaRPr lang="da-DK" dirty="0">
              <a:solidFill>
                <a:srgbClr val="004567"/>
              </a:solidFill>
            </a:endParaRPr>
          </a:p>
          <a:p>
            <a:endParaRPr lang="da-DK" dirty="0">
              <a:solidFill>
                <a:srgbClr val="004567"/>
              </a:solidFill>
            </a:endParaRPr>
          </a:p>
          <a:p>
            <a:r>
              <a:rPr lang="da-DK" dirty="0"/>
              <a:t>Afklare, om organdonation er mulig</a:t>
            </a:r>
            <a:endParaRPr lang="da-DK" dirty="0">
              <a:solidFill>
                <a:srgbClr val="004567"/>
              </a:solidFill>
            </a:endParaRPr>
          </a:p>
        </p:txBody>
      </p:sp>
      <p:pic>
        <p:nvPicPr>
          <p:cNvPr id="7" name="Pladsholder til billede 6" descr="Et billede, der indeholder rum/stue/værelse, Medicinsk udstyr, hospitalsstue, lægeundersøgelse/medicin&#10;&#10;Indhold genereret af kunstig intelligens kan være forkert.">
            <a:extLst>
              <a:ext uri="{FF2B5EF4-FFF2-40B4-BE49-F238E27FC236}">
                <a16:creationId xmlns:a16="http://schemas.microsoft.com/office/drawing/2014/main" id="{CEFE7A1B-C71B-3C7F-0A56-775B58B7BF5F}"/>
              </a:ext>
            </a:extLst>
          </p:cNvPr>
          <p:cNvPicPr>
            <a:picLocks noGrp="1" noChangeAspect="1"/>
          </p:cNvPicPr>
          <p:nvPr>
            <p:ph type="pic" sz="quarter" idx="13"/>
          </p:nvPr>
        </p:nvPicPr>
        <p:blipFill>
          <a:blip r:embed="rId3"/>
          <a:srcRect t="391" b="391"/>
          <a:stretch>
            <a:fillRect/>
          </a:stretch>
        </p:blipFill>
        <p:spPr/>
      </p:pic>
    </p:spTree>
    <p:extLst>
      <p:ext uri="{BB962C8B-B14F-4D97-AF65-F5344CB8AC3E}">
        <p14:creationId xmlns:p14="http://schemas.microsoft.com/office/powerpoint/2010/main" val="240497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566C1-5F7B-C457-986C-340798603785}"/>
              </a:ext>
            </a:extLst>
          </p:cNvPr>
          <p:cNvSpPr>
            <a:spLocks noGrp="1"/>
          </p:cNvSpPr>
          <p:nvPr>
            <p:ph type="title"/>
          </p:nvPr>
        </p:nvSpPr>
        <p:spPr>
          <a:xfrm>
            <a:off x="6096000" y="586821"/>
            <a:ext cx="5256212" cy="1603931"/>
          </a:xfrm>
        </p:spPr>
        <p:txBody>
          <a:bodyPr>
            <a:normAutofit fontScale="90000"/>
          </a:bodyPr>
          <a:lstStyle/>
          <a:p>
            <a:r>
              <a:rPr lang="da-DK" dirty="0">
                <a:solidFill>
                  <a:srgbClr val="004567"/>
                </a:solidFill>
              </a:rPr>
              <a:t>Hvornår skal de pårørende informeres om organdonation?</a:t>
            </a:r>
          </a:p>
        </p:txBody>
      </p:sp>
      <p:sp>
        <p:nvSpPr>
          <p:cNvPr id="3" name="Pladsholder til tekst 2">
            <a:extLst>
              <a:ext uri="{FF2B5EF4-FFF2-40B4-BE49-F238E27FC236}">
                <a16:creationId xmlns:a16="http://schemas.microsoft.com/office/drawing/2014/main" id="{5EA3581A-C34D-ACF1-EB9B-A4D37F8D82DC}"/>
              </a:ext>
            </a:extLst>
          </p:cNvPr>
          <p:cNvSpPr>
            <a:spLocks noGrp="1"/>
          </p:cNvSpPr>
          <p:nvPr>
            <p:ph type="body" sz="quarter" idx="14"/>
          </p:nvPr>
        </p:nvSpPr>
        <p:spPr>
          <a:xfrm>
            <a:off x="6096003" y="2544649"/>
            <a:ext cx="5256210" cy="3811546"/>
          </a:xfrm>
        </p:spPr>
        <p:txBody>
          <a:bodyPr>
            <a:normAutofit/>
          </a:bodyPr>
          <a:lstStyle/>
          <a:p>
            <a:r>
              <a:rPr lang="da-DK" sz="2100" dirty="0">
                <a:solidFill>
                  <a:srgbClr val="004567"/>
                </a:solidFill>
              </a:rPr>
              <a:t>I akutmodtagelsen skal man ikke tale med de pårørende om organdonation</a:t>
            </a:r>
            <a:br>
              <a:rPr lang="da-DK" sz="2100" dirty="0">
                <a:solidFill>
                  <a:srgbClr val="004567"/>
                </a:solidFill>
              </a:rPr>
            </a:br>
            <a:endParaRPr lang="da-DK" sz="2100" dirty="0">
              <a:solidFill>
                <a:srgbClr val="004567"/>
              </a:solidFill>
            </a:endParaRPr>
          </a:p>
          <a:p>
            <a:r>
              <a:rPr lang="da-DK" dirty="0"/>
              <a:t>Personalet på intensiv varetager samtalen, hvis organdonation bliver en mulighed</a:t>
            </a:r>
            <a:br>
              <a:rPr lang="da-DK" dirty="0">
                <a:solidFill>
                  <a:srgbClr val="004567"/>
                </a:solidFill>
              </a:rPr>
            </a:br>
            <a:r>
              <a:rPr lang="da-DK" b="0" i="0" dirty="0">
                <a:solidFill>
                  <a:srgbClr val="004567"/>
                </a:solidFill>
                <a:effectLst/>
              </a:rPr>
              <a:t> </a:t>
            </a:r>
          </a:p>
          <a:p>
            <a:pPr algn="l"/>
            <a:r>
              <a:rPr lang="da-DK" b="0" i="0" dirty="0">
                <a:solidFill>
                  <a:srgbClr val="004567"/>
                </a:solidFill>
                <a:effectLst/>
              </a:rPr>
              <a:t>Personalet på intensiv har særlig viden om, hvornår samtalen om organdonation skal tages med de pårørende</a:t>
            </a:r>
            <a:r>
              <a:rPr lang="da-DK" dirty="0">
                <a:solidFill>
                  <a:srgbClr val="004567"/>
                </a:solidFill>
              </a:rPr>
              <a:t> </a:t>
            </a:r>
            <a:r>
              <a:rPr lang="da-DK" b="0" i="0" dirty="0">
                <a:solidFill>
                  <a:srgbClr val="004567"/>
                </a:solidFill>
                <a:effectLst/>
              </a:rPr>
              <a:t>og indgående kendskab til hele organdonationsforløbet</a:t>
            </a:r>
          </a:p>
          <a:p>
            <a:endParaRPr lang="da-DK" dirty="0"/>
          </a:p>
        </p:txBody>
      </p:sp>
      <p:pic>
        <p:nvPicPr>
          <p:cNvPr id="7" name="Pladsholder til billede 6" descr="Et billede, der indeholder tøj, person, møbel, Ansigt&#10;&#10;Indhold genereret af kunstig intelligens kan være forkert.">
            <a:extLst>
              <a:ext uri="{FF2B5EF4-FFF2-40B4-BE49-F238E27FC236}">
                <a16:creationId xmlns:a16="http://schemas.microsoft.com/office/drawing/2014/main" id="{F5FBE014-376B-09E0-8DB4-C34E269CE9A3}"/>
              </a:ext>
            </a:extLst>
          </p:cNvPr>
          <p:cNvPicPr>
            <a:picLocks noGrp="1" noChangeAspect="1"/>
          </p:cNvPicPr>
          <p:nvPr>
            <p:ph type="pic" sz="quarter" idx="13"/>
          </p:nvPr>
        </p:nvPicPr>
        <p:blipFill>
          <a:blip r:embed="rId3"/>
          <a:srcRect t="391" b="391"/>
          <a:stretch>
            <a:fillRect/>
          </a:stretch>
        </p:blipFill>
        <p:spPr/>
      </p:pic>
    </p:spTree>
    <p:extLst>
      <p:ext uri="{BB962C8B-B14F-4D97-AF65-F5344CB8AC3E}">
        <p14:creationId xmlns:p14="http://schemas.microsoft.com/office/powerpoint/2010/main" val="1455658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afrundede hjørner 4">
            <a:extLst>
              <a:ext uri="{FF2B5EF4-FFF2-40B4-BE49-F238E27FC236}">
                <a16:creationId xmlns:a16="http://schemas.microsoft.com/office/drawing/2014/main" id="{702F7FA9-0D37-C542-7D6C-633E20DA3E3E}"/>
              </a:ext>
            </a:extLst>
          </p:cNvPr>
          <p:cNvSpPr/>
          <p:nvPr/>
        </p:nvSpPr>
        <p:spPr>
          <a:xfrm>
            <a:off x="2677660" y="2785770"/>
            <a:ext cx="5170205" cy="303375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el 3">
            <a:extLst>
              <a:ext uri="{FF2B5EF4-FFF2-40B4-BE49-F238E27FC236}">
                <a16:creationId xmlns:a16="http://schemas.microsoft.com/office/drawing/2014/main" id="{36C583DE-92F5-494E-B6B4-FBB93E6A4CCF}"/>
              </a:ext>
            </a:extLst>
          </p:cNvPr>
          <p:cNvSpPr>
            <a:spLocks noGrp="1"/>
          </p:cNvSpPr>
          <p:nvPr>
            <p:ph type="title" idx="4294967295"/>
          </p:nvPr>
        </p:nvSpPr>
        <p:spPr>
          <a:xfrm>
            <a:off x="853966" y="1042988"/>
            <a:ext cx="5827713" cy="1603375"/>
          </a:xfrm>
        </p:spPr>
        <p:txBody>
          <a:bodyPr>
            <a:normAutofit fontScale="90000"/>
          </a:bodyPr>
          <a:lstStyle/>
          <a:p>
            <a:r>
              <a:rPr lang="da-DK" dirty="0">
                <a:solidFill>
                  <a:srgbClr val="004567"/>
                </a:solidFill>
              </a:rPr>
              <a:t>Den Nationale Guideline for Organdonation</a:t>
            </a:r>
            <a:br>
              <a:rPr lang="da-DK" dirty="0">
                <a:solidFill>
                  <a:srgbClr val="004567"/>
                </a:solidFill>
              </a:rPr>
            </a:br>
            <a:br>
              <a:rPr lang="da-DK" dirty="0"/>
            </a:br>
            <a:endParaRPr lang="da-DK" dirty="0"/>
          </a:p>
        </p:txBody>
      </p:sp>
      <p:sp>
        <p:nvSpPr>
          <p:cNvPr id="12" name="Tekstfelt 11">
            <a:extLst>
              <a:ext uri="{FF2B5EF4-FFF2-40B4-BE49-F238E27FC236}">
                <a16:creationId xmlns:a16="http://schemas.microsoft.com/office/drawing/2014/main" id="{CF4ED5D8-8D74-48D6-A666-9AF3D24445AF}"/>
              </a:ext>
            </a:extLst>
          </p:cNvPr>
          <p:cNvSpPr txBox="1"/>
          <p:nvPr/>
        </p:nvSpPr>
        <p:spPr>
          <a:xfrm>
            <a:off x="839788" y="1866707"/>
            <a:ext cx="609399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004567"/>
                </a:solidFill>
                <a:effectLst/>
                <a:uLnTx/>
                <a:uFillTx/>
                <a:latin typeface="Arial" panose="020B0604020202020204"/>
                <a:ea typeface="+mn-ea"/>
                <a:cs typeface="+mn-cs"/>
              </a:rPr>
              <a:t>- Nu også til akutmodtagelsen</a:t>
            </a:r>
          </a:p>
        </p:txBody>
      </p:sp>
      <p:sp>
        <p:nvSpPr>
          <p:cNvPr id="14" name="Tekstfelt 13">
            <a:extLst>
              <a:ext uri="{FF2B5EF4-FFF2-40B4-BE49-F238E27FC236}">
                <a16:creationId xmlns:a16="http://schemas.microsoft.com/office/drawing/2014/main" id="{2894BE80-2F22-4D4E-A3F6-4FB2EDC415DE}"/>
              </a:ext>
            </a:extLst>
          </p:cNvPr>
          <p:cNvSpPr txBox="1"/>
          <p:nvPr/>
        </p:nvSpPr>
        <p:spPr>
          <a:xfrm>
            <a:off x="2956279" y="2995982"/>
            <a:ext cx="4191000" cy="200054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rPr>
              <a:t>Din guide til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Relevante patientgrupper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Kriterier for overflytning</a:t>
            </a:r>
            <a:r>
              <a:rPr kumimoji="0" lang="da-DK" sz="2000" b="0" i="0" u="none" strike="noStrike" kern="1200" cap="none" spc="0" normalizeH="0" noProof="0" dirty="0">
                <a:ln>
                  <a:noFill/>
                </a:ln>
                <a:solidFill>
                  <a:srgbClr val="004567"/>
                </a:solidFill>
                <a:effectLst/>
                <a:uLnTx/>
                <a:uFillTx/>
                <a:latin typeface="Arial" panose="020B0604020202020204"/>
                <a:ea typeface="+mn-ea"/>
                <a:cs typeface="+mn-cs"/>
              </a:rPr>
              <a:t> til intensiv</a:t>
            </a: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
        <p:nvSpPr>
          <p:cNvPr id="3" name="Freeform 2">
            <a:extLst>
              <a:ext uri="{FF2B5EF4-FFF2-40B4-BE49-F238E27FC236}">
                <a16:creationId xmlns:a16="http://schemas.microsoft.com/office/drawing/2014/main" id="{908046E9-BD92-BBE4-AA63-8E89D0454135}"/>
              </a:ext>
            </a:extLst>
          </p:cNvPr>
          <p:cNvSpPr/>
          <p:nvPr/>
        </p:nvSpPr>
        <p:spPr>
          <a:xfrm>
            <a:off x="6922574" y="-505837"/>
            <a:ext cx="5983599" cy="7978132"/>
          </a:xfrm>
          <a:custGeom>
            <a:avLst/>
            <a:gdLst/>
            <a:ahLst/>
            <a:cxnLst/>
            <a:rect l="l" t="t" r="r" b="b"/>
            <a:pathLst>
              <a:path w="8038194" h="10717592">
                <a:moveTo>
                  <a:pt x="0" y="0"/>
                </a:moveTo>
                <a:lnTo>
                  <a:pt x="8038194" y="0"/>
                </a:lnTo>
                <a:lnTo>
                  <a:pt x="8038194" y="10717591"/>
                </a:lnTo>
                <a:lnTo>
                  <a:pt x="0" y="10717591"/>
                </a:lnTo>
                <a:lnTo>
                  <a:pt x="0" y="0"/>
                </a:lnTo>
                <a:close/>
              </a:path>
            </a:pathLst>
          </a:custGeom>
          <a:blipFill>
            <a:blip r:embed="rId3"/>
            <a:stretch>
              <a:fillRect/>
            </a:stretch>
          </a:blipFill>
        </p:spPr>
        <p:txBody>
          <a:bodyPr/>
          <a:lstStyle/>
          <a:p>
            <a:endParaRPr lang="da-DK"/>
          </a:p>
        </p:txBody>
      </p:sp>
      <p:pic>
        <p:nvPicPr>
          <p:cNvPr id="6" name="Billede 5" descr="Et billede, der indeholder tekst, skærmbillede, Mobiltelefon, Mobilenhed&#10;&#10;Indhold genereret af kunstig intelligens kan være forkert.">
            <a:extLst>
              <a:ext uri="{FF2B5EF4-FFF2-40B4-BE49-F238E27FC236}">
                <a16:creationId xmlns:a16="http://schemas.microsoft.com/office/drawing/2014/main" id="{D7FBE4DB-E01D-B6D3-7223-A5B88E6B7044}"/>
              </a:ext>
            </a:extLst>
          </p:cNvPr>
          <p:cNvPicPr>
            <a:picLocks noChangeAspect="1"/>
          </p:cNvPicPr>
          <p:nvPr/>
        </p:nvPicPr>
        <p:blipFill>
          <a:blip r:embed="rId4"/>
          <a:stretch>
            <a:fillRect/>
          </a:stretch>
        </p:blipFill>
        <p:spPr>
          <a:xfrm>
            <a:off x="469280" y="2646363"/>
            <a:ext cx="2208380" cy="3312571"/>
          </a:xfrm>
          <a:prstGeom prst="rect">
            <a:avLst/>
          </a:prstGeom>
        </p:spPr>
      </p:pic>
      <p:sp>
        <p:nvSpPr>
          <p:cNvPr id="7" name="Tekstboks 13">
            <a:extLst>
              <a:ext uri="{FF2B5EF4-FFF2-40B4-BE49-F238E27FC236}">
                <a16:creationId xmlns:a16="http://schemas.microsoft.com/office/drawing/2014/main" id="{AB7DA8C4-8606-9814-E64D-263FBBD914B0}"/>
              </a:ext>
            </a:extLst>
          </p:cNvPr>
          <p:cNvSpPr txBox="1"/>
          <p:nvPr/>
        </p:nvSpPr>
        <p:spPr>
          <a:xfrm>
            <a:off x="873620" y="617021"/>
            <a:ext cx="5788403"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hlinkClick r:id="rId5"/>
              </a:rPr>
              <a:t>www.nationalguideline.organdonation.dk</a:t>
            </a:r>
            <a:endParaRPr kumimoji="0" lang="da-DK" sz="14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68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0CCB7-1914-476B-BDDE-2B0D07B28C17}"/>
              </a:ext>
            </a:extLst>
          </p:cNvPr>
          <p:cNvSpPr>
            <a:spLocks noGrp="1"/>
          </p:cNvSpPr>
          <p:nvPr>
            <p:ph type="title"/>
          </p:nvPr>
        </p:nvSpPr>
        <p:spPr>
          <a:xfrm>
            <a:off x="299602" y="539149"/>
            <a:ext cx="10406063" cy="1205057"/>
          </a:xfrm>
        </p:spPr>
        <p:txBody>
          <a:bodyPr>
            <a:normAutofit fontScale="90000"/>
          </a:bodyPr>
          <a:lstStyle/>
          <a:p>
            <a:pPr algn="ctr"/>
            <a:r>
              <a:rPr lang="da-DK" dirty="0">
                <a:solidFill>
                  <a:srgbClr val="004567"/>
                </a:solidFill>
              </a:rPr>
              <a:t>Den Nationale Guideline for Organdonation</a:t>
            </a:r>
            <a:br>
              <a:rPr lang="da-DK" dirty="0">
                <a:solidFill>
                  <a:srgbClr val="004567"/>
                </a:solidFill>
              </a:rPr>
            </a:br>
            <a:endParaRPr lang="da-DK" dirty="0">
              <a:solidFill>
                <a:srgbClr val="004567"/>
              </a:solidFill>
            </a:endParaRPr>
          </a:p>
        </p:txBody>
      </p:sp>
      <p:sp>
        <p:nvSpPr>
          <p:cNvPr id="24" name="Tekstboks 13">
            <a:extLst>
              <a:ext uri="{FF2B5EF4-FFF2-40B4-BE49-F238E27FC236}">
                <a16:creationId xmlns:a16="http://schemas.microsoft.com/office/drawing/2014/main" id="{DCB40A55-9F38-4C4B-A875-077E51A88EE2}"/>
              </a:ext>
            </a:extLst>
          </p:cNvPr>
          <p:cNvSpPr txBox="1"/>
          <p:nvPr/>
        </p:nvSpPr>
        <p:spPr>
          <a:xfrm>
            <a:off x="815045" y="1125100"/>
            <a:ext cx="8003373"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EE7555"/>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Gå til: www.nationalguideline.organdonation.dk</a:t>
            </a:r>
            <a:endParaRPr kumimoji="0" lang="da-DK" sz="2000" b="0" i="0" u="none" strike="noStrike" kern="1200" cap="none" spc="0" normalizeH="0" baseline="0" noProof="0" dirty="0">
              <a:ln>
                <a:noFill/>
              </a:ln>
              <a:solidFill>
                <a:srgbClr val="EE7555"/>
              </a:solidFill>
              <a:effectLst/>
              <a:uLnTx/>
              <a:uFillTx/>
              <a:latin typeface="Arial" panose="020B0604020202020204" pitchFamily="34" charset="0"/>
              <a:ea typeface="+mn-ea"/>
              <a:cs typeface="Arial" panose="020B0604020202020204" pitchFamily="34" charset="0"/>
            </a:endParaRPr>
          </a:p>
        </p:txBody>
      </p:sp>
      <p:pic>
        <p:nvPicPr>
          <p:cNvPr id="5" name="Billede 4" descr="Et billede, der indeholder tekst, skærmbillede, multimedier, software&#10;&#10;Indhold genereret af kunstig intelligens kan være forkert.">
            <a:extLst>
              <a:ext uri="{FF2B5EF4-FFF2-40B4-BE49-F238E27FC236}">
                <a16:creationId xmlns:a16="http://schemas.microsoft.com/office/drawing/2014/main" id="{A2CF737C-194F-62BF-9FEC-B449FB48CD29}"/>
              </a:ext>
            </a:extLst>
          </p:cNvPr>
          <p:cNvPicPr>
            <a:picLocks noChangeAspect="1"/>
          </p:cNvPicPr>
          <p:nvPr/>
        </p:nvPicPr>
        <p:blipFill>
          <a:blip r:embed="rId4"/>
          <a:stretch>
            <a:fillRect/>
          </a:stretch>
        </p:blipFill>
        <p:spPr>
          <a:xfrm>
            <a:off x="2102743" y="2223970"/>
            <a:ext cx="6078174" cy="4094363"/>
          </a:xfrm>
          <a:prstGeom prst="rect">
            <a:avLst/>
          </a:prstGeom>
        </p:spPr>
      </p:pic>
      <p:pic>
        <p:nvPicPr>
          <p:cNvPr id="21" name="Billede 20" descr="Et billede, der indeholder tekst, skærmbillede, Mobiltelefon, Mobilenhed&#10;&#10;Indhold genereret af kunstig intelligens kan være forkert.">
            <a:extLst>
              <a:ext uri="{FF2B5EF4-FFF2-40B4-BE49-F238E27FC236}">
                <a16:creationId xmlns:a16="http://schemas.microsoft.com/office/drawing/2014/main" id="{8E31BF31-572C-619B-5F54-1F96CBC3D51B}"/>
              </a:ext>
            </a:extLst>
          </p:cNvPr>
          <p:cNvPicPr>
            <a:picLocks noChangeAspect="1"/>
          </p:cNvPicPr>
          <p:nvPr/>
        </p:nvPicPr>
        <p:blipFill>
          <a:blip r:embed="rId5"/>
          <a:stretch>
            <a:fillRect/>
          </a:stretch>
        </p:blipFill>
        <p:spPr>
          <a:xfrm>
            <a:off x="544731" y="1644815"/>
            <a:ext cx="3116024" cy="4674036"/>
          </a:xfrm>
          <a:prstGeom prst="rect">
            <a:avLst/>
          </a:prstGeom>
        </p:spPr>
      </p:pic>
      <p:sp>
        <p:nvSpPr>
          <p:cNvPr id="4" name="Rectangle 1">
            <a:extLst>
              <a:ext uri="{FF2B5EF4-FFF2-40B4-BE49-F238E27FC236}">
                <a16:creationId xmlns:a16="http://schemas.microsoft.com/office/drawing/2014/main" id="{9E09881F-1E50-43B8-E87F-47246EBC2B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3" name="Rektangel: afrundede hjørner 2">
            <a:extLst>
              <a:ext uri="{FF2B5EF4-FFF2-40B4-BE49-F238E27FC236}">
                <a16:creationId xmlns:a16="http://schemas.microsoft.com/office/drawing/2014/main" id="{33FB061C-A6F9-1853-CA1B-7714FE912FCB}"/>
              </a:ext>
            </a:extLst>
          </p:cNvPr>
          <p:cNvSpPr/>
          <p:nvPr/>
        </p:nvSpPr>
        <p:spPr>
          <a:xfrm>
            <a:off x="7957848" y="2695492"/>
            <a:ext cx="4011083" cy="257268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sz="2400" b="1" dirty="0">
              <a:solidFill>
                <a:schemeClr val="tx1"/>
              </a:solidFill>
            </a:endParaRPr>
          </a:p>
          <a:p>
            <a:r>
              <a:rPr lang="da-DK" sz="2400" b="1" dirty="0">
                <a:solidFill>
                  <a:srgbClr val="004567"/>
                </a:solidFill>
              </a:rPr>
              <a:t>Se guidelinen på mobil og computer</a:t>
            </a:r>
          </a:p>
          <a:p>
            <a:endParaRPr lang="da-DK" sz="2400" b="1" dirty="0">
              <a:solidFill>
                <a:srgbClr val="004567"/>
              </a:solidFill>
            </a:endParaRPr>
          </a:p>
          <a:p>
            <a:r>
              <a:rPr lang="da-DK" dirty="0">
                <a:solidFill>
                  <a:srgbClr val="EE7555"/>
                </a:solidFill>
                <a:hlinkClick r:id="rId3">
                  <a:extLst>
                    <a:ext uri="{A12FA001-AC4F-418D-AE19-62706E023703}">
                      <ahyp:hlinkClr xmlns:ahyp="http://schemas.microsoft.com/office/drawing/2018/hyperlinkcolor" val="tx"/>
                    </a:ext>
                  </a:extLst>
                </a:hlinkClick>
              </a:rPr>
              <a:t>nationalguideline.organdonation.dk</a:t>
            </a:r>
            <a:endParaRPr lang="da-DK" sz="2400" b="1" dirty="0">
              <a:solidFill>
                <a:srgbClr val="EE7555"/>
              </a:solidFill>
            </a:endParaRPr>
          </a:p>
          <a:p>
            <a:endParaRPr lang="da-DK" sz="2400" b="1" dirty="0">
              <a:solidFill>
                <a:schemeClr val="tx1"/>
              </a:solidFill>
            </a:endParaRPr>
          </a:p>
        </p:txBody>
      </p:sp>
    </p:spTree>
    <p:extLst>
      <p:ext uri="{BB962C8B-B14F-4D97-AF65-F5344CB8AC3E}">
        <p14:creationId xmlns:p14="http://schemas.microsoft.com/office/powerpoint/2010/main" val="249031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3D53B-628B-6D52-768B-EFDAD6D64C36}"/>
            </a:ext>
          </a:extLst>
        </p:cNvPr>
        <p:cNvGrpSpPr/>
        <p:nvPr/>
      </p:nvGrpSpPr>
      <p:grpSpPr>
        <a:xfrm>
          <a:off x="0" y="0"/>
          <a:ext cx="0" cy="0"/>
          <a:chOff x="0" y="0"/>
          <a:chExt cx="0" cy="0"/>
        </a:xfrm>
      </p:grpSpPr>
      <p:sp>
        <p:nvSpPr>
          <p:cNvPr id="9" name="Titel 1">
            <a:extLst>
              <a:ext uri="{FF2B5EF4-FFF2-40B4-BE49-F238E27FC236}">
                <a16:creationId xmlns:a16="http://schemas.microsoft.com/office/drawing/2014/main" id="{FB39B8F2-CA7D-CB27-CFE7-36157B7991AA}"/>
              </a:ext>
            </a:extLst>
          </p:cNvPr>
          <p:cNvSpPr txBox="1">
            <a:spLocks/>
          </p:cNvSpPr>
          <p:nvPr/>
        </p:nvSpPr>
        <p:spPr>
          <a:xfrm>
            <a:off x="549980" y="472151"/>
            <a:ext cx="11957330" cy="1603931"/>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sz="3200" dirty="0"/>
              <a:t>Sådan får du guidelinen på din mobil eller tablet</a:t>
            </a:r>
          </a:p>
        </p:txBody>
      </p:sp>
      <p:pic>
        <p:nvPicPr>
          <p:cNvPr id="15" name="Billede 14" descr="Et billede, der indeholder tekst, skærmbillede, design&#10;&#10;Indhold genereret af kunstig intelligens kan være forkert.">
            <a:extLst>
              <a:ext uri="{FF2B5EF4-FFF2-40B4-BE49-F238E27FC236}">
                <a16:creationId xmlns:a16="http://schemas.microsoft.com/office/drawing/2014/main" id="{DC517D17-17BD-BFD4-F67C-6C810528D6B1}"/>
              </a:ext>
            </a:extLst>
          </p:cNvPr>
          <p:cNvPicPr>
            <a:picLocks noChangeAspect="1"/>
          </p:cNvPicPr>
          <p:nvPr/>
        </p:nvPicPr>
        <p:blipFill>
          <a:blip r:embed="rId3"/>
          <a:srcRect t="19629" r="73456"/>
          <a:stretch/>
        </p:blipFill>
        <p:spPr>
          <a:xfrm>
            <a:off x="425577" y="1093074"/>
            <a:ext cx="2886903" cy="5511861"/>
          </a:xfrm>
          <a:prstGeom prst="rect">
            <a:avLst/>
          </a:prstGeom>
        </p:spPr>
      </p:pic>
      <p:pic>
        <p:nvPicPr>
          <p:cNvPr id="20" name="Billede 19" descr="Et billede, der indeholder Grafik, skærmbillede, cirkel, clipart&#10;&#10;Indhold genereret af kunstig intelligens kan være forkert.">
            <a:extLst>
              <a:ext uri="{FF2B5EF4-FFF2-40B4-BE49-F238E27FC236}">
                <a16:creationId xmlns:a16="http://schemas.microsoft.com/office/drawing/2014/main" id="{95A7EFFD-20D4-BCE8-17B6-4119BA70A8B0}"/>
              </a:ext>
            </a:extLst>
          </p:cNvPr>
          <p:cNvPicPr>
            <a:picLocks noChangeAspect="1"/>
          </p:cNvPicPr>
          <p:nvPr/>
        </p:nvPicPr>
        <p:blipFill>
          <a:blip r:embed="rId4"/>
          <a:srcRect l="45976" t="13959" r="37885" b="61214"/>
          <a:stretch/>
        </p:blipFill>
        <p:spPr>
          <a:xfrm>
            <a:off x="942848" y="4058037"/>
            <a:ext cx="590078" cy="572411"/>
          </a:xfrm>
          <a:prstGeom prst="rect">
            <a:avLst/>
          </a:prstGeom>
        </p:spPr>
      </p:pic>
      <p:pic>
        <p:nvPicPr>
          <p:cNvPr id="21" name="Billede 20" descr="Et billede, der indeholder Grafik, skærmbillede, cirkel, clipart&#10;&#10;Indhold genereret af kunstig intelligens kan være forkert.">
            <a:extLst>
              <a:ext uri="{FF2B5EF4-FFF2-40B4-BE49-F238E27FC236}">
                <a16:creationId xmlns:a16="http://schemas.microsoft.com/office/drawing/2014/main" id="{BBFB949E-4011-E663-1377-8ADC8BB69E63}"/>
              </a:ext>
            </a:extLst>
          </p:cNvPr>
          <p:cNvPicPr>
            <a:picLocks noChangeAspect="1"/>
          </p:cNvPicPr>
          <p:nvPr/>
        </p:nvPicPr>
        <p:blipFill>
          <a:blip r:embed="rId4"/>
          <a:srcRect l="71586" t="13958" r="7056" b="59069"/>
          <a:stretch/>
        </p:blipFill>
        <p:spPr>
          <a:xfrm>
            <a:off x="1970656" y="4098952"/>
            <a:ext cx="735725" cy="585917"/>
          </a:xfrm>
          <a:prstGeom prst="rect">
            <a:avLst/>
          </a:prstGeom>
        </p:spPr>
      </p:pic>
      <p:pic>
        <p:nvPicPr>
          <p:cNvPr id="22" name="Billede 21" descr="Et billede, der indeholder Grafik, skærmbillede, cirkel, clipart&#10;&#10;Indhold genereret af kunstig intelligens kan være forkert.">
            <a:extLst>
              <a:ext uri="{FF2B5EF4-FFF2-40B4-BE49-F238E27FC236}">
                <a16:creationId xmlns:a16="http://schemas.microsoft.com/office/drawing/2014/main" id="{232E8EF4-7EC8-BCDD-6674-ADC0DFE3B6FC}"/>
              </a:ext>
            </a:extLst>
          </p:cNvPr>
          <p:cNvPicPr>
            <a:picLocks noChangeAspect="1"/>
          </p:cNvPicPr>
          <p:nvPr/>
        </p:nvPicPr>
        <p:blipFill>
          <a:blip r:embed="rId4"/>
          <a:srcRect l="45976" t="40931" r="36242" b="32096"/>
          <a:stretch/>
        </p:blipFill>
        <p:spPr>
          <a:xfrm>
            <a:off x="1473910" y="3193836"/>
            <a:ext cx="724913" cy="693395"/>
          </a:xfrm>
          <a:prstGeom prst="rect">
            <a:avLst/>
          </a:prstGeom>
        </p:spPr>
      </p:pic>
      <p:sp>
        <p:nvSpPr>
          <p:cNvPr id="23" name="Tekstfelt 22">
            <a:extLst>
              <a:ext uri="{FF2B5EF4-FFF2-40B4-BE49-F238E27FC236}">
                <a16:creationId xmlns:a16="http://schemas.microsoft.com/office/drawing/2014/main" id="{8C6C18F0-7FE2-7880-3F80-3C4748525A91}"/>
              </a:ext>
            </a:extLst>
          </p:cNvPr>
          <p:cNvSpPr txBox="1"/>
          <p:nvPr/>
        </p:nvSpPr>
        <p:spPr>
          <a:xfrm>
            <a:off x="1237887" y="3769323"/>
            <a:ext cx="2711669" cy="276999"/>
          </a:xfrm>
          <a:prstGeom prst="rect">
            <a:avLst/>
          </a:prstGeom>
          <a:noFill/>
        </p:spPr>
        <p:txBody>
          <a:bodyPr wrap="square" rtlCol="0">
            <a:spAutoFit/>
          </a:bodyPr>
          <a:lstStyle/>
          <a:p>
            <a:r>
              <a:rPr lang="da-DK" sz="1200" dirty="0" err="1"/>
              <a:t>Iphone</a:t>
            </a:r>
            <a:r>
              <a:rPr lang="da-DK" sz="1200" dirty="0"/>
              <a:t> - Safari</a:t>
            </a:r>
          </a:p>
        </p:txBody>
      </p:sp>
      <p:sp>
        <p:nvSpPr>
          <p:cNvPr id="24" name="Tekstfelt 23">
            <a:extLst>
              <a:ext uri="{FF2B5EF4-FFF2-40B4-BE49-F238E27FC236}">
                <a16:creationId xmlns:a16="http://schemas.microsoft.com/office/drawing/2014/main" id="{DF5D7F54-58EE-B52C-1B86-4A3B363B6D29}"/>
              </a:ext>
            </a:extLst>
          </p:cNvPr>
          <p:cNvSpPr txBox="1"/>
          <p:nvPr/>
        </p:nvSpPr>
        <p:spPr>
          <a:xfrm>
            <a:off x="847683" y="4581282"/>
            <a:ext cx="1858698" cy="461665"/>
          </a:xfrm>
          <a:prstGeom prst="rect">
            <a:avLst/>
          </a:prstGeom>
          <a:noFill/>
        </p:spPr>
        <p:txBody>
          <a:bodyPr wrap="square" rtlCol="0">
            <a:spAutoFit/>
          </a:bodyPr>
          <a:lstStyle/>
          <a:p>
            <a:pPr algn="ctr"/>
            <a:r>
              <a:rPr lang="da-DK" sz="1200" dirty="0"/>
              <a:t>Android – Google Chrome eller Edge</a:t>
            </a:r>
          </a:p>
        </p:txBody>
      </p:sp>
      <p:pic>
        <p:nvPicPr>
          <p:cNvPr id="28" name="Billede 27" descr="Et billede, der indeholder tekst, skærmbillede, design&#10;&#10;Indhold genereret af kunstig intelligens kan være forkert.">
            <a:extLst>
              <a:ext uri="{FF2B5EF4-FFF2-40B4-BE49-F238E27FC236}">
                <a16:creationId xmlns:a16="http://schemas.microsoft.com/office/drawing/2014/main" id="{051DB234-0362-8EEA-765C-2A126A5D2CD4}"/>
              </a:ext>
            </a:extLst>
          </p:cNvPr>
          <p:cNvPicPr>
            <a:picLocks noChangeAspect="1"/>
          </p:cNvPicPr>
          <p:nvPr/>
        </p:nvPicPr>
        <p:blipFill>
          <a:blip r:embed="rId3"/>
          <a:srcRect l="27688" t="19629" r="33559"/>
          <a:stretch/>
        </p:blipFill>
        <p:spPr>
          <a:xfrm>
            <a:off x="3436884" y="1093073"/>
            <a:ext cx="4214648" cy="5511861"/>
          </a:xfrm>
          <a:prstGeom prst="rect">
            <a:avLst/>
          </a:prstGeom>
        </p:spPr>
      </p:pic>
      <p:pic>
        <p:nvPicPr>
          <p:cNvPr id="30" name="Billede 29" descr="Et billede, der indeholder Grafik, skærmbillede, cirkel, clipart&#10;&#10;Indhold genereret af kunstig intelligens kan være forkert.">
            <a:extLst>
              <a:ext uri="{FF2B5EF4-FFF2-40B4-BE49-F238E27FC236}">
                <a16:creationId xmlns:a16="http://schemas.microsoft.com/office/drawing/2014/main" id="{2974AF32-9F9A-848B-F071-6ED25D97A603}"/>
              </a:ext>
            </a:extLst>
          </p:cNvPr>
          <p:cNvPicPr>
            <a:picLocks noChangeAspect="1"/>
          </p:cNvPicPr>
          <p:nvPr/>
        </p:nvPicPr>
        <p:blipFill>
          <a:blip r:embed="rId4"/>
          <a:srcRect l="9840" t="13805" r="70040" b="42210"/>
          <a:stretch/>
        </p:blipFill>
        <p:spPr>
          <a:xfrm>
            <a:off x="4233648" y="2051280"/>
            <a:ext cx="2188136" cy="3016469"/>
          </a:xfrm>
          <a:prstGeom prst="rect">
            <a:avLst/>
          </a:prstGeom>
        </p:spPr>
      </p:pic>
      <p:sp>
        <p:nvSpPr>
          <p:cNvPr id="31" name="Rektangel: afrundede hjørner 30">
            <a:extLst>
              <a:ext uri="{FF2B5EF4-FFF2-40B4-BE49-F238E27FC236}">
                <a16:creationId xmlns:a16="http://schemas.microsoft.com/office/drawing/2014/main" id="{13C6004D-1F7E-FE7F-1455-BD5633F25236}"/>
              </a:ext>
            </a:extLst>
          </p:cNvPr>
          <p:cNvSpPr/>
          <p:nvPr/>
        </p:nvSpPr>
        <p:spPr>
          <a:xfrm>
            <a:off x="847683" y="2795752"/>
            <a:ext cx="1858698" cy="46166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rgbClr val="000000"/>
                </a:solidFill>
              </a:rPr>
              <a:t>nationalguideline.</a:t>
            </a:r>
          </a:p>
          <a:p>
            <a:pPr algn="ctr"/>
            <a:r>
              <a:rPr lang="da-DK" sz="1200" dirty="0">
                <a:solidFill>
                  <a:srgbClr val="000000"/>
                </a:solidFill>
              </a:rPr>
              <a:t>organdonation.dk</a:t>
            </a:r>
          </a:p>
        </p:txBody>
      </p:sp>
      <p:pic>
        <p:nvPicPr>
          <p:cNvPr id="33" name="Billede 32" descr="Et billede, der indeholder tekst, skærmbillede, design&#10;&#10;Indhold genereret af kunstig intelligens kan være forkert.">
            <a:extLst>
              <a:ext uri="{FF2B5EF4-FFF2-40B4-BE49-F238E27FC236}">
                <a16:creationId xmlns:a16="http://schemas.microsoft.com/office/drawing/2014/main" id="{94B6C52C-B4B5-1F85-8BB6-5022442E516E}"/>
              </a:ext>
            </a:extLst>
          </p:cNvPr>
          <p:cNvPicPr>
            <a:picLocks noChangeAspect="1"/>
          </p:cNvPicPr>
          <p:nvPr/>
        </p:nvPicPr>
        <p:blipFill>
          <a:blip r:embed="rId3"/>
          <a:srcRect l="75236" t="19629"/>
          <a:stretch/>
        </p:blipFill>
        <p:spPr>
          <a:xfrm>
            <a:off x="8607972" y="1100464"/>
            <a:ext cx="2693250" cy="5511861"/>
          </a:xfrm>
          <a:prstGeom prst="rect">
            <a:avLst/>
          </a:prstGeom>
        </p:spPr>
      </p:pic>
    </p:spTree>
    <p:extLst>
      <p:ext uri="{BB962C8B-B14F-4D97-AF65-F5344CB8AC3E}">
        <p14:creationId xmlns:p14="http://schemas.microsoft.com/office/powerpoint/2010/main" val="1966295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DCO Powerpoint skabelon 2022">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 Powerpoint skabelon 2022" id="{358D8A83-3568-430C-A039-E64245EC4D83}" vid="{4DFC9A99-6468-4173-8FFD-66A9BCFADA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 2022</Template>
  <TotalTime>349</TotalTime>
  <Words>1328</Words>
  <Application>Microsoft Office PowerPoint</Application>
  <PresentationFormat>Widescreen</PresentationFormat>
  <Paragraphs>113</Paragraphs>
  <Slides>10</Slides>
  <Notes>10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Arial</vt:lpstr>
      <vt:lpstr>Calibri</vt:lpstr>
      <vt:lpstr>Georgia</vt:lpstr>
      <vt:lpstr>Inter</vt:lpstr>
      <vt:lpstr>Wingdings</vt:lpstr>
      <vt:lpstr>DCO Powerpoint skabelon 2022</vt:lpstr>
      <vt:lpstr>Overflyt patienter med dødelige skader i hjernen til intensiv  </vt:lpstr>
      <vt:lpstr>National strategi – hospitalernes indsats</vt:lpstr>
      <vt:lpstr>Hvilke patienter skal overflyttes til intensiv?</vt:lpstr>
      <vt:lpstr>Overflyt uanset alder og komorbiditet</vt:lpstr>
      <vt:lpstr>Overflyt patienten til intensiv</vt:lpstr>
      <vt:lpstr>Hvornår skal de pårørende informeres om organdonation?</vt:lpstr>
      <vt:lpstr>Den Nationale Guideline for Organdonation  </vt:lpstr>
      <vt:lpstr>Den Nationale Guideline for Organdonation </vt:lpstr>
      <vt:lpstr>PowerPoint-præsentation</vt:lpstr>
      <vt:lpstr>Vil du vide mere?</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Denise Dyrvig Clemente I Jensen</dc:creator>
  <cp:lastModifiedBy>Randi Johnsen</cp:lastModifiedBy>
  <cp:revision>43</cp:revision>
  <cp:lastPrinted>2020-06-19T12:24:47Z</cp:lastPrinted>
  <dcterms:created xsi:type="dcterms:W3CDTF">2022-08-05T06:57:32Z</dcterms:created>
  <dcterms:modified xsi:type="dcterms:W3CDTF">2025-07-03T07:26:36Z</dcterms:modified>
</cp:coreProperties>
</file>