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sldIdLst>
    <p:sldId id="256" r:id="rId2"/>
    <p:sldId id="461" r:id="rId3"/>
    <p:sldId id="410" r:id="rId4"/>
    <p:sldId id="469" r:id="rId5"/>
    <p:sldId id="462" r:id="rId6"/>
    <p:sldId id="464" r:id="rId7"/>
    <p:sldId id="465" r:id="rId8"/>
    <p:sldId id="467" r:id="rId9"/>
    <p:sldId id="468" r:id="rId10"/>
  </p:sldIdLst>
  <p:sldSz cx="12192000" cy="6858000"/>
  <p:notesSz cx="6797675" cy="9926638"/>
  <p:custDataLst>
    <p:tags r:id="rId12"/>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256"/>
            <p14:sldId id="461"/>
            <p14:sldId id="410"/>
            <p14:sldId id="469"/>
            <p14:sldId id="462"/>
            <p14:sldId id="464"/>
            <p14:sldId id="465"/>
            <p14:sldId id="467"/>
            <p14:sldId id="468"/>
          </p14:sldIdLst>
        </p14:section>
      </p14:sectionLst>
    </p:ext>
    <p:ext uri="{EFAFB233-063F-42B5-8137-9DF3F51BA10A}">
      <p15:sldGuideLst xmlns:p15="http://schemas.microsoft.com/office/powerpoint/2012/main">
        <p15:guide id="2" pos="3863"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Højmose Lundsgaard" initials="DHL" lastIdx="2" clrIdx="0">
    <p:extLst>
      <p:ext uri="{19B8F6BF-5375-455C-9EA6-DF929625EA0E}">
        <p15:presenceInfo xmlns:p15="http://schemas.microsoft.com/office/powerpoint/2012/main" userId="Diana Højmose Lundsga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67"/>
    <a:srgbClr val="FF612C"/>
    <a:srgbClr val="EB0024"/>
    <a:srgbClr val="F0C9C6"/>
    <a:srgbClr val="B2CE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65181" autoAdjust="0"/>
  </p:normalViewPr>
  <p:slideViewPr>
    <p:cSldViewPr snapToGrid="0" snapToObjects="1">
      <p:cViewPr varScale="1">
        <p:scale>
          <a:sx n="74" d="100"/>
          <a:sy n="74" d="100"/>
        </p:scale>
        <p:origin x="1986" y="66"/>
      </p:cViewPr>
      <p:guideLst>
        <p:guide pos="3863"/>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77"/>
    </p:cViewPr>
  </p:sorterViewPr>
  <p:notesViewPr>
    <p:cSldViewPr snapToGrid="0" snapToObjects="1" showGuides="1">
      <p:cViewPr varScale="1">
        <p:scale>
          <a:sx n="61" d="100"/>
          <a:sy n="61" d="100"/>
        </p:scale>
        <p:origin x="3264" y="6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26-06-2024</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Dansk Center for Organdonation (det nationale </a:t>
            </a:r>
            <a:r>
              <a:rPr lang="da-DK" dirty="0" err="1"/>
              <a:t>videnscenter</a:t>
            </a:r>
            <a:r>
              <a:rPr lang="da-DK" dirty="0"/>
              <a:t> for organdonation i Danmark) har igangsat en indsats på alle landets akutmodtagelser, for at sikre at patienter med dødelige, cerebrale skader overflyttes til en intensivafdeling. Formålet er at give dem, der ønsker at donere deres organer, mulighed for det. Den mulighed gives ved, at akutmodtagelserne overflytter disse patienter til en intensiv, hvor organdonation kan finde sted efter gældende retningslinjer.</a:t>
            </a:r>
          </a:p>
          <a:p>
            <a:endParaRPr lang="da-DK" dirty="0"/>
          </a:p>
          <a:p>
            <a:r>
              <a:rPr lang="da-DK" dirty="0"/>
              <a:t>Indsatsen består af 10 initiativer, som skal styrke indsatsen i akutmodtagelserne. Initiativerne er udarbejdet af Dansk Center for Organdonation i samarbejde med en arbejdsgruppe bestående af fagfolk fra landets akutmodtagelser, neurokirurgiske- og </a:t>
            </a:r>
            <a:r>
              <a:rPr lang="da-DK" dirty="0" err="1"/>
              <a:t>neurointensive</a:t>
            </a:r>
            <a:r>
              <a:rPr lang="da-DK" dirty="0"/>
              <a:t> afdelinger.</a:t>
            </a:r>
          </a:p>
          <a:p>
            <a:endParaRPr lang="da-DK" dirty="0"/>
          </a:p>
          <a:p>
            <a:r>
              <a:rPr lang="da-DK" dirty="0"/>
              <a:t>Find rapporten med de 10 initiativer på www.organdonation.dk.</a:t>
            </a:r>
          </a:p>
        </p:txBody>
      </p:sp>
      <p:sp>
        <p:nvSpPr>
          <p:cNvPr id="4" name="Pladsholder til slidenummer 3"/>
          <p:cNvSpPr>
            <a:spLocks noGrp="1"/>
          </p:cNvSpPr>
          <p:nvPr>
            <p:ph type="sldNum" sz="quarter" idx="10"/>
          </p:nvPr>
        </p:nvSpPr>
        <p:spPr/>
        <p:txBody>
          <a:bodyPr/>
          <a:lstStyle/>
          <a:p>
            <a:fld id="{90DCD126-30C1-954D-B268-8EB192EB8BE0}" type="slidenum">
              <a:rPr lang="da-DK" smtClean="0"/>
              <a:t>1</a:t>
            </a:fld>
            <a:endParaRPr lang="da-DK" dirty="0"/>
          </a:p>
        </p:txBody>
      </p:sp>
    </p:spTree>
    <p:extLst>
      <p:ext uri="{BB962C8B-B14F-4D97-AF65-F5344CB8AC3E}">
        <p14:creationId xmlns:p14="http://schemas.microsoft.com/office/powerpoint/2010/main" val="3245361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Danmark</a:t>
            </a:r>
            <a:r>
              <a:rPr lang="da-DK" baseline="0" dirty="0"/>
              <a:t> har vi en national målsætning om, at alle, der </a:t>
            </a:r>
            <a:r>
              <a:rPr lang="da-DK" b="1" baseline="0" dirty="0"/>
              <a:t>kan</a:t>
            </a:r>
            <a:r>
              <a:rPr lang="da-DK" baseline="0" dirty="0"/>
              <a:t> og </a:t>
            </a:r>
            <a:r>
              <a:rPr lang="da-DK" b="1" baseline="0" dirty="0"/>
              <a:t>vil</a:t>
            </a:r>
            <a:r>
              <a:rPr lang="da-DK" baseline="0" dirty="0"/>
              <a:t> donere deres organer, når de dør på hospitalet, skal have mulighed for det. Organdonation er således en fælles opgave for hospitalet.</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Akutmodtagelsen kan have patienter, hvor organdonation kan blive en mulighed. Men for at organdonation kan finde sted, skal disse patienter overflyttes fra akutmodtagelsen til intensiv og respiratorbehandles, fremfor at overflyttes til en sengeafdeling. </a:t>
            </a:r>
            <a:r>
              <a:rPr lang="da-DK" sz="1200" dirty="0">
                <a:solidFill>
                  <a:schemeClr val="bg1"/>
                </a:solidFill>
                <a:latin typeface="Arial" charset="0"/>
              </a:rPr>
              <a:t>På intensiv vil patienterne</a:t>
            </a:r>
            <a:r>
              <a:rPr lang="da-DK" sz="1200" baseline="0" dirty="0">
                <a:solidFill>
                  <a:schemeClr val="bg1"/>
                </a:solidFill>
                <a:latin typeface="Arial" charset="0"/>
              </a:rPr>
              <a:t> komme i respiratorbehandling </a:t>
            </a:r>
            <a:r>
              <a:rPr lang="da-DK" sz="1200" dirty="0">
                <a:solidFill>
                  <a:schemeClr val="bg1"/>
                </a:solidFill>
                <a:latin typeface="Arial" charset="0"/>
              </a:rPr>
              <a:t>og muligheden for organdonation bevares. </a:t>
            </a:r>
            <a:endParaRPr lang="da-DK" sz="1200" kern="1200" dirty="0">
              <a:solidFill>
                <a:schemeClr val="tx1"/>
              </a:solidFill>
              <a:effectLst/>
              <a:latin typeface="+mn-lt"/>
              <a:ea typeface="+mn-ea"/>
              <a:cs typeface="+mn-cs"/>
            </a:endParaRPr>
          </a:p>
          <a:p>
            <a:endParaRPr lang="da-DK" baseline="0" dirty="0"/>
          </a:p>
          <a:p>
            <a:r>
              <a:rPr lang="da-DK" baseline="0" dirty="0"/>
              <a:t>Folketinget vedtog i 2014 en National Handlingsplan for Organdonation, som indeholdt 23 initiativer, der skal </a:t>
            </a:r>
            <a:r>
              <a:rPr lang="da-DK" sz="1200" kern="1200" dirty="0">
                <a:solidFill>
                  <a:schemeClr val="tx1"/>
                </a:solidFill>
                <a:effectLst/>
                <a:latin typeface="+mn-lt"/>
                <a:ea typeface="+mn-ea"/>
                <a:cs typeface="+mn-cs"/>
              </a:rPr>
              <a:t>styrke organdonation og transplantation i Danmark. </a:t>
            </a:r>
          </a:p>
          <a:p>
            <a:r>
              <a:rPr lang="da-DK" sz="1200" kern="1200" dirty="0">
                <a:solidFill>
                  <a:schemeClr val="tx1"/>
                </a:solidFill>
                <a:effectLst/>
                <a:latin typeface="+mn-lt"/>
                <a:ea typeface="+mn-ea"/>
                <a:cs typeface="+mn-cs"/>
              </a:rPr>
              <a:t>På baggrund af den Nationale Handlingsplan udsendte Sundhedsstyrelsen i 2015 en anbefaling til regionerne om at iværksætte en række initiativer, der skal medvirke til at øge antallet af organdonorer i Danmark. Et af initiativerne er, at visitationen i akutmodtagelser og på hospitalet skal prioritere, at patienter med cerebrale skader, som kan føre til hjernedød, bliver overflyttet til intensiv. </a:t>
            </a:r>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a:t>
            </a:fld>
            <a:endParaRPr lang="da-DK" dirty="0"/>
          </a:p>
        </p:txBody>
      </p:sp>
    </p:spTree>
    <p:extLst>
      <p:ext uri="{BB962C8B-B14F-4D97-AF65-F5344CB8AC3E}">
        <p14:creationId xmlns:p14="http://schemas.microsoft.com/office/powerpoint/2010/main" val="176811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Langt de fleste patienter med en akut svær hjerneskade bliver allerede overflyttet til intensiv med henblik på behandling efter gældende retningslinjer. </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Der er dog stadig patienter, hvis behandling afsluttes i akutmodtagelsen, fordi de vurderes til ikke at kunne overleve</a:t>
            </a:r>
            <a:r>
              <a:rPr lang="da-DK" sz="1200" baseline="0" dirty="0"/>
              <a:t>, </a:t>
            </a:r>
            <a:r>
              <a:rPr lang="da-DK" sz="1200" dirty="0"/>
              <a:t>eller som flyttes til en sengeafdeling og dermed ikke får mulighed for at donere</a:t>
            </a:r>
            <a:r>
              <a:rPr lang="da-DK" sz="1200" baseline="0" dirty="0"/>
              <a:t> deres organer, selvom det kan være deres ønske. </a:t>
            </a:r>
            <a:endParaRPr lang="da-DK" sz="1200" dirty="0"/>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Det kan fx</a:t>
            </a:r>
            <a:r>
              <a:rPr lang="da-DK" sz="1200" baseline="0" dirty="0"/>
              <a:t> være patienter </a:t>
            </a:r>
            <a:r>
              <a:rPr lang="da-DK" sz="1200" dirty="0">
                <a:solidFill>
                  <a:srgbClr val="004567"/>
                </a:solidFill>
              </a:rPr>
              <a:t>med hjerneblødninger, blodpropper i hjernen eller ældre patienter med traumatiske blødninger, hvor der ikke er behandlingsmuligheder med henblik på overlevelse.</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a:solidFill>
                <a:srgbClr val="004567"/>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solidFill>
                  <a:srgbClr val="004567"/>
                </a:solidFill>
              </a:rPr>
              <a:t>De</a:t>
            </a:r>
            <a:r>
              <a:rPr lang="da-DK" sz="1200" baseline="0" dirty="0">
                <a:solidFill>
                  <a:srgbClr val="004567"/>
                </a:solidFill>
              </a:rPr>
              <a:t> patienter, som man skal være opmærksom på at overflytte fra akutmodtagelsen til intensiv, er patienter med en dødelig cerebral skade og nedsat bevidsthedsniveau. </a:t>
            </a:r>
            <a:endParaRPr lang="da-DK" sz="1200" dirty="0">
              <a:solidFill>
                <a:srgbClr val="004567"/>
              </a:solidFill>
            </a:endParaRPr>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388490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Høj alder og </a:t>
            </a:r>
            <a:r>
              <a:rPr lang="da-DK" dirty="0" err="1"/>
              <a:t>komorbiditet</a:t>
            </a:r>
            <a:r>
              <a:rPr lang="da-DK" dirty="0"/>
              <a:t> udelukker ikke nødvendigvis muligheden for organdonation.</a:t>
            </a:r>
            <a:r>
              <a:rPr lang="da-DK" baseline="0" dirty="0"/>
              <a:t> I dag er lægerne dygtige til at anvende organer, så alder, mange sygdomme og/eller livsstil ikke længere er en hindring for at blive organdonor.</a:t>
            </a:r>
          </a:p>
        </p:txBody>
      </p:sp>
      <p:sp>
        <p:nvSpPr>
          <p:cNvPr id="4" name="Pladsholder til slidenummer 3"/>
          <p:cNvSpPr>
            <a:spLocks noGrp="1"/>
          </p:cNvSpPr>
          <p:nvPr>
            <p:ph type="sldNum" sz="quarter" idx="10"/>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176129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a:solidFill>
                  <a:schemeClr val="tx1"/>
                </a:solidFill>
                <a:latin typeface="+mn-lt"/>
                <a:ea typeface="+mn-ea"/>
                <a:cs typeface="+mn-cs"/>
              </a:rPr>
              <a:t>Dette slide viser opgaverne for henholdsvis akutmodtagelse og intensiv.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a:solidFill>
                  <a:schemeClr val="tx1"/>
                </a:solidFill>
                <a:latin typeface="+mn-lt"/>
                <a:ea typeface="+mn-ea"/>
                <a:cs typeface="+mn-cs"/>
              </a:rPr>
              <a:t>Akutmodtagelserne er i Danmark indgangsdøren for de fleste patienter med dødelige cerebrale skader. </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a:solidFill>
                  <a:schemeClr val="tx1"/>
                </a:solidFill>
                <a:latin typeface="+mn-lt"/>
                <a:ea typeface="+mn-ea"/>
                <a:cs typeface="+mn-cs"/>
              </a:rPr>
              <a:t>Det er derfor vigtigt, at man allerede her har fokus på at identificere patienter, som kan være mulige organdonorer, og få de patienter, som har en akut svær hjerneskade og nedsat bevidsthedsniveau, overflyttet til intensiv, således at der gives tid til at vurdere den videre behandling af patienten.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a:solidFill>
                  <a:schemeClr val="tx1"/>
                </a:solidFill>
                <a:latin typeface="+mn-lt"/>
                <a:ea typeface="+mn-ea"/>
                <a:cs typeface="+mn-cs"/>
              </a:rPr>
              <a:t>Hvis det ikke er muligt at give patienten en behandling med henblik på overlevelse, er der tid til at undersøge om organdonation er en muligheden. Derved gives flere patienter muligheden for at donere deres organer, hvis de ønsker det.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a:solidFill>
                  <a:schemeClr val="tx1"/>
                </a:solidFill>
                <a:latin typeface="+mn-lt"/>
                <a:ea typeface="+mn-ea"/>
                <a:cs typeface="+mn-cs"/>
              </a:rPr>
              <a:t>Personalet på intensiv har en særlig viden om samtalen om organdonation og om organdonationsforløbet. Samtalen om organdonation skal ikke tages i akutmodtagelsen.</a:t>
            </a:r>
          </a:p>
        </p:txBody>
      </p:sp>
      <p:sp>
        <p:nvSpPr>
          <p:cNvPr id="4" name="Pladsholder til slidenummer 3"/>
          <p:cNvSpPr>
            <a:spLocks noGrp="1"/>
          </p:cNvSpPr>
          <p:nvPr>
            <p:ph type="sldNum" sz="quarter" idx="5"/>
          </p:nvPr>
        </p:nvSpPr>
        <p:spPr/>
        <p:txBody>
          <a:bodyPr/>
          <a:lstStyle/>
          <a:p>
            <a:fld id="{90DCD126-30C1-954D-B268-8EB192EB8BE0}" type="slidenum">
              <a:rPr lang="da-DK" smtClean="0"/>
              <a:t>5</a:t>
            </a:fld>
            <a:endParaRPr lang="da-DK"/>
          </a:p>
        </p:txBody>
      </p:sp>
    </p:spTree>
    <p:extLst>
      <p:ext uri="{BB962C8B-B14F-4D97-AF65-F5344CB8AC3E}">
        <p14:creationId xmlns:p14="http://schemas.microsoft.com/office/powerpoint/2010/main" val="14714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Undersøgelser</a:t>
            </a:r>
            <a:r>
              <a:rPr lang="da-DK" baseline="0" dirty="0"/>
              <a:t> viser, at to ud af tre danskere har taget stilling til, om de vil donere deres organer, når de dør (Sundhedsstyrelsen 2016, Dansk Center for Organdonation 2021). Undersøgelser viser også, at størstedelen af danskerne er positive overfor organdonation.</a:t>
            </a:r>
          </a:p>
          <a:p>
            <a:endParaRPr lang="da-DK" baseline="0" dirty="0"/>
          </a:p>
          <a:p>
            <a:r>
              <a:rPr lang="da-DK" baseline="0" dirty="0"/>
              <a:t>I Danmark kan du tage stilling til organdonation på tre lige juridisk gyldige måder:</a:t>
            </a:r>
          </a:p>
          <a:p>
            <a:pPr marL="171450" indent="-171450">
              <a:buFont typeface="Arial" panose="020B0604020202020204" pitchFamily="34" charset="0"/>
              <a:buChar char="•"/>
            </a:pPr>
            <a:r>
              <a:rPr lang="da-DK" baseline="0" dirty="0"/>
              <a:t>I Organdonorregisteret</a:t>
            </a:r>
          </a:p>
          <a:p>
            <a:pPr marL="171450" indent="-171450">
              <a:buFont typeface="Arial" panose="020B0604020202020204" pitchFamily="34" charset="0"/>
              <a:buChar char="•"/>
            </a:pPr>
            <a:r>
              <a:rPr lang="da-DK" baseline="0" dirty="0"/>
              <a:t>På et donorkort</a:t>
            </a:r>
          </a:p>
          <a:p>
            <a:pPr marL="171450" indent="-171450">
              <a:buFont typeface="Arial" panose="020B0604020202020204" pitchFamily="34" charset="0"/>
              <a:buChar char="•"/>
            </a:pPr>
            <a:r>
              <a:rPr lang="da-DK" baseline="0" dirty="0"/>
              <a:t>Mundligt til dine pårørende</a:t>
            </a:r>
            <a:br>
              <a:rPr lang="da-DK" baseline="0" dirty="0"/>
            </a:br>
            <a:endParaRPr lang="da-DK" baseline="0" dirty="0"/>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4142354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a:t>Ønsket om at donere sine organer kan dog kun blive opfyldt, hvis patienter med svære hjerneskader overflyttes til intensiv og kommer i respiratorbehandling. Overflytning til intensiv vil således være et udtryk for respekt for patientens autonomi. Ydermere vil overflytning til intensiv give patienten mulighed for videre udredning af om patienten kan blive organdonor.</a:t>
            </a:r>
            <a:r>
              <a:rPr lang="da-DK" strike="sngStrike"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trike="sng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Organdonation giver alvorligt syge børn, unge og voksne mennesker en ny chance i livet. De fleste, som får et nyt organ, oplever at få en markant bedre livskvalitet og mulighed for et længere liv.</a:t>
            </a:r>
            <a:r>
              <a:rPr lang="da-DK"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trike="sngStrike" baseline="0" dirty="0"/>
          </a:p>
        </p:txBody>
      </p:sp>
      <p:sp>
        <p:nvSpPr>
          <p:cNvPr id="4" name="Pladsholder til slidenummer 3"/>
          <p:cNvSpPr>
            <a:spLocks noGrp="1"/>
          </p:cNvSpPr>
          <p:nvPr>
            <p:ph type="sldNum" sz="quarter" idx="10"/>
          </p:nvPr>
        </p:nvSpPr>
        <p:spPr/>
        <p:txBody>
          <a:bodyPr/>
          <a:lstStyle/>
          <a:p>
            <a:fld id="{90DCD126-30C1-954D-B268-8EB192EB8BE0}" type="slidenum">
              <a:rPr lang="da-DK" smtClean="0"/>
              <a:t>7</a:t>
            </a:fld>
            <a:endParaRPr lang="da-DK" dirty="0"/>
          </a:p>
        </p:txBody>
      </p:sp>
    </p:spTree>
    <p:extLst>
      <p:ext uri="{BB962C8B-B14F-4D97-AF65-F5344CB8AC3E}">
        <p14:creationId xmlns:p14="http://schemas.microsoft.com/office/powerpoint/2010/main" val="328572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Når en patient overflyttes fra akutmodtagelsen</a:t>
            </a:r>
            <a:r>
              <a:rPr lang="da-DK" sz="1200" kern="1200" baseline="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til intensiv, er det nok at informere de pårørende om overflytningen til intensiv uden at nævne muligheden for organdonation. </a:t>
            </a:r>
            <a:endParaRPr lang="da-DK" sz="1200" i="1" kern="1200" dirty="0">
              <a:solidFill>
                <a:schemeClr val="tx1"/>
              </a:solidFill>
              <a:effectLst/>
              <a:latin typeface="+mn-lt"/>
              <a:ea typeface="+mn-ea"/>
              <a:cs typeface="+mn-cs"/>
            </a:endParaRPr>
          </a:p>
          <a:p>
            <a:r>
              <a:rPr lang="da-DK" sz="1200" i="0" kern="1200" dirty="0">
                <a:solidFill>
                  <a:schemeClr val="tx1"/>
                </a:solidFill>
                <a:effectLst/>
                <a:latin typeface="+mn-lt"/>
                <a:ea typeface="+mn-ea"/>
                <a:cs typeface="+mn-cs"/>
              </a:rPr>
              <a:t>En</a:t>
            </a:r>
            <a:r>
              <a:rPr lang="da-DK" sz="1200" i="0" kern="1200" baseline="0" dirty="0">
                <a:solidFill>
                  <a:schemeClr val="tx1"/>
                </a:solidFill>
                <a:effectLst/>
                <a:latin typeface="+mn-lt"/>
                <a:ea typeface="+mn-ea"/>
                <a:cs typeface="+mn-cs"/>
              </a:rPr>
              <a:t> mulig formulering er:</a:t>
            </a:r>
            <a:r>
              <a:rPr lang="da-DK" sz="1200" i="1" kern="1200" baseline="0" dirty="0">
                <a:solidFill>
                  <a:schemeClr val="tx1"/>
                </a:solidFill>
                <a:effectLst/>
                <a:latin typeface="+mn-lt"/>
                <a:ea typeface="+mn-ea"/>
                <a:cs typeface="+mn-cs"/>
              </a:rPr>
              <a:t> </a:t>
            </a:r>
            <a:r>
              <a:rPr lang="da-DK" sz="1200" i="1" kern="1200" dirty="0">
                <a:solidFill>
                  <a:schemeClr val="tx1"/>
                </a:solidFill>
                <a:effectLst/>
                <a:latin typeface="+mn-lt"/>
                <a:ea typeface="+mn-ea"/>
                <a:cs typeface="+mn-cs"/>
              </a:rPr>
              <a:t>"Situationen er meget alvorlig. Patienten bliver flyttet til intensiv, for at der kan blive gjort alt, hvad man kan for patienten.” </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En del af at gøre alt hvad man kan</a:t>
            </a:r>
            <a:r>
              <a:rPr lang="da-DK" sz="1200" kern="1200" baseline="0" dirty="0">
                <a:solidFill>
                  <a:schemeClr val="tx1"/>
                </a:solidFill>
                <a:effectLst/>
                <a:latin typeface="+mn-lt"/>
                <a:ea typeface="+mn-ea"/>
                <a:cs typeface="+mn-cs"/>
              </a:rPr>
              <a:t> for patienten, er også at efterkomme et eventuelt ønske om organdonation.</a:t>
            </a:r>
          </a:p>
          <a:p>
            <a:r>
              <a:rPr lang="da-DK" sz="1200" kern="1200" baseline="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Ofte er patienten kun kort tid i akutmodtagelsen, og nogle gange er de pårørende endnu ikke nået frem til hospitalet, når patienten overflyttes til intensiv. Det kan for de pårørende,</a:t>
            </a:r>
            <a:r>
              <a:rPr lang="da-DK" sz="1200" kern="1200" baseline="0" dirty="0">
                <a:solidFill>
                  <a:schemeClr val="tx1"/>
                </a:solidFill>
                <a:effectLst/>
                <a:latin typeface="+mn-lt"/>
                <a:ea typeface="+mn-ea"/>
                <a:cs typeface="+mn-cs"/>
              </a:rPr>
              <a:t> som blot forsøger </a:t>
            </a:r>
            <a:r>
              <a:rPr lang="da-DK" sz="1200" kern="1200" dirty="0">
                <a:solidFill>
                  <a:schemeClr val="tx1"/>
                </a:solidFill>
                <a:effectLst/>
                <a:latin typeface="+mn-lt"/>
                <a:ea typeface="+mn-ea"/>
                <a:cs typeface="+mn-cs"/>
              </a:rPr>
              <a:t>at skabe overblik, opleves som</a:t>
            </a:r>
            <a:r>
              <a:rPr lang="da-DK" sz="1200" kern="1200" baseline="0" dirty="0">
                <a:solidFill>
                  <a:schemeClr val="tx1"/>
                </a:solidFill>
                <a:effectLst/>
                <a:latin typeface="+mn-lt"/>
                <a:ea typeface="+mn-ea"/>
                <a:cs typeface="+mn-cs"/>
              </a:rPr>
              <a:t> om at det går meget stærkt</a:t>
            </a:r>
            <a:r>
              <a:rPr lang="da-DK" sz="1200" kern="1200" dirty="0">
                <a:solidFill>
                  <a:schemeClr val="tx1"/>
                </a:solidFill>
                <a:effectLst/>
                <a:latin typeface="+mn-lt"/>
                <a:ea typeface="+mn-ea"/>
                <a:cs typeface="+mn-cs"/>
              </a:rPr>
              <a:t>.</a:t>
            </a:r>
            <a:r>
              <a:rPr lang="da-DK" sz="1200" kern="1200" baseline="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Vi ved, at de pårørende</a:t>
            </a:r>
            <a:r>
              <a:rPr lang="da-DK" sz="1200" kern="1200" baseline="0" dirty="0">
                <a:solidFill>
                  <a:schemeClr val="tx1"/>
                </a:solidFill>
                <a:effectLst/>
                <a:latin typeface="+mn-lt"/>
                <a:ea typeface="+mn-ea"/>
                <a:cs typeface="+mn-cs"/>
              </a:rPr>
              <a:t> på dette tidspunkt </a:t>
            </a:r>
            <a:r>
              <a:rPr lang="da-DK" sz="1200" kern="1200" dirty="0">
                <a:solidFill>
                  <a:schemeClr val="tx1"/>
                </a:solidFill>
                <a:effectLst/>
                <a:latin typeface="+mn-lt"/>
                <a:ea typeface="+mn-ea"/>
                <a:cs typeface="+mn-cs"/>
              </a:rPr>
              <a:t>ikke har behov for andet end at vide, hvor patienten er eller bliver flyttet hen.</a:t>
            </a:r>
          </a:p>
          <a:p>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90DCD126-30C1-954D-B268-8EB192EB8BE0}" type="slidenum">
              <a:rPr lang="da-DK" smtClean="0"/>
              <a:t>8</a:t>
            </a:fld>
            <a:endParaRPr lang="da-DK"/>
          </a:p>
        </p:txBody>
      </p:sp>
    </p:spTree>
    <p:extLst>
      <p:ext uri="{BB962C8B-B14F-4D97-AF65-F5344CB8AC3E}">
        <p14:creationId xmlns:p14="http://schemas.microsoft.com/office/powerpoint/2010/main" val="141025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Dansk Center for Organdonation har samlet information om indsatsen til dig i akutmodtagelsen på www.organdonation.</a:t>
            </a:r>
          </a:p>
          <a:p>
            <a:endParaRPr lang="da-DK" dirty="0"/>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9</a:t>
            </a:fld>
            <a:endParaRPr lang="da-DK" dirty="0"/>
          </a:p>
        </p:txBody>
      </p:sp>
    </p:spTree>
    <p:extLst>
      <p:ext uri="{BB962C8B-B14F-4D97-AF65-F5344CB8AC3E}">
        <p14:creationId xmlns:p14="http://schemas.microsoft.com/office/powerpoint/2010/main" val="461441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1147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5" y="3035302"/>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F878A958-CF75-4FD7-8E34-112348AAFA42}"/>
              </a:ext>
            </a:extLst>
          </p:cNvPr>
          <p:cNvSpPr>
            <a:spLocks noGrp="1"/>
          </p:cNvSpPr>
          <p:nvPr>
            <p:ph type="dt" sz="half" idx="16"/>
          </p:nvPr>
        </p:nvSpPr>
        <p:spPr/>
        <p:txBody>
          <a:bodyPr/>
          <a:lstStyle/>
          <a:p>
            <a:fld id="{21757B66-04C0-4D63-8B3E-DD9E2EAE21DB}" type="datetime1">
              <a:rPr lang="da-DK" smtClean="0"/>
              <a:t>26-06-2024</a:t>
            </a:fld>
            <a:endParaRPr lang="da-DK" dirty="0"/>
          </a:p>
        </p:txBody>
      </p:sp>
      <p:sp>
        <p:nvSpPr>
          <p:cNvPr id="4" name="Pladsholder til slidenummer 3">
            <a:extLst>
              <a:ext uri="{FF2B5EF4-FFF2-40B4-BE49-F238E27FC236}">
                <a16:creationId xmlns:a16="http://schemas.microsoft.com/office/drawing/2014/main" id="{2EED951C-8198-457A-995C-494D4CBE6681}"/>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5819" y="954811"/>
            <a:ext cx="525018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3DDD89A8-04C7-4E8D-A48D-78AFFA542746}"/>
              </a:ext>
            </a:extLst>
          </p:cNvPr>
          <p:cNvSpPr>
            <a:spLocks noGrp="1"/>
          </p:cNvSpPr>
          <p:nvPr>
            <p:ph type="body" sz="quarter" idx="15"/>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8" name="Pladsholder til billede 10">
            <a:extLst>
              <a:ext uri="{FF2B5EF4-FFF2-40B4-BE49-F238E27FC236}">
                <a16:creationId xmlns:a16="http://schemas.microsoft.com/office/drawing/2014/main" id="{6E9B691D-A2E5-4250-A909-575A980A1E57}"/>
              </a:ext>
            </a:extLst>
          </p:cNvPr>
          <p:cNvSpPr>
            <a:spLocks noGrp="1"/>
          </p:cNvSpPr>
          <p:nvPr>
            <p:ph type="pic" sz="quarter" idx="13"/>
          </p:nvPr>
        </p:nvSpPr>
        <p:spPr>
          <a:xfrm>
            <a:off x="6700734"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50A4C7FB-3F1F-48F9-8D90-B47C1F216CA4}"/>
              </a:ext>
            </a:extLst>
          </p:cNvPr>
          <p:cNvSpPr>
            <a:spLocks noGrp="1"/>
          </p:cNvSpPr>
          <p:nvPr>
            <p:ph type="dt" sz="half" idx="16"/>
          </p:nvPr>
        </p:nvSpPr>
        <p:spPr/>
        <p:txBody>
          <a:bodyPr/>
          <a:lstStyle/>
          <a:p>
            <a:fld id="{58FFE9A3-1682-45FD-AAEA-74155B0E0D73}" type="datetime1">
              <a:rPr lang="da-DK" smtClean="0"/>
              <a:t>26-06-2024</a:t>
            </a:fld>
            <a:endParaRPr lang="da-DK" dirty="0"/>
          </a:p>
        </p:txBody>
      </p:sp>
      <p:sp>
        <p:nvSpPr>
          <p:cNvPr id="4" name="Pladsholder til slidenummer 3">
            <a:extLst>
              <a:ext uri="{FF2B5EF4-FFF2-40B4-BE49-F238E27FC236}">
                <a16:creationId xmlns:a16="http://schemas.microsoft.com/office/drawing/2014/main" id="{B0773432-8D3A-4351-8549-773BE8417D49}"/>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8617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7" name="Pladsholder til billede 10">
            <a:extLst>
              <a:ext uri="{FF2B5EF4-FFF2-40B4-BE49-F238E27FC236}">
                <a16:creationId xmlns:a16="http://schemas.microsoft.com/office/drawing/2014/main" id="{3A85614E-8512-48A2-9CF6-627AED289E76}"/>
              </a:ext>
            </a:extLst>
          </p:cNvPr>
          <p:cNvSpPr>
            <a:spLocks noGrp="1"/>
          </p:cNvSpPr>
          <p:nvPr>
            <p:ph type="pic" sz="quarter" idx="13"/>
          </p:nvPr>
        </p:nvSpPr>
        <p:spPr>
          <a:xfrm>
            <a:off x="0"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1E6E33BC-6998-4A8A-8E4C-890F1FE52C10}"/>
              </a:ext>
            </a:extLst>
          </p:cNvPr>
          <p:cNvSpPr>
            <a:spLocks noGrp="1"/>
          </p:cNvSpPr>
          <p:nvPr>
            <p:ph type="dt" sz="half" idx="15"/>
          </p:nvPr>
        </p:nvSpPr>
        <p:spPr/>
        <p:txBody>
          <a:bodyPr/>
          <a:lstStyle/>
          <a:p>
            <a:fld id="{E7D4D8E4-8BF4-4AA3-8902-99E110B6B98B}" type="datetime1">
              <a:rPr lang="da-DK" smtClean="0"/>
              <a:t>26-06-2024</a:t>
            </a:fld>
            <a:endParaRPr lang="da-DK" dirty="0"/>
          </a:p>
        </p:txBody>
      </p:sp>
      <p:sp>
        <p:nvSpPr>
          <p:cNvPr id="4" name="Pladsholder til slidenummer 3">
            <a:extLst>
              <a:ext uri="{FF2B5EF4-FFF2-40B4-BE49-F238E27FC236}">
                <a16:creationId xmlns:a16="http://schemas.microsoft.com/office/drawing/2014/main" id="{CDDDB56C-A875-46CD-B2B9-83DD69FDEC1F}"/>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spalte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3" name="Titel 1">
            <a:extLst>
              <a:ext uri="{FF2B5EF4-FFF2-40B4-BE49-F238E27FC236}">
                <a16:creationId xmlns:a16="http://schemas.microsoft.com/office/drawing/2014/main" id="{2BB978F9-C091-42E1-A686-3F0CF3190779}"/>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Almindelig tekstside uden grafisk baggrund</a:t>
            </a:r>
          </a:p>
        </p:txBody>
      </p:sp>
      <p:sp>
        <p:nvSpPr>
          <p:cNvPr id="6" name="Pladsholder til tekst 3">
            <a:extLst>
              <a:ext uri="{FF2B5EF4-FFF2-40B4-BE49-F238E27FC236}">
                <a16:creationId xmlns:a16="http://schemas.microsoft.com/office/drawing/2014/main" id="{536045C7-2DB3-4BFF-A2C1-92C84A65C118}"/>
              </a:ext>
            </a:extLst>
          </p:cNvPr>
          <p:cNvSpPr>
            <a:spLocks noGrp="1"/>
          </p:cNvSpPr>
          <p:nvPr>
            <p:ph type="body" sz="quarter" idx="15"/>
          </p:nvPr>
        </p:nvSpPr>
        <p:spPr>
          <a:xfrm>
            <a:off x="6662539" y="3035302"/>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7" name="Pladsholder til tekst 3">
            <a:extLst>
              <a:ext uri="{FF2B5EF4-FFF2-40B4-BE49-F238E27FC236}">
                <a16:creationId xmlns:a16="http://schemas.microsoft.com/office/drawing/2014/main" id="{DCA6FECE-36D3-473F-B03C-CFF05533A687}"/>
              </a:ext>
            </a:extLst>
          </p:cNvPr>
          <p:cNvSpPr>
            <a:spLocks noGrp="1"/>
          </p:cNvSpPr>
          <p:nvPr>
            <p:ph type="body" sz="quarter" idx="16"/>
          </p:nvPr>
        </p:nvSpPr>
        <p:spPr>
          <a:xfrm>
            <a:off x="847439" y="3041743"/>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D890B0AD-22A3-4F14-BE7F-62A77F1763A4}"/>
              </a:ext>
            </a:extLst>
          </p:cNvPr>
          <p:cNvSpPr>
            <a:spLocks noGrp="1"/>
          </p:cNvSpPr>
          <p:nvPr>
            <p:ph type="dt" sz="half" idx="17"/>
          </p:nvPr>
        </p:nvSpPr>
        <p:spPr/>
        <p:txBody>
          <a:bodyPr/>
          <a:lstStyle/>
          <a:p>
            <a:fld id="{59548B67-77F8-4D2C-881B-EE2E37DCFAF2}" type="datetime1">
              <a:rPr lang="da-DK" smtClean="0"/>
              <a:t>26-06-2024</a:t>
            </a:fld>
            <a:endParaRPr lang="da-DK" dirty="0"/>
          </a:p>
        </p:txBody>
      </p:sp>
      <p:sp>
        <p:nvSpPr>
          <p:cNvPr id="4" name="Pladsholder til slidenummer 3">
            <a:extLst>
              <a:ext uri="{FF2B5EF4-FFF2-40B4-BE49-F238E27FC236}">
                <a16:creationId xmlns:a16="http://schemas.microsoft.com/office/drawing/2014/main" id="{48156926-E996-4D4B-8D05-62E61D3163F7}"/>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22579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vid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3E603E7B-1F0E-4C1E-8193-7877D4ED3B4A}"/>
              </a:ext>
            </a:extLst>
          </p:cNvPr>
          <p:cNvSpPr>
            <a:spLocks noGrp="1"/>
          </p:cNvSpPr>
          <p:nvPr>
            <p:ph type="dt" sz="half" idx="10"/>
          </p:nvPr>
        </p:nvSpPr>
        <p:spPr/>
        <p:txBody>
          <a:bodyPr/>
          <a:lstStyle/>
          <a:p>
            <a:fld id="{A5645FF8-A9D2-4DE2-8D09-89CE9C388AA0}" type="datetime1">
              <a:rPr lang="da-DK" smtClean="0"/>
              <a:t>26-06-2024</a:t>
            </a:fld>
            <a:endParaRPr lang="da-DK" dirty="0"/>
          </a:p>
        </p:txBody>
      </p:sp>
      <p:sp>
        <p:nvSpPr>
          <p:cNvPr id="3" name="Pladsholder til slidenummer 2">
            <a:extLst>
              <a:ext uri="{FF2B5EF4-FFF2-40B4-BE49-F238E27FC236}">
                <a16:creationId xmlns:a16="http://schemas.microsoft.com/office/drawing/2014/main" id="{64509D49-2686-405F-A721-61EF0A01B8C8}"/>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20384576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yseblå baggrund med dråb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8C9A1E-52B7-4187-9204-0CB38647C975}"/>
              </a:ext>
            </a:extLst>
          </p:cNvPr>
          <p:cNvPicPr>
            <a:picLocks noChangeAspect="1"/>
          </p:cNvPicPr>
          <p:nvPr userDrawn="1"/>
        </p:nvPicPr>
        <p:blipFill>
          <a:blip r:embed="rId2"/>
          <a:stretch>
            <a:fillRect/>
          </a:stretch>
        </p:blipFill>
        <p:spPr>
          <a:xfrm>
            <a:off x="-270932" y="0"/>
            <a:ext cx="12462933" cy="7010400"/>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93EBEAE2-5C69-4382-B2FA-D9E92D77D8D6}"/>
              </a:ext>
            </a:extLst>
          </p:cNvPr>
          <p:cNvSpPr>
            <a:spLocks noGrp="1"/>
          </p:cNvSpPr>
          <p:nvPr>
            <p:ph type="dt" sz="half" idx="10"/>
          </p:nvPr>
        </p:nvSpPr>
        <p:spPr/>
        <p:txBody>
          <a:bodyPr/>
          <a:lstStyle/>
          <a:p>
            <a:fld id="{D701587C-4872-4B89-A24F-7A9C242534C8}" type="datetime1">
              <a:rPr lang="da-DK" smtClean="0"/>
              <a:t>26-06-2024</a:t>
            </a:fld>
            <a:endParaRPr lang="da-DK" dirty="0"/>
          </a:p>
        </p:txBody>
      </p:sp>
      <p:sp>
        <p:nvSpPr>
          <p:cNvPr id="3" name="Pladsholder til slidenummer 2">
            <a:extLst>
              <a:ext uri="{FF2B5EF4-FFF2-40B4-BE49-F238E27FC236}">
                <a16:creationId xmlns:a16="http://schemas.microsoft.com/office/drawing/2014/main" id="{8EF0E8EA-0131-4431-ACE4-CF66933BCDFA}"/>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91384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 baggrund med dråb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24C242B-250F-4BDA-B918-4C104268F8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3" name="Pladsholder til dato 2">
            <a:extLst>
              <a:ext uri="{FF2B5EF4-FFF2-40B4-BE49-F238E27FC236}">
                <a16:creationId xmlns:a16="http://schemas.microsoft.com/office/drawing/2014/main" id="{F14958AE-F390-4334-A708-62DCD00F5E76}"/>
              </a:ext>
            </a:extLst>
          </p:cNvPr>
          <p:cNvSpPr>
            <a:spLocks noGrp="1"/>
          </p:cNvSpPr>
          <p:nvPr>
            <p:ph type="dt" sz="half" idx="10"/>
          </p:nvPr>
        </p:nvSpPr>
        <p:spPr/>
        <p:txBody>
          <a:bodyPr/>
          <a:lstStyle/>
          <a:p>
            <a:fld id="{2B22C418-554C-4715-80FE-BE53535E4BD8}" type="datetime1">
              <a:rPr lang="da-DK" smtClean="0"/>
              <a:t>26-06-2024</a:t>
            </a:fld>
            <a:endParaRPr lang="da-DK" dirty="0"/>
          </a:p>
        </p:txBody>
      </p:sp>
      <p:sp>
        <p:nvSpPr>
          <p:cNvPr id="4" name="Pladsholder til slidenummer 3">
            <a:extLst>
              <a:ext uri="{FF2B5EF4-FFF2-40B4-BE49-F238E27FC236}">
                <a16:creationId xmlns:a16="http://schemas.microsoft.com/office/drawing/2014/main" id="{A8328BEC-C80F-416A-997B-5D7A345D5A5F}"/>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80676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bi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8" name="Billede 7">
            <a:extLst>
              <a:ext uri="{FF2B5EF4-FFF2-40B4-BE49-F238E27FC236}">
                <a16:creationId xmlns:a16="http://schemas.microsoft.com/office/drawing/2014/main" id="{479D1FBF-6248-4E70-91EA-D3301E91E5E4}"/>
              </a:ext>
            </a:extLst>
          </p:cNvPr>
          <p:cNvPicPr>
            <a:picLocks noChangeAspect="1"/>
          </p:cNvPicPr>
          <p:nvPr userDrawn="1"/>
        </p:nvPicPr>
        <p:blipFill>
          <a:blip r:embed="rId3"/>
          <a:srcRect/>
          <a:stretch/>
        </p:blipFill>
        <p:spPr>
          <a:xfrm>
            <a:off x="7868508" y="500571"/>
            <a:ext cx="2962662" cy="6049755"/>
          </a:xfrm>
          <a:prstGeom prst="rect">
            <a:avLst/>
          </a:prstGeom>
        </p:spPr>
      </p:pic>
      <p:sp>
        <p:nvSpPr>
          <p:cNvPr id="3" name="Pladsholder til dato 2">
            <a:extLst>
              <a:ext uri="{FF2B5EF4-FFF2-40B4-BE49-F238E27FC236}">
                <a16:creationId xmlns:a16="http://schemas.microsoft.com/office/drawing/2014/main" id="{BE681325-5E49-4398-AA31-EE1A63BF03FB}"/>
              </a:ext>
            </a:extLst>
          </p:cNvPr>
          <p:cNvSpPr>
            <a:spLocks noGrp="1"/>
          </p:cNvSpPr>
          <p:nvPr>
            <p:ph type="dt" sz="half" idx="16"/>
          </p:nvPr>
        </p:nvSpPr>
        <p:spPr/>
        <p:txBody>
          <a:bodyPr/>
          <a:lstStyle/>
          <a:p>
            <a:fld id="{47CD3627-297B-4617-A376-43D8BE1DB258}" type="datetime1">
              <a:rPr lang="da-DK" smtClean="0"/>
              <a:t>26-06-2024</a:t>
            </a:fld>
            <a:endParaRPr lang="da-DK" dirty="0"/>
          </a:p>
        </p:txBody>
      </p:sp>
      <p:sp>
        <p:nvSpPr>
          <p:cNvPr id="4" name="Pladsholder til slidenummer 3">
            <a:extLst>
              <a:ext uri="{FF2B5EF4-FFF2-40B4-BE49-F238E27FC236}">
                <a16:creationId xmlns:a16="http://schemas.microsoft.com/office/drawing/2014/main" id="{641F0DE6-78C2-4757-B561-43E71E49968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9" name="Billede 8">
            <a:extLst>
              <a:ext uri="{FF2B5EF4-FFF2-40B4-BE49-F238E27FC236}">
                <a16:creationId xmlns:a16="http://schemas.microsoft.com/office/drawing/2014/main" id="{350FA271-FDC1-4951-8B6A-3D1774C4377A}"/>
              </a:ext>
            </a:extLst>
          </p:cNvPr>
          <p:cNvPicPr>
            <a:picLocks noChangeAspect="1"/>
          </p:cNvPicPr>
          <p:nvPr userDrawn="1"/>
        </p:nvPicPr>
        <p:blipFill>
          <a:blip r:embed="rId4"/>
          <a:stretch>
            <a:fillRect/>
          </a:stretch>
        </p:blipFill>
        <p:spPr>
          <a:xfrm>
            <a:off x="9190376" y="1369922"/>
            <a:ext cx="364137" cy="364137"/>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bil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pic>
        <p:nvPicPr>
          <p:cNvPr id="7" name="Billede 6"/>
          <p:cNvPicPr>
            <a:picLocks noChangeAspect="1"/>
          </p:cNvPicPr>
          <p:nvPr userDrawn="1"/>
        </p:nvPicPr>
        <p:blipFill>
          <a:blip r:embed="rId3"/>
          <a:srcRect/>
          <a:stretch/>
        </p:blipFill>
        <p:spPr>
          <a:xfrm>
            <a:off x="7875118" y="500571"/>
            <a:ext cx="2962662" cy="6049755"/>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89D2D3C4-2FE4-4079-B1E5-489C6DCA2469}"/>
              </a:ext>
            </a:extLst>
          </p:cNvPr>
          <p:cNvSpPr>
            <a:spLocks noGrp="1"/>
          </p:cNvSpPr>
          <p:nvPr>
            <p:ph type="dt" sz="half" idx="16"/>
          </p:nvPr>
        </p:nvSpPr>
        <p:spPr/>
        <p:txBody>
          <a:bodyPr/>
          <a:lstStyle/>
          <a:p>
            <a:fld id="{B7486100-A7DF-42CD-9B0B-B77727157105}" type="datetime1">
              <a:rPr lang="da-DK" smtClean="0"/>
              <a:t>26-06-2024</a:t>
            </a:fld>
            <a:endParaRPr lang="da-DK" dirty="0"/>
          </a:p>
        </p:txBody>
      </p:sp>
      <p:sp>
        <p:nvSpPr>
          <p:cNvPr id="4" name="Pladsholder til slidenummer 3">
            <a:extLst>
              <a:ext uri="{FF2B5EF4-FFF2-40B4-BE49-F238E27FC236}">
                <a16:creationId xmlns:a16="http://schemas.microsoft.com/office/drawing/2014/main" id="{013B7B9F-D81D-4DD4-976C-CEDF046135C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8" name="Billede 7">
            <a:extLst>
              <a:ext uri="{FF2B5EF4-FFF2-40B4-BE49-F238E27FC236}">
                <a16:creationId xmlns:a16="http://schemas.microsoft.com/office/drawing/2014/main" id="{A4DFD4A1-664A-47E7-ABE2-98DF541ED1AE}"/>
              </a:ext>
            </a:extLst>
          </p:cNvPr>
          <p:cNvPicPr>
            <a:picLocks noChangeAspect="1"/>
          </p:cNvPicPr>
          <p:nvPr userDrawn="1"/>
        </p:nvPicPr>
        <p:blipFill>
          <a:blip r:embed="rId4"/>
          <a:stretch>
            <a:fillRect/>
          </a:stretch>
        </p:blipFill>
        <p:spPr>
          <a:xfrm>
            <a:off x="9190376" y="1360090"/>
            <a:ext cx="364137" cy="364137"/>
          </a:xfrm>
          <a:prstGeom prst="rect">
            <a:avLst/>
          </a:prstGeom>
        </p:spPr>
      </p:pic>
    </p:spTree>
    <p:extLst>
      <p:ext uri="{BB962C8B-B14F-4D97-AF65-F5344CB8AC3E}">
        <p14:creationId xmlns:p14="http://schemas.microsoft.com/office/powerpoint/2010/main" val="2464615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 og tekst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6E03658-E721-435E-8D1E-F31F745E4F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6778"/>
          <a:stretch/>
        </p:blipFill>
        <p:spPr>
          <a:xfrm flipH="1">
            <a:off x="6710285" y="0"/>
            <a:ext cx="5477301"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26-06-2024</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7274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Orang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2 er orange med dråber på</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6" name="Billede 5">
            <a:extLst>
              <a:ext uri="{FF2B5EF4-FFF2-40B4-BE49-F238E27FC236}">
                <a16:creationId xmlns:a16="http://schemas.microsoft.com/office/drawing/2014/main" id="{67860BB0-5A36-4E40-8D0F-15D96BC56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2475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illede og tekst 3">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26-06-2024</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48918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B529541F-321D-48D7-B2D9-C9A782B0ACB6}" type="datetime1">
              <a:rPr lang="da-DK" smtClean="0"/>
              <a:t>26-06-2024</a:t>
            </a:fld>
            <a:endParaRPr lang="da-DK" dirty="0"/>
          </a:p>
        </p:txBody>
      </p:sp>
      <p:sp>
        <p:nvSpPr>
          <p:cNvPr id="4" name="Pladsholder til slidenummer 3"/>
          <p:cNvSpPr>
            <a:spLocks noGrp="1"/>
          </p:cNvSpPr>
          <p:nvPr>
            <p:ph type="sldNum" sz="quarter" idx="11"/>
          </p:nvPr>
        </p:nvSpPr>
        <p:spPr/>
        <p:txBody>
          <a:body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7551" y="0"/>
            <a:ext cx="5444449" cy="6858000"/>
          </a:xfrm>
          <a:prstGeom prst="rect">
            <a:avLst/>
          </a:prstGeom>
        </p:spPr>
      </p:pic>
      <p:sp>
        <p:nvSpPr>
          <p:cNvPr id="6" name="Titel 1">
            <a:extLst>
              <a:ext uri="{FF2B5EF4-FFF2-40B4-BE49-F238E27FC236}">
                <a16:creationId xmlns:a16="http://schemas.microsoft.com/office/drawing/2014/main" id="{EDC07847-C7E8-4FC3-AE25-8C6378DB9523}"/>
              </a:ext>
            </a:extLst>
          </p:cNvPr>
          <p:cNvSpPr txBox="1">
            <a:spLocks/>
          </p:cNvSpPr>
          <p:nvPr userDrawn="1"/>
        </p:nvSpPr>
        <p:spPr>
          <a:xfrm>
            <a:off x="847436" y="954811"/>
            <a:ext cx="4351318" cy="1603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dirty="0"/>
              <a:t>Tekst med billede eller grafik</a:t>
            </a:r>
          </a:p>
        </p:txBody>
      </p:sp>
      <p:sp>
        <p:nvSpPr>
          <p:cNvPr id="7"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11" name="Billede 10">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364696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26-06-2024</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1046759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26-06-2024</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8199" cy="6858000"/>
          </a:xfrm>
          <a:prstGeom prst="rect">
            <a:avLst/>
          </a:prstGeom>
        </p:spPr>
      </p:pic>
    </p:spTree>
    <p:extLst>
      <p:ext uri="{BB962C8B-B14F-4D97-AF65-F5344CB8AC3E}">
        <p14:creationId xmlns:p14="http://schemas.microsoft.com/office/powerpoint/2010/main" val="3179648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26-06-2024</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62"/>
            <a:ext cx="5468123" cy="6848870"/>
          </a:xfrm>
          <a:prstGeom prst="rect">
            <a:avLst/>
          </a:prstGeom>
        </p:spPr>
      </p:pic>
    </p:spTree>
    <p:extLst>
      <p:ext uri="{BB962C8B-B14F-4D97-AF65-F5344CB8AC3E}">
        <p14:creationId xmlns:p14="http://schemas.microsoft.com/office/powerpoint/2010/main" val="1200251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lede og tekst 5">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1" y="0"/>
            <a:ext cx="5472752" cy="6929828"/>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26-06-2024</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llede og tekst 5">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26-06-2024</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923847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lede og tekst 8">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3117" r="51380" b="11513"/>
          <a:stretch/>
        </p:blipFill>
        <p:spPr>
          <a:xfrm flipH="1">
            <a:off x="6719249" y="0"/>
            <a:ext cx="5472752"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C3138027-8993-427A-8A9A-E05FFA4645E3}"/>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46E065D9-94C5-4E0B-8642-472BE0BB5FAB}"/>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E49FAEC5-325B-416C-8FAF-339BE7C8EEA3}"/>
              </a:ext>
            </a:extLst>
          </p:cNvPr>
          <p:cNvSpPr>
            <a:spLocks noGrp="1"/>
          </p:cNvSpPr>
          <p:nvPr>
            <p:ph type="dt" sz="half" idx="15"/>
          </p:nvPr>
        </p:nvSpPr>
        <p:spPr/>
        <p:txBody>
          <a:bodyPr/>
          <a:lstStyle/>
          <a:p>
            <a:fld id="{B15E1751-9197-4F4C-85A7-3080399DBC9D}" type="datetime1">
              <a:rPr lang="da-DK" smtClean="0"/>
              <a:t>26-06-2024</a:t>
            </a:fld>
            <a:endParaRPr lang="da-DK" dirty="0"/>
          </a:p>
        </p:txBody>
      </p:sp>
      <p:sp>
        <p:nvSpPr>
          <p:cNvPr id="4" name="Pladsholder til slidenummer 3">
            <a:extLst>
              <a:ext uri="{FF2B5EF4-FFF2-40B4-BE49-F238E27FC236}">
                <a16:creationId xmlns:a16="http://schemas.microsoft.com/office/drawing/2014/main" id="{86F6079E-CEFE-44BF-A857-696AC29A7E43}"/>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7316" t="1720" r="12829" b="4106"/>
          <a:stretch/>
        </p:blipFill>
        <p:spPr>
          <a:xfrm>
            <a:off x="6782939" y="-16941"/>
            <a:ext cx="5472751" cy="6895413"/>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26-06-2024</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lede og tekst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8"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6E0FBD1-751A-4A22-9642-CAC0629668F6}"/>
              </a:ext>
            </a:extLst>
          </p:cNvPr>
          <p:cNvSpPr>
            <a:spLocks noGrp="1"/>
          </p:cNvSpPr>
          <p:nvPr>
            <p:ph type="dt" sz="half" idx="15"/>
          </p:nvPr>
        </p:nvSpPr>
        <p:spPr/>
        <p:txBody>
          <a:bodyPr/>
          <a:lstStyle/>
          <a:p>
            <a:fld id="{CDA2B7A0-77C2-48C5-AFDE-E62C0C26859F}" type="datetime1">
              <a:rPr lang="da-DK" smtClean="0"/>
              <a:t>26-06-2024</a:t>
            </a:fld>
            <a:endParaRPr lang="da-DK" dirty="0"/>
          </a:p>
        </p:txBody>
      </p:sp>
      <p:sp>
        <p:nvSpPr>
          <p:cNvPr id="4" name="Pladsholder til slidenummer 3">
            <a:extLst>
              <a:ext uri="{FF2B5EF4-FFF2-40B4-BE49-F238E27FC236}">
                <a16:creationId xmlns:a16="http://schemas.microsoft.com/office/drawing/2014/main" id="{0C1A3036-0A25-42CC-B3C9-9546D3C9718C}"/>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6327" cy="6858000"/>
          </a:xfrm>
          <a:prstGeom prst="rect">
            <a:avLst/>
          </a:prstGeom>
        </p:spPr>
      </p:pic>
    </p:spTree>
    <p:extLst>
      <p:ext uri="{BB962C8B-B14F-4D97-AF65-F5344CB8AC3E}">
        <p14:creationId xmlns:p14="http://schemas.microsoft.com/office/powerpoint/2010/main" val="42892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slide Orange">
    <p:spTree>
      <p:nvGrpSpPr>
        <p:cNvPr id="1" name=""/>
        <p:cNvGrpSpPr/>
        <p:nvPr/>
      </p:nvGrpSpPr>
      <p:grpSpPr>
        <a:xfrm>
          <a:off x="0" y="0"/>
          <a:ext cx="0" cy="0"/>
          <a:chOff x="0" y="0"/>
          <a:chExt cx="0" cy="0"/>
        </a:xfrm>
      </p:grpSpPr>
      <p:sp>
        <p:nvSpPr>
          <p:cNvPr id="3" name="Pladsholder til billede 2"/>
          <p:cNvSpPr>
            <a:spLocks noGrp="1"/>
          </p:cNvSpPr>
          <p:nvPr>
            <p:ph type="pic" sz="quarter" idx="10"/>
          </p:nvPr>
        </p:nvSpPr>
        <p:spPr>
          <a:xfrm>
            <a:off x="0" y="0"/>
            <a:ext cx="12192000" cy="6858000"/>
          </a:xfrm>
        </p:spPr>
        <p:txBody>
          <a:bodyPr/>
          <a:lstStyle/>
          <a:p>
            <a:r>
              <a:rPr lang="da-DK"/>
              <a:t>Klik på ikonet for at tilføje et billede</a:t>
            </a:r>
            <a:endParaRPr lang="da-DK" dirty="0"/>
          </a:p>
        </p:txBody>
      </p:sp>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4929771" cy="1793839"/>
          </a:xfrm>
        </p:spPr>
        <p:txBody>
          <a:bodyPr anchor="b"/>
          <a:lstStyle>
            <a:lvl1pPr algn="l">
              <a:defRPr sz="4800" b="0">
                <a:solidFill>
                  <a:srgbClr val="004567"/>
                </a:solidFill>
              </a:defRPr>
            </a:lvl1pPr>
          </a:lstStyle>
          <a:p>
            <a:r>
              <a:rPr lang="da-DK" dirty="0"/>
              <a:t>Overskrift</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rgbClr val="00456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a:t>
            </a:r>
          </a:p>
        </p:txBody>
      </p:sp>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727098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2176" y="0"/>
            <a:ext cx="5449824"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26-06-2024</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65712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26-06-2024</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2567" cy="6858000"/>
          </a:xfrm>
          <a:prstGeom prst="rect">
            <a:avLst/>
          </a:prstGeom>
        </p:spPr>
      </p:pic>
    </p:spTree>
    <p:extLst>
      <p:ext uri="{BB962C8B-B14F-4D97-AF65-F5344CB8AC3E}">
        <p14:creationId xmlns:p14="http://schemas.microsoft.com/office/powerpoint/2010/main" val="215064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26-06-2024</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48856"/>
          </a:xfrm>
          <a:prstGeom prst="rect">
            <a:avLst/>
          </a:prstGeom>
        </p:spPr>
      </p:pic>
    </p:spTree>
    <p:extLst>
      <p:ext uri="{BB962C8B-B14F-4D97-AF65-F5344CB8AC3E}">
        <p14:creationId xmlns:p14="http://schemas.microsoft.com/office/powerpoint/2010/main" val="3915718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26-06-2024</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2509771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rugerdefineret layou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a:blip r:embed="rId2"/>
          <a:stretch>
            <a:fillRect/>
          </a:stretch>
        </p:blipFill>
        <p:spPr>
          <a:xfrm>
            <a:off x="-118532" y="-33866"/>
            <a:ext cx="12462933" cy="7010400"/>
          </a:xfrm>
          <a:prstGeom prst="rect">
            <a:avLst/>
          </a:prstGeom>
        </p:spPr>
      </p:pic>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med grafisk baggrund</a:t>
            </a:r>
          </a:p>
        </p:txBody>
      </p:sp>
      <p:sp>
        <p:nvSpPr>
          <p:cNvPr id="3" name="Pladsholder til sidefod 2">
            <a:extLst>
              <a:ext uri="{FF2B5EF4-FFF2-40B4-BE49-F238E27FC236}">
                <a16:creationId xmlns:a16="http://schemas.microsoft.com/office/drawing/2014/main" id="{3ACBA4A1-C154-D941-A7F8-1D7640BE6453}"/>
              </a:ext>
            </a:extLst>
          </p:cNvPr>
          <p:cNvSpPr>
            <a:spLocks noGrp="1"/>
          </p:cNvSpPr>
          <p:nvPr>
            <p:ph type="ftr" sz="quarter" idx="10"/>
          </p:nvPr>
        </p:nvSpPr>
        <p:spPr/>
        <p:txBody>
          <a:bodyPr/>
          <a:lstStyle/>
          <a:p>
            <a:endParaRPr lang="da-DK" dirty="0"/>
          </a:p>
        </p:txBody>
      </p:sp>
      <p:sp>
        <p:nvSpPr>
          <p:cNvPr id="4" name="Pladsholder til slidenummer 3">
            <a:extLst>
              <a:ext uri="{FF2B5EF4-FFF2-40B4-BE49-F238E27FC236}">
                <a16:creationId xmlns:a16="http://schemas.microsoft.com/office/drawing/2014/main" id="{CDB79238-4932-304B-957F-71C15169D873}"/>
              </a:ext>
            </a:extLst>
          </p:cNvPr>
          <p:cNvSpPr>
            <a:spLocks noGrp="1"/>
          </p:cNvSpPr>
          <p:nvPr>
            <p:ph type="sldNum" sz="quarter" idx="11"/>
          </p:nvPr>
        </p:nvSpPr>
        <p:spPr/>
        <p:txBody>
          <a:bodyPr/>
          <a:lstStyle/>
          <a:p>
            <a:fld id="{92D33380-CB91-2048-96D7-F55975039CEF}" type="slidenum">
              <a:rPr lang="da-DK" smtClean="0"/>
              <a:pPr/>
              <a:t>‹nr.›</a:t>
            </a:fld>
            <a:endParaRPr lang="da-DK" dirty="0"/>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3" name="Pladsholder til tekst 3">
            <a:extLst>
              <a:ext uri="{FF2B5EF4-FFF2-40B4-BE49-F238E27FC236}">
                <a16:creationId xmlns:a16="http://schemas.microsoft.com/office/drawing/2014/main" id="{C56CA4C3-0689-D741-9FC7-F6BA7193B62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4" name="Pladsholder til tekst 3">
            <a:extLst>
              <a:ext uri="{FF2B5EF4-FFF2-40B4-BE49-F238E27FC236}">
                <a16:creationId xmlns:a16="http://schemas.microsoft.com/office/drawing/2014/main" id="{9EFB9B36-EE42-7241-B6A7-47A67DB1660E}"/>
              </a:ext>
            </a:extLst>
          </p:cNvPr>
          <p:cNvSpPr>
            <a:spLocks noGrp="1"/>
          </p:cNvSpPr>
          <p:nvPr>
            <p:ph type="body" sz="quarter" idx="15"/>
          </p:nvPr>
        </p:nvSpPr>
        <p:spPr>
          <a:xfrm>
            <a:off x="6675788" y="305518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219954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4000"/>
            </a:lvl1pPr>
          </a:lstStyle>
          <a:p>
            <a:r>
              <a:rPr lang="da-DK" dirty="0"/>
              <a:t>Tekst med billede eller grafik</a:t>
            </a:r>
          </a:p>
        </p:txBody>
      </p:sp>
      <p:sp>
        <p:nvSpPr>
          <p:cNvPr id="5" name="Pladsholder til sidefod 4">
            <a:extLst>
              <a:ext uri="{FF2B5EF4-FFF2-40B4-BE49-F238E27FC236}">
                <a16:creationId xmlns:a16="http://schemas.microsoft.com/office/drawing/2014/main" id="{7EAF1791-916E-7B43-8D98-9DFDB9123CB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E64F882-182A-3646-93B2-9EE2AEC74938}"/>
              </a:ext>
            </a:extLst>
          </p:cNvPr>
          <p:cNvSpPr>
            <a:spLocks noGrp="1"/>
          </p:cNvSpPr>
          <p:nvPr>
            <p:ph type="sldNum" sz="quarter" idx="12"/>
          </p:nvPr>
        </p:nvSpPr>
        <p:spPr/>
        <p:txBody>
          <a:bodyPr/>
          <a:lstStyle/>
          <a:p>
            <a:fld id="{92D33380-CB91-2048-96D7-F55975039CEF}" type="slidenum">
              <a:rPr lang="da-DK" smtClean="0"/>
              <a:t>‹nr.›</a:t>
            </a:fld>
            <a:endParaRPr lang="da-DK"/>
          </a:p>
        </p:txBody>
      </p:sp>
      <p:sp>
        <p:nvSpPr>
          <p:cNvPr id="11" name="Pladsholder til billede 10">
            <a:extLst>
              <a:ext uri="{FF2B5EF4-FFF2-40B4-BE49-F238E27FC236}">
                <a16:creationId xmlns:a16="http://schemas.microsoft.com/office/drawing/2014/main" id="{0CA483AD-3926-7B4D-97F1-FC25DDF316DA}"/>
              </a:ext>
            </a:extLst>
          </p:cNvPr>
          <p:cNvSpPr>
            <a:spLocks noGrp="1"/>
          </p:cNvSpPr>
          <p:nvPr>
            <p:ph type="pic" sz="quarter" idx="13"/>
          </p:nvPr>
        </p:nvSpPr>
        <p:spPr>
          <a:xfrm>
            <a:off x="6678613" y="0"/>
            <a:ext cx="5513387" cy="6858000"/>
          </a:xfrm>
        </p:spPr>
        <p:txBody>
          <a:bodyPr/>
          <a:lstStyle/>
          <a:p>
            <a:r>
              <a:rPr lang="da-DK"/>
              <a:t>Klik på ikonet for at tilføje et 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311495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A0D1F59-EDDD-4AA4-AA95-4EDBB2D0AA2F}"/>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432E1381-7723-4A05-A37A-97900A9C510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a:p>
            <a:pPr lvl="1"/>
            <a:r>
              <a:rPr lang="da-DK"/>
              <a:t>Andet niveau</a:t>
            </a:r>
          </a:p>
        </p:txBody>
      </p:sp>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26-06-2024</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7872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el og indholdsobjekt">
    <p:spTree>
      <p:nvGrpSpPr>
        <p:cNvPr id="1" name=""/>
        <p:cNvGrpSpPr/>
        <p:nvPr/>
      </p:nvGrpSpPr>
      <p:grpSpPr>
        <a:xfrm>
          <a:off x="0" y="0"/>
          <a:ext cx="0" cy="0"/>
          <a:chOff x="0" y="0"/>
          <a:chExt cx="0" cy="0"/>
        </a:xfrm>
      </p:grpSpPr>
      <p:sp>
        <p:nvSpPr>
          <p:cNvPr id="3" name="Pladsholder til billede 2"/>
          <p:cNvSpPr>
            <a:spLocks noGrp="1"/>
          </p:cNvSpPr>
          <p:nvPr>
            <p:ph type="pic" sz="quarter" idx="17"/>
          </p:nvPr>
        </p:nvSpPr>
        <p:spPr>
          <a:xfrm>
            <a:off x="0" y="0"/>
            <a:ext cx="12192000" cy="6858000"/>
          </a:xfrm>
        </p:spPr>
        <p:txBody>
          <a:bodyPr/>
          <a:lstStyle/>
          <a:p>
            <a:r>
              <a:rPr lang="da-DK"/>
              <a:t>Klik på ikonet for at tilføje et 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26-06-2024</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85404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742A980A-4889-4653-BBFD-EE50933ED1D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7729645-7FA7-432C-B8DC-F454A6CBC263}"/>
              </a:ext>
            </a:extLst>
          </p:cNvPr>
          <p:cNvSpPr>
            <a:spLocks noGrp="1"/>
          </p:cNvSpPr>
          <p:nvPr>
            <p:ph type="dt" sz="half" idx="15"/>
          </p:nvPr>
        </p:nvSpPr>
        <p:spPr/>
        <p:txBody>
          <a:bodyPr/>
          <a:lstStyle/>
          <a:p>
            <a:fld id="{43745F92-A832-4A46-AD5C-DC002EE66238}" type="datetime1">
              <a:rPr lang="da-DK" smtClean="0"/>
              <a:t>26-06-2024</a:t>
            </a:fld>
            <a:endParaRPr lang="da-DK" dirty="0"/>
          </a:p>
        </p:txBody>
      </p:sp>
      <p:sp>
        <p:nvSpPr>
          <p:cNvPr id="3" name="Pladsholder til slidenummer 2">
            <a:extLst>
              <a:ext uri="{FF2B5EF4-FFF2-40B4-BE49-F238E27FC236}">
                <a16:creationId xmlns:a16="http://schemas.microsoft.com/office/drawing/2014/main" id="{50080E93-FD33-42A6-945A-71C1741EAB1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9656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039F62B-45D1-4BA9-A9C9-8C29923A4B1D}"/>
              </a:ext>
            </a:extLst>
          </p:cNvPr>
          <p:cNvSpPr>
            <a:spLocks noGrp="1"/>
          </p:cNvSpPr>
          <p:nvPr>
            <p:ph type="dt" sz="half" idx="15"/>
          </p:nvPr>
        </p:nvSpPr>
        <p:spPr/>
        <p:txBody>
          <a:bodyPr/>
          <a:lstStyle/>
          <a:p>
            <a:fld id="{FF4FC850-19A6-4BC8-B7FA-D2A4A8E096BC}" type="datetime1">
              <a:rPr lang="da-DK" smtClean="0"/>
              <a:t>26-06-2024</a:t>
            </a:fld>
            <a:endParaRPr lang="da-DK" dirty="0"/>
          </a:p>
        </p:txBody>
      </p:sp>
      <p:sp>
        <p:nvSpPr>
          <p:cNvPr id="3" name="Pladsholder til slidenummer 2">
            <a:extLst>
              <a:ext uri="{FF2B5EF4-FFF2-40B4-BE49-F238E27FC236}">
                <a16:creationId xmlns:a16="http://schemas.microsoft.com/office/drawing/2014/main" id="{3F30D611-A517-417C-ACA0-0BA04EA51A82}"/>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80788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5604"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Pladsholder til tekst 3">
            <a:extLst>
              <a:ext uri="{FF2B5EF4-FFF2-40B4-BE49-F238E27FC236}">
                <a16:creationId xmlns:a16="http://schemas.microsoft.com/office/drawing/2014/main" id="{6B9411A0-4B24-4010-8AE8-F9DEFAD033D5}"/>
              </a:ext>
            </a:extLst>
          </p:cNvPr>
          <p:cNvSpPr>
            <a:spLocks noGrp="1"/>
          </p:cNvSpPr>
          <p:nvPr>
            <p:ph type="body" sz="quarter" idx="15"/>
          </p:nvPr>
        </p:nvSpPr>
        <p:spPr>
          <a:xfrm>
            <a:off x="849025" y="3035301"/>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31AD55A-A49A-4A4B-A0BA-E683A201F32D}"/>
              </a:ext>
            </a:extLst>
          </p:cNvPr>
          <p:cNvSpPr>
            <a:spLocks noGrp="1"/>
          </p:cNvSpPr>
          <p:nvPr>
            <p:ph type="dt" sz="half" idx="16"/>
          </p:nvPr>
        </p:nvSpPr>
        <p:spPr/>
        <p:txBody>
          <a:bodyPr/>
          <a:lstStyle/>
          <a:p>
            <a:fld id="{7E57A127-B865-4FD4-913E-59FBB99B710E}" type="datetime1">
              <a:rPr lang="da-DK" smtClean="0"/>
              <a:t>26-06-2024</a:t>
            </a:fld>
            <a:endParaRPr lang="da-DK" dirty="0"/>
          </a:p>
        </p:txBody>
      </p:sp>
      <p:sp>
        <p:nvSpPr>
          <p:cNvPr id="4" name="Pladsholder til slidenummer 3">
            <a:extLst>
              <a:ext uri="{FF2B5EF4-FFF2-40B4-BE49-F238E27FC236}">
                <a16:creationId xmlns:a16="http://schemas.microsoft.com/office/drawing/2014/main" id="{5D0F68C9-4E11-45DF-BD5C-D96C01544B3C}"/>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4248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9280"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470961E6-DA42-43FF-ABF7-34A9BDA435FE}"/>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4A4959C5-C226-44EE-AE17-98ECEF22CA74}"/>
              </a:ext>
            </a:extLst>
          </p:cNvPr>
          <p:cNvSpPr>
            <a:spLocks noGrp="1"/>
          </p:cNvSpPr>
          <p:nvPr>
            <p:ph type="dt" sz="half" idx="16"/>
          </p:nvPr>
        </p:nvSpPr>
        <p:spPr/>
        <p:txBody>
          <a:bodyPr/>
          <a:lstStyle/>
          <a:p>
            <a:fld id="{F1A47286-5711-42E3-AF51-8AA1E3B55A3B}" type="datetime1">
              <a:rPr lang="da-DK" smtClean="0"/>
              <a:t>26-06-2024</a:t>
            </a:fld>
            <a:endParaRPr lang="da-DK" dirty="0"/>
          </a:p>
        </p:txBody>
      </p:sp>
      <p:sp>
        <p:nvSpPr>
          <p:cNvPr id="4" name="Pladsholder til slidenummer 3">
            <a:extLst>
              <a:ext uri="{FF2B5EF4-FFF2-40B4-BE49-F238E27FC236}">
                <a16:creationId xmlns:a16="http://schemas.microsoft.com/office/drawing/2014/main" id="{1EFBCB54-08DA-4782-A42B-DC75421D7762}"/>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4971368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7"/>
            <a:ext cx="10514014"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4014"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6" name="Pladsholder til dato 3">
            <a:extLst>
              <a:ext uri="{FF2B5EF4-FFF2-40B4-BE49-F238E27FC236}">
                <a16:creationId xmlns:a16="http://schemas.microsoft.com/office/drawing/2014/main" id="{2F9DEA4D-5BC0-46BE-9602-CCD5283F011E}"/>
              </a:ext>
            </a:extLst>
          </p:cNvPr>
          <p:cNvSpPr>
            <a:spLocks noGrp="1"/>
          </p:cNvSpPr>
          <p:nvPr>
            <p:ph type="dt" sz="half" idx="2"/>
          </p:nvPr>
        </p:nvSpPr>
        <p:spPr>
          <a:xfrm>
            <a:off x="10915070" y="6393296"/>
            <a:ext cx="1276930" cy="365125"/>
          </a:xfrm>
          <a:prstGeom prst="rect">
            <a:avLst/>
          </a:prstGeom>
        </p:spPr>
        <p:txBody>
          <a:bodyPr vert="horz" lIns="91440" tIns="45720" rIns="91440" bIns="45720" rtlCol="0" anchor="ctr"/>
          <a:lstStyle>
            <a:lvl1pPr algn="l">
              <a:defRPr sz="1200" b="1">
                <a:solidFill>
                  <a:schemeClr val="tx2"/>
                </a:solidFill>
              </a:defRPr>
            </a:lvl1pPr>
          </a:lstStyle>
          <a:p>
            <a:fld id="{B529541F-321D-48D7-B2D9-C9A782B0ACB6}" type="datetime1">
              <a:rPr lang="da-DK" smtClean="0"/>
              <a:t>26-06-2024</a:t>
            </a:fld>
            <a:endParaRPr lang="da-DK" dirty="0"/>
          </a:p>
        </p:txBody>
      </p:sp>
      <p:sp>
        <p:nvSpPr>
          <p:cNvPr id="8" name="Pladsholder til slidenummer 5">
            <a:extLst>
              <a:ext uri="{FF2B5EF4-FFF2-40B4-BE49-F238E27FC236}">
                <a16:creationId xmlns:a16="http://schemas.microsoft.com/office/drawing/2014/main" id="{094EB468-D587-46C6-8939-333B2EBEE51A}"/>
              </a:ext>
            </a:extLst>
          </p:cNvPr>
          <p:cNvSpPr>
            <a:spLocks noGrp="1"/>
          </p:cNvSpPr>
          <p:nvPr>
            <p:ph type="sldNum" sz="quarter" idx="4"/>
          </p:nvPr>
        </p:nvSpPr>
        <p:spPr>
          <a:xfrm>
            <a:off x="260905" y="6393296"/>
            <a:ext cx="570345" cy="365125"/>
          </a:xfrm>
          <a:prstGeom prst="rect">
            <a:avLst/>
          </a:prstGeom>
        </p:spPr>
        <p:txBody>
          <a:bodyPr vert="horz" lIns="91440" tIns="45720" rIns="91440" bIns="45720" rtlCol="0" anchor="ctr"/>
          <a:lstStyle>
            <a:lvl1pPr algn="l">
              <a:defRPr sz="1200" b="1">
                <a:solidFill>
                  <a:schemeClr val="tx2"/>
                </a:solidFill>
              </a:defRPr>
            </a:lvl1pPr>
          </a:lstStyle>
          <a:p>
            <a:fld id="{EC3C5A53-63B3-440C-885B-99BD1D9B0B2D}" type="slidenum">
              <a:rPr lang="da-DK" smtClean="0"/>
              <a:pPr/>
              <a:t>‹nr.›</a:t>
            </a:fld>
            <a:endParaRPr lang="da-DK" dirty="0"/>
          </a:p>
        </p:txBody>
      </p:sp>
      <p:pic>
        <p:nvPicPr>
          <p:cNvPr id="11" name="Billede 10">
            <a:extLst>
              <a:ext uri="{FF2B5EF4-FFF2-40B4-BE49-F238E27FC236}">
                <a16:creationId xmlns:a16="http://schemas.microsoft.com/office/drawing/2014/main" id="{839B93D1-8ED5-4F22-B869-29BCE7DA34EC}"/>
              </a:ext>
            </a:extLst>
          </p:cNvPr>
          <p:cNvPicPr>
            <a:picLocks noChangeAspect="1"/>
          </p:cNvPicPr>
          <p:nvPr/>
        </p:nvPicPr>
        <p:blipFill>
          <a:blip r:embed="rId37"/>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29" r:id="rId3"/>
    <p:sldLayoutId id="2147483726" r:id="rId4"/>
    <p:sldLayoutId id="2147483730" r:id="rId5"/>
    <p:sldLayoutId id="2147483727" r:id="rId6"/>
    <p:sldLayoutId id="2147483728" r:id="rId7"/>
    <p:sldLayoutId id="2147483709" r:id="rId8"/>
    <p:sldLayoutId id="2147483713" r:id="rId9"/>
    <p:sldLayoutId id="2147483714" r:id="rId10"/>
    <p:sldLayoutId id="2147483663" r:id="rId11"/>
    <p:sldLayoutId id="2147483661" r:id="rId12"/>
    <p:sldLayoutId id="2147483724" r:id="rId13"/>
    <p:sldLayoutId id="2147483662" r:id="rId14"/>
    <p:sldLayoutId id="2147483722" r:id="rId15"/>
    <p:sldLayoutId id="2147483717" r:id="rId16"/>
    <p:sldLayoutId id="2147483708" r:id="rId17"/>
    <p:sldLayoutId id="2147483718" r:id="rId18"/>
    <p:sldLayoutId id="2147483723" r:id="rId19"/>
    <p:sldLayoutId id="2147483738" r:id="rId20"/>
    <p:sldLayoutId id="2147483737" r:id="rId21"/>
    <p:sldLayoutId id="2147483734" r:id="rId22"/>
    <p:sldLayoutId id="2147483720" r:id="rId23"/>
    <p:sldLayoutId id="2147483721" r:id="rId24"/>
    <p:sldLayoutId id="2147483697" r:id="rId25"/>
    <p:sldLayoutId id="2147483739" r:id="rId26"/>
    <p:sldLayoutId id="2147483689" r:id="rId27"/>
    <p:sldLayoutId id="2147483691" r:id="rId28"/>
    <p:sldLayoutId id="2147483688" r:id="rId29"/>
    <p:sldLayoutId id="2147483736" r:id="rId30"/>
    <p:sldLayoutId id="2147483725" r:id="rId31"/>
    <p:sldLayoutId id="2147483732" r:id="rId32"/>
    <p:sldLayoutId id="2147483735" r:id="rId33"/>
    <p:sldLayoutId id="2147483740" r:id="rId34"/>
    <p:sldLayoutId id="2147483741" r:id="rId35"/>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232" userDrawn="1">
          <p15:clr>
            <a:srgbClr val="F26B43"/>
          </p15:clr>
        </p15:guide>
        <p15:guide id="4" orient="horz" pos="4020" userDrawn="1">
          <p15:clr>
            <a:srgbClr val="F26B43"/>
          </p15:clr>
        </p15:guide>
        <p15:guide id="5" pos="3840" userDrawn="1">
          <p15:clr>
            <a:srgbClr val="F26B43"/>
          </p15:clr>
        </p15:guide>
        <p15:guide id="6" orient="horz" pos="2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hyperlink" Target="http://www.organdonation.d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78D79-81B0-4A18-89D7-06FEC825A829}"/>
              </a:ext>
            </a:extLst>
          </p:cNvPr>
          <p:cNvSpPr>
            <a:spLocks noGrp="1"/>
          </p:cNvSpPr>
          <p:nvPr>
            <p:ph type="ctrTitle"/>
          </p:nvPr>
        </p:nvSpPr>
        <p:spPr>
          <a:xfrm>
            <a:off x="844496" y="2227630"/>
            <a:ext cx="9236206" cy="1793839"/>
          </a:xfrm>
        </p:spPr>
        <p:txBody>
          <a:bodyPr/>
          <a:lstStyle/>
          <a:p>
            <a:r>
              <a:rPr lang="da-DK" dirty="0"/>
              <a:t>Bevar muligheden for organdonation</a:t>
            </a:r>
          </a:p>
        </p:txBody>
      </p:sp>
      <p:sp>
        <p:nvSpPr>
          <p:cNvPr id="3" name="Undertitel 2">
            <a:extLst>
              <a:ext uri="{FF2B5EF4-FFF2-40B4-BE49-F238E27FC236}">
                <a16:creationId xmlns:a16="http://schemas.microsoft.com/office/drawing/2014/main" id="{570C2960-A4E6-40CB-9407-5EAAD8A9E919}"/>
              </a:ext>
            </a:extLst>
          </p:cNvPr>
          <p:cNvSpPr>
            <a:spLocks noGrp="1"/>
          </p:cNvSpPr>
          <p:nvPr>
            <p:ph type="subTitle" idx="1"/>
          </p:nvPr>
        </p:nvSpPr>
        <p:spPr/>
        <p:txBody>
          <a:bodyPr/>
          <a:lstStyle/>
          <a:p>
            <a:r>
              <a:rPr lang="da-DK" dirty="0"/>
              <a:t>- Overflyt patienter med dødelige, cerebrale skader til intensiv</a:t>
            </a:r>
          </a:p>
          <a:p>
            <a:endParaRPr lang="da-DK" dirty="0"/>
          </a:p>
        </p:txBody>
      </p:sp>
    </p:spTree>
    <p:extLst>
      <p:ext uri="{BB962C8B-B14F-4D97-AF65-F5344CB8AC3E}">
        <p14:creationId xmlns:p14="http://schemas.microsoft.com/office/powerpoint/2010/main" val="220250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B8176-EE67-4678-A93B-EF757D2EF159}"/>
              </a:ext>
            </a:extLst>
          </p:cNvPr>
          <p:cNvSpPr>
            <a:spLocks noGrp="1"/>
          </p:cNvSpPr>
          <p:nvPr>
            <p:ph type="title"/>
          </p:nvPr>
        </p:nvSpPr>
        <p:spPr>
          <a:xfrm>
            <a:off x="839788" y="372135"/>
            <a:ext cx="5248565" cy="1603931"/>
          </a:xfrm>
        </p:spPr>
        <p:txBody>
          <a:bodyPr>
            <a:normAutofit/>
          </a:bodyPr>
          <a:lstStyle/>
          <a:p>
            <a:r>
              <a:rPr lang="da-DK" sz="3400" dirty="0"/>
              <a:t>Organdonation – en fælles hospitalsopgave</a:t>
            </a:r>
          </a:p>
        </p:txBody>
      </p:sp>
      <p:sp>
        <p:nvSpPr>
          <p:cNvPr id="3" name="Pladsholder til tekst 2">
            <a:extLst>
              <a:ext uri="{FF2B5EF4-FFF2-40B4-BE49-F238E27FC236}">
                <a16:creationId xmlns:a16="http://schemas.microsoft.com/office/drawing/2014/main" id="{89FDF7E6-E87B-4AE1-804E-08F6B19F6750}"/>
              </a:ext>
            </a:extLst>
          </p:cNvPr>
          <p:cNvSpPr>
            <a:spLocks noGrp="1"/>
          </p:cNvSpPr>
          <p:nvPr>
            <p:ph type="body" sz="quarter" idx="15"/>
          </p:nvPr>
        </p:nvSpPr>
        <p:spPr>
          <a:xfrm>
            <a:off x="839788" y="2147368"/>
            <a:ext cx="5246976" cy="3823008"/>
          </a:xfrm>
        </p:spPr>
        <p:txBody>
          <a:bodyPr>
            <a:normAutofit/>
          </a:bodyPr>
          <a:lstStyle/>
          <a:p>
            <a:r>
              <a:rPr lang="da-DK" sz="2400" dirty="0">
                <a:solidFill>
                  <a:srgbClr val="004567"/>
                </a:solidFill>
              </a:rPr>
              <a:t>Danmarks nationale målsætning er: </a:t>
            </a:r>
          </a:p>
          <a:p>
            <a:pPr lvl="1"/>
            <a:r>
              <a:rPr lang="da-DK" sz="2000" dirty="0">
                <a:solidFill>
                  <a:srgbClr val="004567"/>
                </a:solidFill>
                <a:cs typeface="Arial" panose="020B0604020202020204" pitchFamily="34" charset="0"/>
              </a:rPr>
              <a:t>Alle, som </a:t>
            </a:r>
            <a:r>
              <a:rPr lang="da-DK" sz="2000" b="1" dirty="0">
                <a:solidFill>
                  <a:srgbClr val="004567"/>
                </a:solidFill>
                <a:cs typeface="Arial" panose="020B0604020202020204" pitchFamily="34" charset="0"/>
              </a:rPr>
              <a:t>kan </a:t>
            </a:r>
            <a:r>
              <a:rPr lang="da-DK" sz="2000" dirty="0">
                <a:solidFill>
                  <a:srgbClr val="004567"/>
                </a:solidFill>
                <a:cs typeface="Arial" panose="020B0604020202020204" pitchFamily="34" charset="0"/>
              </a:rPr>
              <a:t>og </a:t>
            </a:r>
            <a:r>
              <a:rPr lang="da-DK" sz="2000" b="1" dirty="0">
                <a:solidFill>
                  <a:srgbClr val="004567"/>
                </a:solidFill>
                <a:cs typeface="Arial" panose="020B0604020202020204" pitchFamily="34" charset="0"/>
              </a:rPr>
              <a:t>vil </a:t>
            </a:r>
            <a:r>
              <a:rPr lang="da-DK" sz="2000" dirty="0">
                <a:solidFill>
                  <a:srgbClr val="004567"/>
                </a:solidFill>
                <a:cs typeface="Arial" panose="020B0604020202020204" pitchFamily="34" charset="0"/>
              </a:rPr>
              <a:t>donere deres organer, når de dør på hospitalet, skal have mulighed for det</a:t>
            </a:r>
            <a:br>
              <a:rPr lang="da-DK" sz="1800" dirty="0">
                <a:solidFill>
                  <a:srgbClr val="004567"/>
                </a:solidFill>
                <a:cs typeface="Arial" panose="020B0604020202020204" pitchFamily="34" charset="0"/>
              </a:rPr>
            </a:br>
            <a:endParaRPr lang="da-DK" sz="1800" dirty="0">
              <a:solidFill>
                <a:srgbClr val="004567"/>
              </a:solidFill>
              <a:cs typeface="Arial" panose="020B0604020202020204" pitchFamily="34" charset="0"/>
            </a:endParaRPr>
          </a:p>
          <a:p>
            <a:r>
              <a:rPr lang="da-DK" sz="2400" dirty="0">
                <a:solidFill>
                  <a:srgbClr val="004567"/>
                </a:solidFill>
                <a:cs typeface="Arial" panose="020B0604020202020204" pitchFamily="34" charset="0"/>
              </a:rPr>
              <a:t>Organdonation</a:t>
            </a:r>
            <a:r>
              <a:rPr lang="da-DK" sz="2400" b="1" dirty="0">
                <a:solidFill>
                  <a:srgbClr val="004567"/>
                </a:solidFill>
                <a:cs typeface="Arial" panose="020B0604020202020204" pitchFamily="34" charset="0"/>
              </a:rPr>
              <a:t> </a:t>
            </a:r>
            <a:r>
              <a:rPr lang="da-DK" sz="2400" dirty="0">
                <a:solidFill>
                  <a:srgbClr val="004567"/>
                </a:solidFill>
                <a:cs typeface="Arial" panose="020B0604020202020204" pitchFamily="34" charset="0"/>
              </a:rPr>
              <a:t>er kun en mulighed, hvis patienter, som risikerer at dø af deres cerebrale skader, er overflyttet til en intensiv og er i respiratorbehandling</a:t>
            </a:r>
            <a:endParaRPr lang="da-DK" sz="2400" dirty="0">
              <a:solidFill>
                <a:srgbClr val="004567"/>
              </a:solidFill>
            </a:endParaRPr>
          </a:p>
        </p:txBody>
      </p:sp>
      <p:sp>
        <p:nvSpPr>
          <p:cNvPr id="6" name="Tekstfelt 5"/>
          <p:cNvSpPr txBox="1"/>
          <p:nvPr/>
        </p:nvSpPr>
        <p:spPr>
          <a:xfrm>
            <a:off x="7486745" y="4058872"/>
            <a:ext cx="2670048" cy="369332"/>
          </a:xfrm>
          <a:prstGeom prst="rect">
            <a:avLst/>
          </a:prstGeom>
          <a:noFill/>
        </p:spPr>
        <p:txBody>
          <a:bodyPr wrap="square" rtlCol="0">
            <a:spAutoFit/>
          </a:bodyPr>
          <a:lstStyle/>
          <a:p>
            <a:r>
              <a:rPr lang="da-DK" dirty="0"/>
              <a:t>Akutmodtagelser </a:t>
            </a:r>
          </a:p>
        </p:txBody>
      </p:sp>
      <p:sp>
        <p:nvSpPr>
          <p:cNvPr id="7" name="Tekstfelt 6"/>
          <p:cNvSpPr txBox="1"/>
          <p:nvPr/>
        </p:nvSpPr>
        <p:spPr>
          <a:xfrm>
            <a:off x="10528203" y="4079341"/>
            <a:ext cx="2670048" cy="369332"/>
          </a:xfrm>
          <a:prstGeom prst="rect">
            <a:avLst/>
          </a:prstGeom>
          <a:noFill/>
        </p:spPr>
        <p:txBody>
          <a:bodyPr wrap="square" rtlCol="0">
            <a:spAutoFit/>
          </a:bodyPr>
          <a:lstStyle/>
          <a:p>
            <a:r>
              <a:rPr lang="da-DK" dirty="0"/>
              <a:t>Intensiv </a:t>
            </a:r>
          </a:p>
        </p:txBody>
      </p:sp>
      <p:sp>
        <p:nvSpPr>
          <p:cNvPr id="8" name="Google Shape;2938;p99">
            <a:extLst>
              <a:ext uri="{FF2B5EF4-FFF2-40B4-BE49-F238E27FC236}">
                <a16:creationId xmlns:a16="http://schemas.microsoft.com/office/drawing/2014/main" id="{3F2675EE-CB01-40DA-BC82-CBAFC9D9ED4E}"/>
              </a:ext>
            </a:extLst>
          </p:cNvPr>
          <p:cNvSpPr/>
          <p:nvPr/>
        </p:nvSpPr>
        <p:spPr>
          <a:xfrm>
            <a:off x="9641055" y="3119100"/>
            <a:ext cx="604860" cy="476926"/>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solidFill>
            <a:schemeClr val="tx1"/>
          </a:solidFill>
          <a:ln w="9525" cap="flat" cmpd="sng">
            <a:no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510" y="2617840"/>
            <a:ext cx="2135190" cy="1430640"/>
          </a:xfrm>
          <a:prstGeom prst="rect">
            <a:avLst/>
          </a:prstGeom>
        </p:spPr>
      </p:pic>
      <p:pic>
        <p:nvPicPr>
          <p:cNvPr id="9" name="Bille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8389" y="2617841"/>
            <a:ext cx="1461502" cy="1461500"/>
          </a:xfrm>
          <a:prstGeom prst="rect">
            <a:avLst/>
          </a:prstGeom>
        </p:spPr>
      </p:pic>
    </p:spTree>
    <p:extLst>
      <p:ext uri="{BB962C8B-B14F-4D97-AF65-F5344CB8AC3E}">
        <p14:creationId xmlns:p14="http://schemas.microsoft.com/office/powerpoint/2010/main" val="144872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47436" y="396519"/>
            <a:ext cx="5013867" cy="1603931"/>
          </a:xfrm>
        </p:spPr>
        <p:txBody>
          <a:bodyPr>
            <a:noAutofit/>
          </a:bodyPr>
          <a:lstStyle/>
          <a:p>
            <a:r>
              <a:rPr lang="da-DK" sz="2800" dirty="0"/>
              <a:t>Hvilke patientener skal man være opmærksom på at overflytte til intensiv?</a:t>
            </a:r>
          </a:p>
        </p:txBody>
      </p:sp>
      <p:sp>
        <p:nvSpPr>
          <p:cNvPr id="5" name="Pladsholder til tekst 4"/>
          <p:cNvSpPr>
            <a:spLocks noGrp="1"/>
          </p:cNvSpPr>
          <p:nvPr>
            <p:ph type="body" sz="quarter" idx="14"/>
          </p:nvPr>
        </p:nvSpPr>
        <p:spPr>
          <a:xfrm>
            <a:off x="839788" y="2300228"/>
            <a:ext cx="5248562" cy="4102352"/>
          </a:xfrm>
        </p:spPr>
        <p:txBody>
          <a:bodyPr/>
          <a:lstStyle/>
          <a:p>
            <a:pPr marL="0" indent="0">
              <a:buNone/>
            </a:pPr>
            <a:r>
              <a:rPr lang="da-DK" sz="2400" dirty="0">
                <a:solidFill>
                  <a:srgbClr val="004567"/>
                </a:solidFill>
              </a:rPr>
              <a:t>Patienter</a:t>
            </a:r>
            <a:r>
              <a:rPr lang="da-DK" sz="2400" b="1" dirty="0">
                <a:solidFill>
                  <a:srgbClr val="004567"/>
                </a:solidFill>
              </a:rPr>
              <a:t> </a:t>
            </a:r>
            <a:r>
              <a:rPr lang="da-DK" sz="2400" dirty="0">
                <a:solidFill>
                  <a:srgbClr val="004567"/>
                </a:solidFill>
              </a:rPr>
              <a:t>med en </a:t>
            </a:r>
            <a:r>
              <a:rPr lang="da-DK" sz="2400" b="1" dirty="0">
                <a:solidFill>
                  <a:srgbClr val="004567"/>
                </a:solidFill>
              </a:rPr>
              <a:t>akut svær hjerneskade </a:t>
            </a:r>
            <a:r>
              <a:rPr lang="da-DK" sz="2400" dirty="0">
                <a:solidFill>
                  <a:srgbClr val="004567"/>
                </a:solidFill>
              </a:rPr>
              <a:t>og</a:t>
            </a:r>
            <a:r>
              <a:rPr lang="da-DK" sz="2400" b="1" dirty="0">
                <a:solidFill>
                  <a:srgbClr val="004567"/>
                </a:solidFill>
              </a:rPr>
              <a:t> nedsat bevidsthedsniveau</a:t>
            </a:r>
            <a:r>
              <a:rPr lang="da-DK" sz="2400" dirty="0">
                <a:solidFill>
                  <a:srgbClr val="004567"/>
                </a:solidFill>
              </a:rPr>
              <a:t>, som man overvejer at flytte til andre afdelinger end intensiv, fordi der ikke er nogle behandlingsmuligheder med henblik på overlevelse.</a:t>
            </a:r>
          </a:p>
          <a:p>
            <a:endParaRPr lang="da-DK" dirty="0">
              <a:solidFill>
                <a:srgbClr val="004567"/>
              </a:solidFill>
            </a:endParaRPr>
          </a:p>
          <a:p>
            <a:endParaRPr lang="da-DK" dirty="0">
              <a:solidFill>
                <a:srgbClr val="004567"/>
              </a:solidFill>
            </a:endParaRPr>
          </a:p>
          <a:p>
            <a:endParaRPr lang="da-DK" dirty="0"/>
          </a:p>
        </p:txBody>
      </p:sp>
    </p:spTree>
    <p:extLst>
      <p:ext uri="{BB962C8B-B14F-4D97-AF65-F5344CB8AC3E}">
        <p14:creationId xmlns:p14="http://schemas.microsoft.com/office/powerpoint/2010/main" val="330637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9787" y="378231"/>
            <a:ext cx="5246976" cy="1603931"/>
          </a:xfrm>
        </p:spPr>
        <p:txBody>
          <a:bodyPr>
            <a:normAutofit/>
          </a:bodyPr>
          <a:lstStyle/>
          <a:p>
            <a:r>
              <a:rPr lang="da-DK" sz="3400" dirty="0"/>
              <a:t>Der er ingen absolutte eksklusionskriterier </a:t>
            </a:r>
          </a:p>
        </p:txBody>
      </p:sp>
      <p:sp>
        <p:nvSpPr>
          <p:cNvPr id="5" name="Pladsholder til tekst 4"/>
          <p:cNvSpPr>
            <a:spLocks noGrp="1"/>
          </p:cNvSpPr>
          <p:nvPr>
            <p:ph type="body" sz="quarter" idx="15"/>
          </p:nvPr>
        </p:nvSpPr>
        <p:spPr>
          <a:xfrm>
            <a:off x="839787" y="2253144"/>
            <a:ext cx="5246975" cy="2835275"/>
          </a:xfrm>
        </p:spPr>
        <p:txBody>
          <a:bodyPr/>
          <a:lstStyle/>
          <a:p>
            <a:pPr>
              <a:spcAft>
                <a:spcPts val="1200"/>
              </a:spcAft>
            </a:pPr>
            <a:r>
              <a:rPr lang="da-DK" sz="2400" b="1" dirty="0">
                <a:solidFill>
                  <a:srgbClr val="004567"/>
                </a:solidFill>
              </a:rPr>
              <a:t>Høj alder</a:t>
            </a:r>
            <a:r>
              <a:rPr lang="da-DK" sz="2400" dirty="0">
                <a:solidFill>
                  <a:srgbClr val="004567"/>
                </a:solidFill>
              </a:rPr>
              <a:t> og </a:t>
            </a:r>
            <a:r>
              <a:rPr lang="da-DK" sz="2400" b="1" dirty="0" err="1">
                <a:solidFill>
                  <a:srgbClr val="004567"/>
                </a:solidFill>
              </a:rPr>
              <a:t>komorbiditet</a:t>
            </a:r>
            <a:r>
              <a:rPr lang="da-DK" sz="2400" dirty="0">
                <a:solidFill>
                  <a:srgbClr val="004567"/>
                </a:solidFill>
              </a:rPr>
              <a:t> </a:t>
            </a:r>
            <a:br>
              <a:rPr lang="da-DK" sz="2400" dirty="0">
                <a:solidFill>
                  <a:srgbClr val="004567"/>
                </a:solidFill>
              </a:rPr>
            </a:br>
            <a:r>
              <a:rPr lang="da-DK" sz="2400" dirty="0">
                <a:solidFill>
                  <a:srgbClr val="004567"/>
                </a:solidFill>
              </a:rPr>
              <a:t>udelukker ikke nødvendigvis muligheden for organdonation</a:t>
            </a:r>
          </a:p>
          <a:p>
            <a:r>
              <a:rPr lang="da-DK" sz="2400" dirty="0">
                <a:solidFill>
                  <a:srgbClr val="004567"/>
                </a:solidFill>
              </a:rPr>
              <a:t>Ældre donorer </a:t>
            </a:r>
            <a:r>
              <a:rPr lang="da-DK" sz="2400" b="1" dirty="0">
                <a:solidFill>
                  <a:srgbClr val="004567"/>
                </a:solidFill>
              </a:rPr>
              <a:t>+70 år </a:t>
            </a:r>
            <a:r>
              <a:rPr lang="da-DK" sz="2400" dirty="0">
                <a:solidFill>
                  <a:srgbClr val="004567"/>
                </a:solidFill>
              </a:rPr>
              <a:t>kan ofte donere lever, nyrer og hornhinder</a:t>
            </a:r>
          </a:p>
          <a:p>
            <a:endParaRPr lang="da-DK" dirty="0">
              <a:solidFill>
                <a:srgbClr val="004567"/>
              </a:solidFill>
              <a:latin typeface="Arial" charset="0"/>
            </a:endParaRPr>
          </a:p>
          <a:p>
            <a:endParaRPr lang="da-DK" dirty="0"/>
          </a:p>
        </p:txBody>
      </p:sp>
      <p:sp>
        <p:nvSpPr>
          <p:cNvPr id="6" name="Tekstfelt 5">
            <a:extLst>
              <a:ext uri="{FF2B5EF4-FFF2-40B4-BE49-F238E27FC236}">
                <a16:creationId xmlns:a16="http://schemas.microsoft.com/office/drawing/2014/main" id="{795B4AE5-D316-458F-98B8-BD9CCAC93FB6}"/>
              </a:ext>
            </a:extLst>
          </p:cNvPr>
          <p:cNvSpPr txBox="1"/>
          <p:nvPr/>
        </p:nvSpPr>
        <p:spPr>
          <a:xfrm>
            <a:off x="8436963" y="4226645"/>
            <a:ext cx="2490306" cy="861774"/>
          </a:xfrm>
          <a:prstGeom prst="rect">
            <a:avLst/>
          </a:prstGeom>
          <a:noFill/>
        </p:spPr>
        <p:txBody>
          <a:bodyPr wrap="square" rtlCol="0">
            <a:spAutoFit/>
          </a:bodyPr>
          <a:lstStyle/>
          <a:p>
            <a:r>
              <a:rPr lang="da-DK" sz="3200" b="1" dirty="0">
                <a:solidFill>
                  <a:schemeClr val="bg1"/>
                </a:solidFill>
              </a:rPr>
              <a:t>92 </a:t>
            </a:r>
            <a:r>
              <a:rPr lang="da-DK" b="1" dirty="0">
                <a:solidFill>
                  <a:schemeClr val="bg1"/>
                </a:solidFill>
              </a:rPr>
              <a:t>år var den ældste donor i 2019</a:t>
            </a:r>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799" y="1421191"/>
            <a:ext cx="2933470" cy="2933470"/>
          </a:xfrm>
          <a:prstGeom prst="rect">
            <a:avLst/>
          </a:prstGeom>
        </p:spPr>
      </p:pic>
    </p:spTree>
    <p:extLst>
      <p:ext uri="{BB962C8B-B14F-4D97-AF65-F5344CB8AC3E}">
        <p14:creationId xmlns:p14="http://schemas.microsoft.com/office/powerpoint/2010/main" val="29967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A92935-D98D-B749-962A-034F9236AA0B}"/>
              </a:ext>
            </a:extLst>
          </p:cNvPr>
          <p:cNvSpPr>
            <a:spLocks noGrp="1"/>
          </p:cNvSpPr>
          <p:nvPr>
            <p:ph type="title"/>
          </p:nvPr>
        </p:nvSpPr>
        <p:spPr>
          <a:xfrm>
            <a:off x="839722" y="383565"/>
            <a:ext cx="10512557" cy="1205057"/>
          </a:xfrm>
        </p:spPr>
        <p:txBody>
          <a:bodyPr>
            <a:normAutofit/>
          </a:bodyPr>
          <a:lstStyle/>
          <a:p>
            <a:r>
              <a:rPr lang="da-DK" sz="3600" dirty="0"/>
              <a:t>Fra akutmodtagelse til intensiv</a:t>
            </a:r>
          </a:p>
        </p:txBody>
      </p:sp>
      <p:sp>
        <p:nvSpPr>
          <p:cNvPr id="8" name="Afrundet rektangel 7"/>
          <p:cNvSpPr/>
          <p:nvPr/>
        </p:nvSpPr>
        <p:spPr>
          <a:xfrm>
            <a:off x="899592" y="1609378"/>
            <a:ext cx="4896544" cy="648072"/>
          </a:xfrm>
          <a:prstGeom prst="roundRect">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612C"/>
              </a:solidFill>
            </a:endParaRPr>
          </a:p>
        </p:txBody>
      </p:sp>
      <p:sp>
        <p:nvSpPr>
          <p:cNvPr id="9" name="Pladsholder til indhold 2"/>
          <p:cNvSpPr txBox="1">
            <a:spLocks/>
          </p:cNvSpPr>
          <p:nvPr/>
        </p:nvSpPr>
        <p:spPr bwMode="auto">
          <a:xfrm>
            <a:off x="731234" y="3934388"/>
            <a:ext cx="5233259" cy="198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kern="1200">
                <a:solidFill>
                  <a:srgbClr val="5E7D98"/>
                </a:solidFill>
                <a:latin typeface="Arial" charset="0"/>
                <a:ea typeface="+mn-ea"/>
                <a:cs typeface="+mn-cs"/>
              </a:defRPr>
            </a:lvl1pPr>
            <a:lvl2pPr marL="742950" indent="-285750" algn="l" rtl="0" eaLnBrk="0" fontAlgn="base" hangingPunct="0">
              <a:spcBef>
                <a:spcPct val="20000"/>
              </a:spcBef>
              <a:spcAft>
                <a:spcPct val="0"/>
              </a:spcAft>
              <a:buBlip>
                <a:blip r:embed="rId3"/>
              </a:buBlip>
              <a:defRPr sz="2800" kern="1200">
                <a:solidFill>
                  <a:srgbClr val="5B5B5D"/>
                </a:solidFill>
                <a:latin typeface="Arial" charset="0"/>
                <a:ea typeface="+mn-ea"/>
                <a:cs typeface="+mn-cs"/>
              </a:defRPr>
            </a:lvl2pPr>
            <a:lvl3pPr marL="1143000" indent="-228600" algn="l" rtl="0" eaLnBrk="0" fontAlgn="base" hangingPunct="0">
              <a:spcBef>
                <a:spcPct val="20000"/>
              </a:spcBef>
              <a:spcAft>
                <a:spcPct val="0"/>
              </a:spcAft>
              <a:buClr>
                <a:srgbClr val="004567"/>
              </a:buClr>
              <a:buBlip>
                <a:blip r:embed="rId4"/>
              </a:buBlip>
              <a:defRPr sz="2400" kern="1200">
                <a:solidFill>
                  <a:srgbClr val="5B5B5D"/>
                </a:solidFill>
                <a:latin typeface="Arial" charset="0"/>
                <a:ea typeface="+mn-ea"/>
                <a:cs typeface="+mn-cs"/>
              </a:defRPr>
            </a:lvl3pPr>
            <a:lvl4pPr marL="1600200" indent="-228600" algn="l" rtl="0" eaLnBrk="0" fontAlgn="base" hangingPunct="0">
              <a:spcBef>
                <a:spcPct val="20000"/>
              </a:spcBef>
              <a:spcAft>
                <a:spcPct val="0"/>
              </a:spcAft>
              <a:buClr>
                <a:srgbClr val="5E7D98"/>
              </a:buClr>
              <a:buBlip>
                <a:blip r:embed="rId5"/>
              </a:buBlip>
              <a:defRPr sz="2000" kern="1200">
                <a:solidFill>
                  <a:srgbClr val="5B5B5D"/>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5B5B5D"/>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da-DK" sz="2000" dirty="0">
                <a:solidFill>
                  <a:srgbClr val="004567"/>
                </a:solidFill>
              </a:rPr>
              <a:t>Tilkalder relevante behandlingsansvarlige specialister</a:t>
            </a:r>
          </a:p>
          <a:p>
            <a:pPr>
              <a:buFont typeface="Arial" panose="020B0604020202020204" pitchFamily="34" charset="0"/>
              <a:buChar char="•"/>
            </a:pPr>
            <a:r>
              <a:rPr lang="da-DK" sz="2000" dirty="0">
                <a:solidFill>
                  <a:srgbClr val="004567"/>
                </a:solidFill>
              </a:rPr>
              <a:t>Scanner patienten</a:t>
            </a:r>
          </a:p>
          <a:p>
            <a:pPr>
              <a:buFont typeface="Arial" panose="020B0604020202020204" pitchFamily="34" charset="0"/>
              <a:buChar char="•"/>
            </a:pPr>
            <a:r>
              <a:rPr lang="da-DK" sz="2000" dirty="0">
                <a:solidFill>
                  <a:srgbClr val="004567"/>
                </a:solidFill>
              </a:rPr>
              <a:t>Overflytter patienten til intensiv med henblik på vurdering af videre behandling</a:t>
            </a:r>
          </a:p>
          <a:p>
            <a:pPr>
              <a:buFont typeface="Arial" panose="020B0604020202020204" pitchFamily="34" charset="0"/>
              <a:buChar char="•"/>
            </a:pPr>
            <a:endParaRPr lang="da-DK" sz="2000" dirty="0">
              <a:solidFill>
                <a:srgbClr val="004567"/>
              </a:solidFill>
            </a:endParaRPr>
          </a:p>
        </p:txBody>
      </p:sp>
      <p:sp>
        <p:nvSpPr>
          <p:cNvPr id="10" name="Pladsholder til indhold 2"/>
          <p:cNvSpPr txBox="1">
            <a:spLocks/>
          </p:cNvSpPr>
          <p:nvPr/>
        </p:nvSpPr>
        <p:spPr bwMode="auto">
          <a:xfrm>
            <a:off x="6163807" y="3824660"/>
            <a:ext cx="6028193" cy="351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kern="1200">
                <a:solidFill>
                  <a:srgbClr val="5E7D98"/>
                </a:solidFill>
                <a:latin typeface="Arial" charset="0"/>
                <a:ea typeface="+mn-ea"/>
                <a:cs typeface="+mn-cs"/>
              </a:defRPr>
            </a:lvl1pPr>
            <a:lvl2pPr marL="742950" indent="-285750" algn="l" rtl="0" eaLnBrk="0" fontAlgn="base" hangingPunct="0">
              <a:spcBef>
                <a:spcPct val="20000"/>
              </a:spcBef>
              <a:spcAft>
                <a:spcPct val="0"/>
              </a:spcAft>
              <a:buBlip>
                <a:blip r:embed="rId3"/>
              </a:buBlip>
              <a:defRPr sz="2800" kern="1200">
                <a:solidFill>
                  <a:srgbClr val="5B5B5D"/>
                </a:solidFill>
                <a:latin typeface="Arial" charset="0"/>
                <a:ea typeface="+mn-ea"/>
                <a:cs typeface="+mn-cs"/>
              </a:defRPr>
            </a:lvl2pPr>
            <a:lvl3pPr marL="1143000" indent="-228600" algn="l" rtl="0" eaLnBrk="0" fontAlgn="base" hangingPunct="0">
              <a:spcBef>
                <a:spcPct val="20000"/>
              </a:spcBef>
              <a:spcAft>
                <a:spcPct val="0"/>
              </a:spcAft>
              <a:buClr>
                <a:srgbClr val="004567"/>
              </a:buClr>
              <a:buBlip>
                <a:blip r:embed="rId4"/>
              </a:buBlip>
              <a:defRPr sz="2400" kern="1200">
                <a:solidFill>
                  <a:srgbClr val="5B5B5D"/>
                </a:solidFill>
                <a:latin typeface="Arial" charset="0"/>
                <a:ea typeface="+mn-ea"/>
                <a:cs typeface="+mn-cs"/>
              </a:defRPr>
            </a:lvl3pPr>
            <a:lvl4pPr marL="1600200" indent="-228600" algn="l" rtl="0" eaLnBrk="0" fontAlgn="base" hangingPunct="0">
              <a:spcBef>
                <a:spcPct val="20000"/>
              </a:spcBef>
              <a:spcAft>
                <a:spcPct val="0"/>
              </a:spcAft>
              <a:buClr>
                <a:srgbClr val="5E7D98"/>
              </a:buClr>
              <a:buBlip>
                <a:blip r:embed="rId5"/>
              </a:buBlip>
              <a:defRPr sz="2000" kern="1200">
                <a:solidFill>
                  <a:srgbClr val="5B5B5D"/>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5B5B5D"/>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da-DK" sz="2000" dirty="0">
                <a:solidFill>
                  <a:srgbClr val="004567"/>
                </a:solidFill>
              </a:rPr>
              <a:t>Modtager patienten og vurderer </a:t>
            </a:r>
            <a:br>
              <a:rPr lang="da-DK" sz="2000" dirty="0">
                <a:solidFill>
                  <a:srgbClr val="004567"/>
                </a:solidFill>
              </a:rPr>
            </a:br>
            <a:r>
              <a:rPr lang="da-DK" sz="2000" dirty="0">
                <a:solidFill>
                  <a:srgbClr val="004567"/>
                </a:solidFill>
              </a:rPr>
              <a:t>om videre behandling med henblik på overlevelse er udsigtsløs</a:t>
            </a:r>
          </a:p>
          <a:p>
            <a:pPr>
              <a:buFont typeface="Arial" panose="020B0604020202020204" pitchFamily="34" charset="0"/>
              <a:buChar char="•"/>
            </a:pPr>
            <a:r>
              <a:rPr lang="da-DK" sz="2000" dirty="0">
                <a:solidFill>
                  <a:srgbClr val="004567"/>
                </a:solidFill>
              </a:rPr>
              <a:t>Er videre behandling udsigtsløs: </a:t>
            </a:r>
          </a:p>
          <a:p>
            <a:pPr lvl="1">
              <a:buFont typeface="Arial" panose="020B0604020202020204" pitchFamily="34" charset="0"/>
              <a:buChar char="•"/>
            </a:pPr>
            <a:r>
              <a:rPr lang="da-DK" sz="2000" dirty="0">
                <a:solidFill>
                  <a:srgbClr val="004567"/>
                </a:solidFill>
              </a:rPr>
              <a:t>Følges National Guideline for Organdonation </a:t>
            </a:r>
          </a:p>
          <a:p>
            <a:pPr lvl="1">
              <a:buFont typeface="Arial" panose="020B0604020202020204" pitchFamily="34" charset="0"/>
              <a:buChar char="•"/>
            </a:pPr>
            <a:r>
              <a:rPr lang="da-DK" sz="2000" dirty="0">
                <a:solidFill>
                  <a:srgbClr val="004567"/>
                </a:solidFill>
              </a:rPr>
              <a:t>Tages samtalen, med de pårørende om muligheden for organdonation, af specialister på intensiv</a:t>
            </a:r>
          </a:p>
        </p:txBody>
      </p:sp>
      <p:sp>
        <p:nvSpPr>
          <p:cNvPr id="11" name="Rektangel 10"/>
          <p:cNvSpPr/>
          <p:nvPr/>
        </p:nvSpPr>
        <p:spPr>
          <a:xfrm>
            <a:off x="899592" y="1730611"/>
            <a:ext cx="4896544" cy="400110"/>
          </a:xfrm>
          <a:prstGeom prst="rect">
            <a:avLst/>
          </a:prstGeom>
        </p:spPr>
        <p:txBody>
          <a:bodyPr wrap="square">
            <a:spAutoFit/>
          </a:bodyPr>
          <a:lstStyle/>
          <a:p>
            <a:pPr algn="ctr" eaLnBrk="0" fontAlgn="base" hangingPunct="0">
              <a:spcBef>
                <a:spcPct val="20000"/>
              </a:spcBef>
              <a:spcAft>
                <a:spcPct val="0"/>
              </a:spcAft>
            </a:pPr>
            <a:r>
              <a:rPr lang="da-DK" sz="2000" b="1" dirty="0">
                <a:solidFill>
                  <a:schemeClr val="bg1"/>
                </a:solidFill>
                <a:latin typeface="Arial" charset="0"/>
              </a:rPr>
              <a:t>Akutmodtagelse</a:t>
            </a:r>
            <a:endParaRPr lang="da-DK" sz="2000" dirty="0">
              <a:solidFill>
                <a:schemeClr val="bg1"/>
              </a:solidFill>
              <a:latin typeface="Arial" charset="0"/>
            </a:endParaRPr>
          </a:p>
        </p:txBody>
      </p:sp>
      <p:pic>
        <p:nvPicPr>
          <p:cNvPr id="16" name="Billed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3604" y="2930244"/>
            <a:ext cx="635182" cy="635182"/>
          </a:xfrm>
          <a:prstGeom prst="rect">
            <a:avLst/>
          </a:prstGeom>
        </p:spPr>
      </p:pic>
      <p:pic>
        <p:nvPicPr>
          <p:cNvPr id="17" name="Billed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26624" y="2407583"/>
            <a:ext cx="1428271" cy="1428271"/>
          </a:xfrm>
          <a:prstGeom prst="rect">
            <a:avLst/>
          </a:prstGeom>
        </p:spPr>
      </p:pic>
      <p:sp>
        <p:nvSpPr>
          <p:cNvPr id="19" name="Afrundet rektangel 18"/>
          <p:cNvSpPr/>
          <p:nvPr/>
        </p:nvSpPr>
        <p:spPr>
          <a:xfrm>
            <a:off x="6455669" y="1588622"/>
            <a:ext cx="4896544" cy="648072"/>
          </a:xfrm>
          <a:prstGeom prst="roundRect">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612C"/>
              </a:solidFill>
            </a:endParaRPr>
          </a:p>
        </p:txBody>
      </p:sp>
      <p:sp>
        <p:nvSpPr>
          <p:cNvPr id="12" name="Rektangel 11"/>
          <p:cNvSpPr/>
          <p:nvPr/>
        </p:nvSpPr>
        <p:spPr>
          <a:xfrm>
            <a:off x="6781876" y="1699072"/>
            <a:ext cx="4046731" cy="484133"/>
          </a:xfrm>
          <a:prstGeom prst="rect">
            <a:avLst/>
          </a:prstGeom>
        </p:spPr>
        <p:txBody>
          <a:bodyPr wrap="square">
            <a:spAutoFit/>
          </a:bodyPr>
          <a:lstStyle/>
          <a:p>
            <a:pPr algn="ctr" eaLnBrk="0" fontAlgn="base" hangingPunct="0">
              <a:spcBef>
                <a:spcPct val="20000"/>
              </a:spcBef>
              <a:spcAft>
                <a:spcPct val="0"/>
              </a:spcAft>
            </a:pPr>
            <a:r>
              <a:rPr lang="da-DK" sz="2000" b="1" dirty="0">
                <a:solidFill>
                  <a:schemeClr val="bg1"/>
                </a:solidFill>
                <a:latin typeface="Arial" charset="0"/>
              </a:rPr>
              <a:t>Intensiv</a:t>
            </a:r>
            <a:endParaRPr lang="da-DK" sz="2000" dirty="0">
              <a:solidFill>
                <a:schemeClr val="bg1"/>
              </a:solidFill>
              <a:latin typeface="Arial" charset="0"/>
            </a:endParaRPr>
          </a:p>
        </p:txBody>
      </p:sp>
      <p:pic>
        <p:nvPicPr>
          <p:cNvPr id="13" name="Billed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0991" y="2499683"/>
            <a:ext cx="1805508" cy="1209743"/>
          </a:xfrm>
          <a:prstGeom prst="rect">
            <a:avLst/>
          </a:prstGeom>
        </p:spPr>
      </p:pic>
    </p:spTree>
    <p:extLst>
      <p:ext uri="{BB962C8B-B14F-4D97-AF65-F5344CB8AC3E}">
        <p14:creationId xmlns:p14="http://schemas.microsoft.com/office/powerpoint/2010/main" val="3710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9"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p:cNvSpPr txBox="1"/>
          <p:nvPr/>
        </p:nvSpPr>
        <p:spPr>
          <a:xfrm>
            <a:off x="898492" y="3256544"/>
            <a:ext cx="5246976" cy="830997"/>
          </a:xfrm>
          <a:prstGeom prst="rect">
            <a:avLst/>
          </a:prstGeom>
          <a:noFill/>
        </p:spPr>
        <p:txBody>
          <a:bodyPr wrap="square" rtlCol="0">
            <a:spAutoFit/>
          </a:bodyPr>
          <a:lstStyle/>
          <a:p>
            <a:pPr algn="ctr"/>
            <a:r>
              <a:rPr lang="da-DK" sz="2800" b="1" dirty="0">
                <a:solidFill>
                  <a:srgbClr val="F85345"/>
                </a:solidFill>
              </a:rPr>
              <a:t>2 ud af 3 danskere</a:t>
            </a:r>
          </a:p>
          <a:p>
            <a:pPr algn="ctr"/>
            <a:r>
              <a:rPr lang="da-DK" sz="2000" dirty="0">
                <a:solidFill>
                  <a:srgbClr val="004567"/>
                </a:solidFill>
              </a:rPr>
              <a:t>har taget stilling til organdonation</a:t>
            </a:r>
          </a:p>
        </p:txBody>
      </p:sp>
      <p:sp>
        <p:nvSpPr>
          <p:cNvPr id="35" name="Tekstfelt 34">
            <a:extLst>
              <a:ext uri="{FF2B5EF4-FFF2-40B4-BE49-F238E27FC236}">
                <a16:creationId xmlns:a16="http://schemas.microsoft.com/office/drawing/2014/main" id="{A888D380-65D0-5F41-A086-69DF2D302980}"/>
              </a:ext>
            </a:extLst>
          </p:cNvPr>
          <p:cNvSpPr txBox="1"/>
          <p:nvPr/>
        </p:nvSpPr>
        <p:spPr>
          <a:xfrm>
            <a:off x="-545053" y="6497553"/>
            <a:ext cx="5256212" cy="338554"/>
          </a:xfrm>
          <a:prstGeom prst="rect">
            <a:avLst/>
          </a:prstGeom>
          <a:noFill/>
        </p:spPr>
        <p:txBody>
          <a:bodyPr wrap="square" rtlCol="0">
            <a:spAutoFit/>
          </a:bodyPr>
          <a:lstStyle/>
          <a:p>
            <a:pPr algn="ctr"/>
            <a:r>
              <a:rPr lang="da-DK" sz="800" dirty="0">
                <a:solidFill>
                  <a:prstClr val="black"/>
                </a:solidFill>
                <a:latin typeface="Arial" panose="020B0604020202020204" pitchFamily="34" charset="0"/>
                <a:cs typeface="Arial" panose="020B0604020202020204" pitchFamily="34" charset="0"/>
              </a:rPr>
              <a:t>Kilder: Sundhedsstyrelsen 2016, DCO/</a:t>
            </a:r>
            <a:r>
              <a:rPr lang="da-DK" sz="800" dirty="0" err="1">
                <a:solidFill>
                  <a:prstClr val="black"/>
                </a:solidFill>
                <a:latin typeface="Arial" panose="020B0604020202020204" pitchFamily="34" charset="0"/>
                <a:cs typeface="Arial" panose="020B0604020202020204" pitchFamily="34" charset="0"/>
              </a:rPr>
              <a:t>Yougov</a:t>
            </a:r>
            <a:r>
              <a:rPr lang="da-DK" sz="800" dirty="0">
                <a:solidFill>
                  <a:prstClr val="black"/>
                </a:solidFill>
                <a:latin typeface="Arial" panose="020B0604020202020204" pitchFamily="34" charset="0"/>
                <a:cs typeface="Arial" panose="020B0604020202020204" pitchFamily="34" charset="0"/>
              </a:rPr>
              <a:t> 2018</a:t>
            </a:r>
          </a:p>
          <a:p>
            <a:endParaRPr lang="da-DK" sz="800" dirty="0">
              <a:solidFill>
                <a:prstClr val="black"/>
              </a:solidFill>
              <a:latin typeface="Arial" panose="020B0604020202020204" pitchFamily="34" charset="0"/>
              <a:cs typeface="Arial" panose="020B0604020202020204" pitchFamily="34" charset="0"/>
            </a:endParaRPr>
          </a:p>
        </p:txBody>
      </p:sp>
      <p:sp>
        <p:nvSpPr>
          <p:cNvPr id="11" name="Titel 10"/>
          <p:cNvSpPr>
            <a:spLocks noGrp="1"/>
          </p:cNvSpPr>
          <p:nvPr>
            <p:ph type="title"/>
          </p:nvPr>
        </p:nvSpPr>
        <p:spPr>
          <a:xfrm>
            <a:off x="797209" y="241590"/>
            <a:ext cx="5246976" cy="1603931"/>
          </a:xfrm>
        </p:spPr>
        <p:txBody>
          <a:bodyPr>
            <a:normAutofit/>
          </a:bodyPr>
          <a:lstStyle/>
          <a:p>
            <a:r>
              <a:rPr lang="da-DK" sz="3400" dirty="0">
                <a:solidFill>
                  <a:srgbClr val="004567"/>
                </a:solidFill>
              </a:rPr>
              <a:t>Mange danskere har taget aktivt stilling</a:t>
            </a:r>
          </a:p>
        </p:txBody>
      </p:sp>
      <p:grpSp>
        <p:nvGrpSpPr>
          <p:cNvPr id="23" name="Gruppe 22">
            <a:extLst>
              <a:ext uri="{FF2B5EF4-FFF2-40B4-BE49-F238E27FC236}">
                <a16:creationId xmlns:a16="http://schemas.microsoft.com/office/drawing/2014/main" id="{6B22F4EB-A15C-48A5-9523-AC391D4583D6}"/>
              </a:ext>
            </a:extLst>
          </p:cNvPr>
          <p:cNvGrpSpPr/>
          <p:nvPr/>
        </p:nvGrpSpPr>
        <p:grpSpPr>
          <a:xfrm>
            <a:off x="2512652" y="1926198"/>
            <a:ext cx="1846381" cy="1249669"/>
            <a:chOff x="2372051" y="2443091"/>
            <a:chExt cx="2116630" cy="1432579"/>
          </a:xfrm>
        </p:grpSpPr>
        <p:pic>
          <p:nvPicPr>
            <p:cNvPr id="17" name="Grafik 16">
              <a:extLst>
                <a:ext uri="{FF2B5EF4-FFF2-40B4-BE49-F238E27FC236}">
                  <a16:creationId xmlns:a16="http://schemas.microsoft.com/office/drawing/2014/main" id="{B00D525A-1B10-4FD3-B4A7-A0051ECB0DAA}"/>
                </a:ext>
              </a:extLst>
            </p:cNvPr>
            <p:cNvPicPr>
              <a:picLocks noChangeAspect="1"/>
            </p:cNvPicPr>
            <p:nvPr/>
          </p:nvPicPr>
          <p:blipFill>
            <a:blip r:embed="rId3"/>
            <a:stretch>
              <a:fillRect/>
            </a:stretch>
          </p:blipFill>
          <p:spPr>
            <a:xfrm>
              <a:off x="3905937" y="2443091"/>
              <a:ext cx="582744" cy="1432579"/>
            </a:xfrm>
            <a:prstGeom prst="rect">
              <a:avLst/>
            </a:prstGeom>
          </p:spPr>
        </p:pic>
        <p:pic>
          <p:nvPicPr>
            <p:cNvPr id="32" name="Grafik 31">
              <a:extLst>
                <a:ext uri="{FF2B5EF4-FFF2-40B4-BE49-F238E27FC236}">
                  <a16:creationId xmlns:a16="http://schemas.microsoft.com/office/drawing/2014/main" id="{7AF10478-15A9-4EFB-8952-5A0D9AA39C97}"/>
                </a:ext>
              </a:extLst>
            </p:cNvPr>
            <p:cNvPicPr>
              <a:picLocks noChangeAspect="1"/>
            </p:cNvPicPr>
            <p:nvPr/>
          </p:nvPicPr>
          <p:blipFill>
            <a:blip r:embed="rId4"/>
            <a:stretch>
              <a:fillRect/>
            </a:stretch>
          </p:blipFill>
          <p:spPr>
            <a:xfrm>
              <a:off x="3138994" y="2443091"/>
              <a:ext cx="582744" cy="1432579"/>
            </a:xfrm>
            <a:prstGeom prst="rect">
              <a:avLst/>
            </a:prstGeom>
          </p:spPr>
        </p:pic>
        <p:pic>
          <p:nvPicPr>
            <p:cNvPr id="33" name="Grafik 32">
              <a:extLst>
                <a:ext uri="{FF2B5EF4-FFF2-40B4-BE49-F238E27FC236}">
                  <a16:creationId xmlns:a16="http://schemas.microsoft.com/office/drawing/2014/main" id="{ADF8A9CC-7444-4459-934B-B2E507A0DC23}"/>
                </a:ext>
              </a:extLst>
            </p:cNvPr>
            <p:cNvPicPr>
              <a:picLocks noChangeAspect="1"/>
            </p:cNvPicPr>
            <p:nvPr/>
          </p:nvPicPr>
          <p:blipFill>
            <a:blip r:embed="rId4"/>
            <a:stretch>
              <a:fillRect/>
            </a:stretch>
          </p:blipFill>
          <p:spPr>
            <a:xfrm>
              <a:off x="2372051" y="2443091"/>
              <a:ext cx="582744" cy="1432579"/>
            </a:xfrm>
            <a:prstGeom prst="rect">
              <a:avLst/>
            </a:prstGeom>
          </p:spPr>
        </p:pic>
      </p:grpSp>
      <p:cxnSp>
        <p:nvCxnSpPr>
          <p:cNvPr id="3" name="Lige forbindelse 2"/>
          <p:cNvCxnSpPr/>
          <p:nvPr/>
        </p:nvCxnSpPr>
        <p:spPr>
          <a:xfrm>
            <a:off x="1030253" y="4361093"/>
            <a:ext cx="5074828" cy="0"/>
          </a:xfrm>
          <a:prstGeom prst="line">
            <a:avLst/>
          </a:prstGeom>
          <a:ln>
            <a:solidFill>
              <a:srgbClr val="004567"/>
            </a:solidFill>
          </a:ln>
        </p:spPr>
        <p:style>
          <a:lnRef idx="1">
            <a:schemeClr val="accent1"/>
          </a:lnRef>
          <a:fillRef idx="0">
            <a:schemeClr val="accent1"/>
          </a:fillRef>
          <a:effectRef idx="0">
            <a:schemeClr val="accent1"/>
          </a:effectRef>
          <a:fontRef idx="minor">
            <a:schemeClr val="tx1"/>
          </a:fontRef>
        </p:style>
      </p:cxnSp>
      <p:sp>
        <p:nvSpPr>
          <p:cNvPr id="4" name="Rektangel 3"/>
          <p:cNvSpPr/>
          <p:nvPr/>
        </p:nvSpPr>
        <p:spPr>
          <a:xfrm>
            <a:off x="1658836" y="4674328"/>
            <a:ext cx="3523722" cy="523220"/>
          </a:xfrm>
          <a:prstGeom prst="rect">
            <a:avLst/>
          </a:prstGeom>
        </p:spPr>
        <p:txBody>
          <a:bodyPr wrap="none">
            <a:spAutoFit/>
          </a:bodyPr>
          <a:lstStyle/>
          <a:p>
            <a:pPr algn="ctr"/>
            <a:r>
              <a:rPr lang="da-DK" sz="2800" b="1" dirty="0">
                <a:solidFill>
                  <a:srgbClr val="F85345"/>
                </a:solidFill>
              </a:rPr>
              <a:t>9 ud af 10 danskere</a:t>
            </a:r>
          </a:p>
        </p:txBody>
      </p:sp>
      <p:sp>
        <p:nvSpPr>
          <p:cNvPr id="5" name="Rektangel 4"/>
          <p:cNvSpPr/>
          <p:nvPr/>
        </p:nvSpPr>
        <p:spPr>
          <a:xfrm>
            <a:off x="1514057" y="5073747"/>
            <a:ext cx="3930884" cy="400110"/>
          </a:xfrm>
          <a:prstGeom prst="rect">
            <a:avLst/>
          </a:prstGeom>
        </p:spPr>
        <p:txBody>
          <a:bodyPr wrap="none">
            <a:spAutoFit/>
          </a:bodyPr>
          <a:lstStyle/>
          <a:p>
            <a:pPr algn="ctr"/>
            <a:r>
              <a:rPr lang="da-DK" sz="2000" dirty="0">
                <a:solidFill>
                  <a:srgbClr val="004567"/>
                </a:solidFill>
              </a:rPr>
              <a:t>er positive overfor organdonation</a:t>
            </a:r>
          </a:p>
        </p:txBody>
      </p:sp>
      <p:pic>
        <p:nvPicPr>
          <p:cNvPr id="13" name="Billed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0537" y="5398831"/>
            <a:ext cx="885092" cy="885092"/>
          </a:xfrm>
          <a:prstGeom prst="rect">
            <a:avLst/>
          </a:prstGeom>
        </p:spPr>
      </p:pic>
    </p:spTree>
    <p:extLst>
      <p:ext uri="{BB962C8B-B14F-4D97-AF65-F5344CB8AC3E}">
        <p14:creationId xmlns:p14="http://schemas.microsoft.com/office/powerpoint/2010/main" val="19027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B8176-EE67-4678-A93B-EF757D2EF159}"/>
              </a:ext>
            </a:extLst>
          </p:cNvPr>
          <p:cNvSpPr>
            <a:spLocks noGrp="1"/>
          </p:cNvSpPr>
          <p:nvPr>
            <p:ph type="title"/>
          </p:nvPr>
        </p:nvSpPr>
        <p:spPr>
          <a:xfrm>
            <a:off x="732406" y="552475"/>
            <a:ext cx="5480212" cy="1603931"/>
          </a:xfrm>
        </p:spPr>
        <p:txBody>
          <a:bodyPr>
            <a:noAutofit/>
          </a:bodyPr>
          <a:lstStyle/>
          <a:p>
            <a:r>
              <a:rPr lang="da-DK" sz="3300" dirty="0"/>
              <a:t>Overflytning til intensiv opretholder muligheden for organdonation </a:t>
            </a:r>
          </a:p>
        </p:txBody>
      </p:sp>
      <p:sp>
        <p:nvSpPr>
          <p:cNvPr id="3" name="Pladsholder til tekst 2">
            <a:extLst>
              <a:ext uri="{FF2B5EF4-FFF2-40B4-BE49-F238E27FC236}">
                <a16:creationId xmlns:a16="http://schemas.microsoft.com/office/drawing/2014/main" id="{89FDF7E6-E87B-4AE1-804E-08F6B19F6750}"/>
              </a:ext>
            </a:extLst>
          </p:cNvPr>
          <p:cNvSpPr>
            <a:spLocks noGrp="1"/>
          </p:cNvSpPr>
          <p:nvPr>
            <p:ph type="body" sz="quarter" idx="15"/>
          </p:nvPr>
        </p:nvSpPr>
        <p:spPr>
          <a:xfrm>
            <a:off x="849024" y="2547622"/>
            <a:ext cx="5246976" cy="2835275"/>
          </a:xfrm>
        </p:spPr>
        <p:txBody>
          <a:bodyPr/>
          <a:lstStyle/>
          <a:p>
            <a:pPr>
              <a:spcAft>
                <a:spcPts val="600"/>
              </a:spcAft>
            </a:pPr>
            <a:r>
              <a:rPr lang="da-DK" sz="2400" dirty="0"/>
              <a:t>Overflyt til intensiv fordi: </a:t>
            </a:r>
          </a:p>
          <a:p>
            <a:pPr lvl="1">
              <a:spcAft>
                <a:spcPts val="600"/>
              </a:spcAft>
            </a:pPr>
            <a:r>
              <a:rPr lang="da-DK" sz="2000" dirty="0"/>
              <a:t>Det opretholder muligheden for at efterkomme patientens eget ønske om organdonation </a:t>
            </a:r>
          </a:p>
          <a:p>
            <a:pPr lvl="1"/>
            <a:r>
              <a:rPr lang="da-DK" sz="2000" dirty="0"/>
              <a:t>Det giver mulighed for videre udredning i forhold til om organdonation kan blive en mulighed</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6454" y="1991638"/>
            <a:ext cx="3115759" cy="3115759"/>
          </a:xfrm>
          <a:prstGeom prst="rect">
            <a:avLst/>
          </a:prstGeom>
        </p:spPr>
      </p:pic>
    </p:spTree>
    <p:extLst>
      <p:ext uri="{BB962C8B-B14F-4D97-AF65-F5344CB8AC3E}">
        <p14:creationId xmlns:p14="http://schemas.microsoft.com/office/powerpoint/2010/main" val="146569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B1D29B-8477-E440-8154-3D8B5278F147}"/>
              </a:ext>
            </a:extLst>
          </p:cNvPr>
          <p:cNvSpPr>
            <a:spLocks noGrp="1"/>
          </p:cNvSpPr>
          <p:nvPr>
            <p:ph type="title"/>
          </p:nvPr>
        </p:nvSpPr>
        <p:spPr>
          <a:xfrm>
            <a:off x="769823" y="411934"/>
            <a:ext cx="5469835" cy="1603931"/>
          </a:xfrm>
        </p:spPr>
        <p:txBody>
          <a:bodyPr>
            <a:normAutofit/>
          </a:bodyPr>
          <a:lstStyle/>
          <a:p>
            <a:r>
              <a:rPr lang="da-DK" sz="3300" dirty="0">
                <a:solidFill>
                  <a:srgbClr val="004567"/>
                </a:solidFill>
              </a:rPr>
              <a:t>Information til pårørende ved over-flytning til intensiv</a:t>
            </a:r>
          </a:p>
        </p:txBody>
      </p:sp>
      <p:sp>
        <p:nvSpPr>
          <p:cNvPr id="6" name="Pladsholder til tekst 5">
            <a:extLst>
              <a:ext uri="{FF2B5EF4-FFF2-40B4-BE49-F238E27FC236}">
                <a16:creationId xmlns:a16="http://schemas.microsoft.com/office/drawing/2014/main" id="{7DFF8646-E24E-0448-85F4-71CF1A9B7A5D}"/>
              </a:ext>
            </a:extLst>
          </p:cNvPr>
          <p:cNvSpPr>
            <a:spLocks noGrp="1"/>
          </p:cNvSpPr>
          <p:nvPr>
            <p:ph type="body" sz="quarter" idx="14"/>
          </p:nvPr>
        </p:nvSpPr>
        <p:spPr>
          <a:xfrm>
            <a:off x="808826" y="2169300"/>
            <a:ext cx="4669766" cy="929809"/>
          </a:xfrm>
        </p:spPr>
        <p:txBody>
          <a:bodyPr>
            <a:noAutofit/>
          </a:bodyPr>
          <a:lstStyle/>
          <a:p>
            <a:pPr marL="0" indent="0" eaLnBrk="0" fontAlgn="base" hangingPunct="0">
              <a:spcBef>
                <a:spcPct val="20000"/>
              </a:spcBef>
              <a:spcAft>
                <a:spcPct val="0"/>
              </a:spcAft>
              <a:buNone/>
            </a:pPr>
            <a:r>
              <a:rPr lang="da-DK" sz="2400" dirty="0">
                <a:solidFill>
                  <a:srgbClr val="004567"/>
                </a:solidFill>
                <a:latin typeface="Arial" charset="0"/>
              </a:rPr>
              <a:t>Fortæl de pårørende, at patienten overflyttes fra akutmodtagelsen til intensiv. Du kan fx sige: </a:t>
            </a:r>
          </a:p>
          <a:p>
            <a:pPr marL="0" indent="0" eaLnBrk="0" fontAlgn="base" hangingPunct="0">
              <a:spcBef>
                <a:spcPct val="20000"/>
              </a:spcBef>
              <a:spcAft>
                <a:spcPct val="0"/>
              </a:spcAft>
              <a:buNone/>
            </a:pPr>
            <a:endParaRPr lang="da-DK" sz="2000" dirty="0">
              <a:solidFill>
                <a:srgbClr val="004567"/>
              </a:solidFill>
              <a:latin typeface="Arial" charset="0"/>
            </a:endParaRPr>
          </a:p>
          <a:p>
            <a:pPr marL="0" indent="0" eaLnBrk="0" fontAlgn="base" hangingPunct="0">
              <a:spcBef>
                <a:spcPct val="20000"/>
              </a:spcBef>
              <a:spcAft>
                <a:spcPct val="0"/>
              </a:spcAft>
              <a:buNone/>
            </a:pPr>
            <a:endParaRPr lang="da-DK" sz="2000" dirty="0">
              <a:solidFill>
                <a:srgbClr val="004567"/>
              </a:solidFill>
              <a:latin typeface="Arial" charset="0"/>
            </a:endParaRPr>
          </a:p>
          <a:p>
            <a:pPr marL="0" indent="0" eaLnBrk="0" fontAlgn="base" hangingPunct="0">
              <a:spcBef>
                <a:spcPct val="20000"/>
              </a:spcBef>
              <a:spcAft>
                <a:spcPct val="0"/>
              </a:spcAft>
              <a:buNone/>
            </a:pPr>
            <a:endParaRPr lang="da-DK" sz="2000" dirty="0">
              <a:solidFill>
                <a:srgbClr val="004567"/>
              </a:solidFill>
              <a:latin typeface="Arial" charset="0"/>
            </a:endParaRPr>
          </a:p>
          <a:p>
            <a:pPr marL="0" indent="0" eaLnBrk="0" fontAlgn="base" hangingPunct="0">
              <a:spcBef>
                <a:spcPct val="20000"/>
              </a:spcBef>
              <a:spcAft>
                <a:spcPct val="0"/>
              </a:spcAft>
              <a:buNone/>
            </a:pPr>
            <a:endParaRPr lang="da-DK" sz="2000" dirty="0">
              <a:solidFill>
                <a:srgbClr val="004567"/>
              </a:solidFill>
              <a:latin typeface="Arial" charset="0"/>
            </a:endParaRPr>
          </a:p>
        </p:txBody>
      </p:sp>
      <p:sp>
        <p:nvSpPr>
          <p:cNvPr id="23" name="Rektangel 22"/>
          <p:cNvSpPr/>
          <p:nvPr/>
        </p:nvSpPr>
        <p:spPr>
          <a:xfrm>
            <a:off x="839788" y="3614861"/>
            <a:ext cx="4372292" cy="1323439"/>
          </a:xfrm>
          <a:prstGeom prst="rect">
            <a:avLst/>
          </a:prstGeom>
        </p:spPr>
        <p:txBody>
          <a:bodyPr wrap="square">
            <a:spAutoFit/>
          </a:bodyPr>
          <a:lstStyle/>
          <a:p>
            <a:r>
              <a:rPr lang="da-DK" sz="2000" i="1" dirty="0">
                <a:solidFill>
                  <a:srgbClr val="004567"/>
                </a:solidFill>
                <a:latin typeface="Arial" panose="020B0604020202020204" pitchFamily="34" charset="0"/>
                <a:cs typeface="Arial" panose="020B0604020202020204" pitchFamily="34" charset="0"/>
              </a:rPr>
              <a:t>"Situationen er meget alvorlig. Patienten bliver flyttet til intensiv, for at der kan blive gjort alt, hvad man kan for patienten."</a:t>
            </a:r>
            <a:endParaRPr lang="da-DK" sz="2000" dirty="0">
              <a:solidFill>
                <a:srgbClr val="004567"/>
              </a:solidFill>
              <a:latin typeface="Arial" panose="020B0604020202020204" pitchFamily="34" charset="0"/>
              <a:cs typeface="Arial" panose="020B0604020202020204" pitchFamily="34" charset="0"/>
            </a:endParaRPr>
          </a:p>
        </p:txBody>
      </p:sp>
      <p:sp>
        <p:nvSpPr>
          <p:cNvPr id="26" name="Afrundet rektangel 25"/>
          <p:cNvSpPr/>
          <p:nvPr/>
        </p:nvSpPr>
        <p:spPr>
          <a:xfrm>
            <a:off x="7148949" y="3575956"/>
            <a:ext cx="3716976" cy="2401479"/>
          </a:xfrm>
          <a:prstGeom prst="roundRect">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p:cNvSpPr/>
          <p:nvPr/>
        </p:nvSpPr>
        <p:spPr>
          <a:xfrm>
            <a:off x="7424596" y="3778575"/>
            <a:ext cx="3322578" cy="2369880"/>
          </a:xfrm>
          <a:prstGeom prst="rect">
            <a:avLst/>
          </a:prstGeom>
        </p:spPr>
        <p:txBody>
          <a:bodyPr wrap="square">
            <a:spAutoFit/>
          </a:bodyPr>
          <a:lstStyle/>
          <a:p>
            <a:pPr eaLnBrk="0" fontAlgn="base" hangingPunct="0">
              <a:spcBef>
                <a:spcPct val="20000"/>
              </a:spcBef>
              <a:spcAft>
                <a:spcPct val="0"/>
              </a:spcAft>
            </a:pPr>
            <a:r>
              <a:rPr lang="da-DK" sz="2000" b="1" dirty="0">
                <a:solidFill>
                  <a:schemeClr val="bg1"/>
                </a:solidFill>
                <a:latin typeface="Arial" charset="0"/>
              </a:rPr>
              <a:t>På intensiv</a:t>
            </a:r>
          </a:p>
          <a:p>
            <a:pPr marL="342900" indent="-342900" eaLnBrk="0" fontAlgn="base" hangingPunct="0">
              <a:spcBef>
                <a:spcPct val="20000"/>
              </a:spcBef>
              <a:spcAft>
                <a:spcPct val="0"/>
              </a:spcAft>
              <a:buFont typeface="Arial" panose="020B0604020202020204" pitchFamily="34" charset="0"/>
              <a:buChar char="•"/>
            </a:pPr>
            <a:r>
              <a:rPr lang="da-DK" sz="2000" dirty="0">
                <a:solidFill>
                  <a:schemeClr val="bg1"/>
                </a:solidFill>
                <a:latin typeface="Arial" charset="0"/>
              </a:rPr>
              <a:t>Hvis der er mulighed for organdonation, sørger </a:t>
            </a:r>
            <a:r>
              <a:rPr lang="da-DK" sz="2000" b="1" dirty="0">
                <a:solidFill>
                  <a:schemeClr val="bg1"/>
                </a:solidFill>
                <a:latin typeface="Arial" charset="0"/>
              </a:rPr>
              <a:t>personalet på intensiv</a:t>
            </a:r>
            <a:r>
              <a:rPr lang="da-DK" sz="2000" dirty="0">
                <a:solidFill>
                  <a:schemeClr val="bg1"/>
                </a:solidFill>
                <a:latin typeface="Arial" charset="0"/>
              </a:rPr>
              <a:t> for at tale med de pårørende om det</a:t>
            </a:r>
          </a:p>
          <a:p>
            <a:pPr marL="457200" indent="-457200" eaLnBrk="0" fontAlgn="base" hangingPunct="0">
              <a:spcBef>
                <a:spcPct val="20000"/>
              </a:spcBef>
              <a:spcAft>
                <a:spcPct val="0"/>
              </a:spcAft>
              <a:buFont typeface="Arial" panose="020B0604020202020204" pitchFamily="34" charset="0"/>
              <a:buChar char="•"/>
            </a:pPr>
            <a:endParaRPr lang="da-DK" sz="2000" dirty="0">
              <a:solidFill>
                <a:schemeClr val="bg1"/>
              </a:solidFill>
              <a:latin typeface="Arial" charset="0"/>
            </a:endParaRPr>
          </a:p>
        </p:txBody>
      </p:sp>
      <p:sp>
        <p:nvSpPr>
          <p:cNvPr id="29" name="AutoShape 2" descr="N:\Afdeling\AUHDCORG\Akutmodtagelser\Komm.materialer til AM\2020\Ikoner\samtale-med-large-984x656-768x512.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0" name="AutoShape 4" descr="N:\Afdeling\AUHDCORG\Akutmodtagelser\Komm.materialer til AM\2020\Ikoner\samtale-med-large-984x656-768x512.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22" name="Pladsholder til billede 8"/>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6538" t="-168" r="1764" b="168"/>
          <a:stretch/>
        </p:blipFill>
        <p:spPr>
          <a:xfrm>
            <a:off x="5813873" y="-33867"/>
            <a:ext cx="6378127" cy="6891867"/>
          </a:xfrm>
          <a:prstGeom prst="rect">
            <a:avLst/>
          </a:prstGeom>
        </p:spPr>
      </p:pic>
      <p:pic>
        <p:nvPicPr>
          <p:cNvPr id="27" name="Billede 26">
            <a:extLst>
              <a:ext uri="{FF2B5EF4-FFF2-40B4-BE49-F238E27FC236}">
                <a16:creationId xmlns:a16="http://schemas.microsoft.com/office/drawing/2014/main" id="{47DE7F14-7EA8-B94D-A3CD-7D66C6D6D8C9}"/>
              </a:ext>
            </a:extLst>
          </p:cNvPr>
          <p:cNvPicPr>
            <a:picLocks noChangeAspect="1"/>
          </p:cNvPicPr>
          <p:nvPr/>
        </p:nvPicPr>
        <p:blipFill>
          <a:blip r:embed="rId4"/>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370315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859" y="1986938"/>
            <a:ext cx="2884123" cy="2884123"/>
          </a:xfrm>
          <a:prstGeom prst="rect">
            <a:avLst/>
          </a:prstGeom>
        </p:spPr>
      </p:pic>
      <p:sp>
        <p:nvSpPr>
          <p:cNvPr id="4" name="Titel 3"/>
          <p:cNvSpPr>
            <a:spLocks noGrp="1"/>
          </p:cNvSpPr>
          <p:nvPr>
            <p:ph type="title" idx="4294967295"/>
          </p:nvPr>
        </p:nvSpPr>
        <p:spPr>
          <a:xfrm>
            <a:off x="6095998" y="383007"/>
            <a:ext cx="5256212" cy="1603931"/>
          </a:xfrm>
        </p:spPr>
        <p:txBody>
          <a:bodyPr/>
          <a:lstStyle/>
          <a:p>
            <a:r>
              <a:rPr lang="da-DK" dirty="0"/>
              <a:t>Vil du vide mere?</a:t>
            </a:r>
          </a:p>
        </p:txBody>
      </p:sp>
      <p:sp>
        <p:nvSpPr>
          <p:cNvPr id="5" name="Pladsholder til tekst 4"/>
          <p:cNvSpPr>
            <a:spLocks noGrp="1"/>
          </p:cNvSpPr>
          <p:nvPr>
            <p:ph type="body" sz="quarter" idx="14"/>
          </p:nvPr>
        </p:nvSpPr>
        <p:spPr>
          <a:xfrm>
            <a:off x="6096000" y="2451423"/>
            <a:ext cx="5256210" cy="1300215"/>
          </a:xfrm>
        </p:spPr>
        <p:txBody>
          <a:bodyPr>
            <a:normAutofit/>
          </a:bodyPr>
          <a:lstStyle/>
          <a:p>
            <a:pPr>
              <a:spcAft>
                <a:spcPts val="600"/>
              </a:spcAft>
            </a:pPr>
            <a:r>
              <a:rPr lang="da-DK" sz="2400" dirty="0"/>
              <a:t>Find mere viden på: </a:t>
            </a:r>
            <a:br>
              <a:rPr lang="da-DK" sz="2400" dirty="0"/>
            </a:br>
            <a:r>
              <a:rPr lang="da-DK" sz="2400" dirty="0">
                <a:hlinkClick r:id="rId4"/>
              </a:rPr>
              <a:t>www.organdonation.dk</a:t>
            </a:r>
            <a:endParaRPr lang="da-DK" sz="2400" dirty="0"/>
          </a:p>
          <a:p>
            <a:pPr marL="0" indent="0">
              <a:spcAft>
                <a:spcPts val="600"/>
              </a:spcAft>
              <a:buNone/>
            </a:pPr>
            <a:endParaRPr lang="da-DK" sz="2400" dirty="0"/>
          </a:p>
        </p:txBody>
      </p:sp>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5559" y="5722038"/>
            <a:ext cx="2758965" cy="659712"/>
          </a:xfrm>
          <a:prstGeom prst="rect">
            <a:avLst/>
          </a:prstGeom>
        </p:spPr>
      </p:pic>
    </p:spTree>
    <p:extLst>
      <p:ext uri="{BB962C8B-B14F-4D97-AF65-F5344CB8AC3E}">
        <p14:creationId xmlns:p14="http://schemas.microsoft.com/office/powerpoint/2010/main" val="24989636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DCO Powerpoint skabelon 2022">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 Powerpoint skabelon 2022" id="{358D8A83-3568-430C-A039-E64245EC4D83}" vid="{4DFC9A99-6468-4173-8FFD-66A9BCFADAB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 Powerpoint skabelon 2022</Template>
  <TotalTime>20</TotalTime>
  <Words>1346</Words>
  <Application>Microsoft Office PowerPoint</Application>
  <PresentationFormat>Widescreen</PresentationFormat>
  <Paragraphs>91</Paragraphs>
  <Slides>9</Slides>
  <Notes>9</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9</vt:i4>
      </vt:variant>
    </vt:vector>
  </HeadingPairs>
  <TitlesOfParts>
    <vt:vector size="13" baseType="lpstr">
      <vt:lpstr>Arial</vt:lpstr>
      <vt:lpstr>Calibri</vt:lpstr>
      <vt:lpstr>Georgia</vt:lpstr>
      <vt:lpstr>DCO Powerpoint skabelon 2022</vt:lpstr>
      <vt:lpstr>Bevar muligheden for organdonation</vt:lpstr>
      <vt:lpstr>Organdonation – en fælles hospitalsopgave</vt:lpstr>
      <vt:lpstr>Hvilke patientener skal man være opmærksom på at overflytte til intensiv?</vt:lpstr>
      <vt:lpstr>Der er ingen absolutte eksklusionskriterier </vt:lpstr>
      <vt:lpstr>Fra akutmodtagelse til intensiv</vt:lpstr>
      <vt:lpstr>Mange danskere har taget aktivt stilling</vt:lpstr>
      <vt:lpstr>Overflytning til intensiv opretholder muligheden for organdonation </vt:lpstr>
      <vt:lpstr>Information til pårørende ved over-flytning til intensiv</vt:lpstr>
      <vt:lpstr>Vil du vide mere?</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Denise Dyrvig Clemente I Jensen</dc:creator>
  <cp:lastModifiedBy>Randi Johnsen</cp:lastModifiedBy>
  <cp:revision>46</cp:revision>
  <cp:lastPrinted>2020-06-19T12:24:47Z</cp:lastPrinted>
  <dcterms:created xsi:type="dcterms:W3CDTF">2022-08-05T06:57:32Z</dcterms:created>
  <dcterms:modified xsi:type="dcterms:W3CDTF">2024-06-26T12:20:01Z</dcterms:modified>
</cp:coreProperties>
</file>