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482" r:id="rId2"/>
    <p:sldId id="486" r:id="rId3"/>
    <p:sldId id="485" r:id="rId4"/>
    <p:sldId id="507" r:id="rId5"/>
    <p:sldId id="494" r:id="rId6"/>
    <p:sldId id="490" r:id="rId7"/>
    <p:sldId id="526" r:id="rId8"/>
    <p:sldId id="444" r:id="rId9"/>
    <p:sldId id="509" r:id="rId10"/>
    <p:sldId id="519" r:id="rId11"/>
    <p:sldId id="520" r:id="rId12"/>
    <p:sldId id="522" r:id="rId13"/>
    <p:sldId id="502" r:id="rId14"/>
    <p:sldId id="480" r:id="rId15"/>
    <p:sldId id="510" r:id="rId16"/>
    <p:sldId id="512" r:id="rId17"/>
    <p:sldId id="503" r:id="rId18"/>
    <p:sldId id="513" r:id="rId19"/>
    <p:sldId id="514" r:id="rId20"/>
    <p:sldId id="448" r:id="rId21"/>
    <p:sldId id="488" r:id="rId22"/>
    <p:sldId id="489" r:id="rId23"/>
    <p:sldId id="504" r:id="rId24"/>
    <p:sldId id="515" r:id="rId25"/>
    <p:sldId id="496" r:id="rId26"/>
    <p:sldId id="525" r:id="rId27"/>
    <p:sldId id="497" r:id="rId28"/>
    <p:sldId id="528" r:id="rId29"/>
    <p:sldId id="529" r:id="rId30"/>
    <p:sldId id="498" r:id="rId31"/>
    <p:sldId id="499" r:id="rId32"/>
    <p:sldId id="506" r:id="rId33"/>
    <p:sldId id="527" r:id="rId34"/>
    <p:sldId id="516" r:id="rId35"/>
    <p:sldId id="517" r:id="rId36"/>
    <p:sldId id="521" r:id="rId37"/>
    <p:sldId id="464" r:id="rId38"/>
    <p:sldId id="468" r:id="rId39"/>
    <p:sldId id="500" r:id="rId40"/>
    <p:sldId id="523" r:id="rId41"/>
    <p:sldId id="524" r:id="rId42"/>
    <p:sldId id="501" r:id="rId43"/>
  </p:sldIdLst>
  <p:sldSz cx="12192000" cy="6858000"/>
  <p:notesSz cx="6797675" cy="9926638"/>
  <p:custDataLst>
    <p:tags r:id="rId45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1EE08824-D1E7-4E34-A9D0-5B2D783B75B2}">
          <p14:sldIdLst>
            <p14:sldId id="482"/>
            <p14:sldId id="486"/>
            <p14:sldId id="485"/>
            <p14:sldId id="507"/>
            <p14:sldId id="494"/>
            <p14:sldId id="490"/>
            <p14:sldId id="526"/>
            <p14:sldId id="444"/>
            <p14:sldId id="509"/>
            <p14:sldId id="519"/>
            <p14:sldId id="520"/>
            <p14:sldId id="522"/>
            <p14:sldId id="502"/>
            <p14:sldId id="480"/>
            <p14:sldId id="510"/>
            <p14:sldId id="512"/>
            <p14:sldId id="503"/>
            <p14:sldId id="513"/>
            <p14:sldId id="514"/>
            <p14:sldId id="448"/>
            <p14:sldId id="488"/>
            <p14:sldId id="489"/>
            <p14:sldId id="504"/>
            <p14:sldId id="515"/>
            <p14:sldId id="496"/>
            <p14:sldId id="525"/>
            <p14:sldId id="497"/>
            <p14:sldId id="528"/>
            <p14:sldId id="529"/>
            <p14:sldId id="498"/>
            <p14:sldId id="499"/>
            <p14:sldId id="506"/>
            <p14:sldId id="527"/>
            <p14:sldId id="516"/>
            <p14:sldId id="517"/>
            <p14:sldId id="521"/>
            <p14:sldId id="464"/>
            <p14:sldId id="468"/>
            <p14:sldId id="500"/>
            <p14:sldId id="523"/>
            <p14:sldId id="524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567"/>
    <a:srgbClr val="B2CED6"/>
    <a:srgbClr val="FF612C"/>
    <a:srgbClr val="EB0024"/>
    <a:srgbClr val="F0C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85857" autoAdjust="0"/>
  </p:normalViewPr>
  <p:slideViewPr>
    <p:cSldViewPr snapToGrid="0" snapToObjects="1">
      <p:cViewPr varScale="1">
        <p:scale>
          <a:sx n="98" d="100"/>
          <a:sy n="98" d="100"/>
        </p:scale>
        <p:origin x="1026" y="78"/>
      </p:cViewPr>
      <p:guideLst>
        <p:guide orient="horz" pos="109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-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77D6A-7005-AA4A-8B92-43E209DF690F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D126-30C1-954D-B268-8EB192EB8BE0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294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Behandlingsmål og -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overskueligt oplistet i National Guideline, som du med fordel kan bruge, både når du på intensivafdelingen står overfor en potentiel donor og når du står i et aktuelt organdonationsforløb.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5424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det følgende gennemgås</a:t>
            </a:r>
            <a:r>
              <a:rPr lang="da-DK" baseline="0" dirty="0"/>
              <a:t> behandlingsmål og –indsats. En hurtig og målrettet behandlingsindsats gør sig i høj grad gældende hos organdonorer. Derfor er det altid muligt at få hjælp i donationsforløbet ved at rådføre sig med transplantationscentret og lægerne her. Derudover vil transplantationskoordinatoren organisere, der kommer en udrykningssygeplejerske ud i afsnittet, når det er besluttet, man kan gå videre </a:t>
            </a:r>
            <a:r>
              <a:rPr lang="da-DK" baseline="0" dirty="0" err="1"/>
              <a:t>mhp</a:t>
            </a:r>
            <a:r>
              <a:rPr lang="da-DK" baseline="0" dirty="0"/>
              <a:t>. donation, og når patienten viser tegn på </a:t>
            </a:r>
            <a:r>
              <a:rPr lang="da-DK" baseline="0" dirty="0" err="1"/>
              <a:t>incarceration</a:t>
            </a:r>
            <a:r>
              <a:rPr lang="da-DK" baseline="0" dirty="0"/>
              <a:t>.  Læs mere herom i National Guideline punkt 4.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6139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 for den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er sikring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justering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henblik på at sikre normalt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afterload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optimalt hjerte minutvolumen. Det skal helst ske uden anvendelse af store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øger hjertets iltforbrug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depleterer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hjertet for energireserver. </a:t>
            </a:r>
            <a:r>
              <a:rPr lang="da-DK" dirty="0"/>
              <a:t>Vær</a:t>
            </a:r>
            <a:r>
              <a:rPr lang="da-DK" baseline="0" dirty="0"/>
              <a:t> opmærksom på underliggende eksisterende </a:t>
            </a:r>
            <a:r>
              <a:rPr lang="da-DK" baseline="0" dirty="0" err="1"/>
              <a:t>hypertension</a:t>
            </a:r>
            <a:r>
              <a:rPr lang="da-DK" baseline="0" dirty="0"/>
              <a:t>, da </a:t>
            </a:r>
            <a:r>
              <a:rPr lang="da-DK" baseline="0" dirty="0" err="1"/>
              <a:t>h</a:t>
            </a:r>
            <a:r>
              <a:rPr lang="da-DK" dirty="0" err="1"/>
              <a:t>ypertonikere</a:t>
            </a:r>
            <a:r>
              <a:rPr lang="da-DK" dirty="0"/>
              <a:t> kan have behov for højere</a:t>
            </a:r>
            <a:r>
              <a:rPr lang="da-DK" baseline="0" dirty="0"/>
              <a:t> </a:t>
            </a:r>
            <a:r>
              <a:rPr lang="da-DK" dirty="0"/>
              <a:t>BT. For at</a:t>
            </a:r>
            <a:r>
              <a:rPr lang="da-DK" baseline="0" dirty="0"/>
              <a:t> afgøre dette </a:t>
            </a:r>
            <a:r>
              <a:rPr lang="da-DK" dirty="0"/>
              <a:t>vurder da</a:t>
            </a:r>
            <a:r>
              <a:rPr lang="da-DK" baseline="0" dirty="0"/>
              <a:t> d</a:t>
            </a:r>
            <a:r>
              <a:rPr lang="da-DK" dirty="0"/>
              <a:t>iureser, laktat m.v.,</a:t>
            </a:r>
            <a:r>
              <a:rPr lang="da-DK" baseline="0" dirty="0"/>
              <a:t> som vanligt og anvend også den metode afdelingen er vant til for måling af m</a:t>
            </a:r>
            <a:r>
              <a:rPr lang="da-DK" dirty="0"/>
              <a:t>inutvolumen.</a:t>
            </a:r>
          </a:p>
          <a:p>
            <a:r>
              <a:rPr lang="da-DK" dirty="0"/>
              <a:t>Vær opmærksom på ScvO2. Det er vigtigt, det er serielle målinger</a:t>
            </a:r>
            <a:r>
              <a:rPr lang="da-DK" baseline="0" dirty="0"/>
              <a:t> fordi ScvO2</a:t>
            </a:r>
            <a:r>
              <a:rPr lang="da-DK" dirty="0"/>
              <a:t> stiger efter </a:t>
            </a:r>
            <a:r>
              <a:rPr lang="da-DK" dirty="0" err="1"/>
              <a:t>incarcerationen</a:t>
            </a:r>
            <a:r>
              <a:rPr lang="da-DK" dirty="0"/>
              <a:t>, da hjernens perfusion ophører.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3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768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vigtigt at være opmærksom på, at den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sympatiske storm som regel er kortvarig (minutter til &lt; 1 time) og ofte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efterfulgt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Uagtet at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tilstanden kan være kortvarigt er behandling væsentlig for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undgå belastning af hjerte og lunger, da det har direkte indflydelse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muligheden for transplantation samt graffunktionen efterfølgende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anvendes ideelt en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antihypertensiv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med så kortvarig virkning som muligt,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såsom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Haves det ikke anvendes alternativerne: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  <a:p>
            <a:r>
              <a:rPr lang="da-DK" dirty="0" err="1"/>
              <a:t>Natriumnitroprussid</a:t>
            </a:r>
            <a:r>
              <a:rPr lang="da-DK" dirty="0"/>
              <a:t>: En </a:t>
            </a:r>
            <a:r>
              <a:rPr lang="da-DK" dirty="0" err="1"/>
              <a:t>arteriole</a:t>
            </a:r>
            <a:r>
              <a:rPr lang="da-DK" dirty="0"/>
              <a:t> </a:t>
            </a:r>
            <a:r>
              <a:rPr lang="da-DK" dirty="0" err="1"/>
              <a:t>dilatator</a:t>
            </a:r>
            <a:r>
              <a:rPr lang="da-DK" dirty="0"/>
              <a:t> – meget</a:t>
            </a:r>
            <a:r>
              <a:rPr lang="da-DK" baseline="0" dirty="0"/>
              <a:t> </a:t>
            </a:r>
            <a:r>
              <a:rPr lang="da-DK" dirty="0"/>
              <a:t>potent.</a:t>
            </a:r>
            <a:r>
              <a:rPr lang="da-DK" baseline="0" dirty="0"/>
              <a:t> Vær opmærksom på risiko for </a:t>
            </a:r>
            <a:r>
              <a:rPr lang="da-DK" dirty="0" err="1"/>
              <a:t>shuntning</a:t>
            </a:r>
            <a:r>
              <a:rPr lang="da-DK" dirty="0"/>
              <a:t>.</a:t>
            </a:r>
          </a:p>
          <a:p>
            <a:r>
              <a:rPr lang="da-DK" dirty="0" err="1"/>
              <a:t>Remifentanil</a:t>
            </a:r>
            <a:r>
              <a:rPr lang="da-DK" dirty="0"/>
              <a:t>: Er i princippet et </a:t>
            </a:r>
            <a:r>
              <a:rPr lang="da-DK" dirty="0" err="1"/>
              <a:t>sedativa</a:t>
            </a:r>
            <a:r>
              <a:rPr lang="da-DK" dirty="0"/>
              <a:t>, som kan</a:t>
            </a:r>
            <a:r>
              <a:rPr lang="da-DK" baseline="0" dirty="0"/>
              <a:t> have </a:t>
            </a:r>
            <a:r>
              <a:rPr lang="da-DK" baseline="0" dirty="0" err="1"/>
              <a:t>antihypertensiv</a:t>
            </a:r>
            <a:r>
              <a:rPr lang="da-DK" baseline="0" dirty="0"/>
              <a:t> effekt. Virker ikke altid, men fordelen </a:t>
            </a:r>
            <a:r>
              <a:rPr lang="da-DK" dirty="0"/>
              <a:t>er, det er ved hånden. </a:t>
            </a:r>
          </a:p>
          <a:p>
            <a:r>
              <a:rPr lang="da-DK" dirty="0" err="1"/>
              <a:t>Labetalol</a:t>
            </a:r>
            <a:r>
              <a:rPr lang="da-DK" dirty="0"/>
              <a:t>: Vær opmærksom på,</a:t>
            </a:r>
            <a:r>
              <a:rPr lang="da-DK" baseline="0" dirty="0"/>
              <a:t> det </a:t>
            </a:r>
            <a:r>
              <a:rPr lang="da-DK" dirty="0"/>
              <a:t>kan virke længere tid end hensigten, - det har 4 timers længere halveringstid end </a:t>
            </a:r>
            <a:r>
              <a:rPr lang="da-DK" dirty="0" err="1"/>
              <a:t>Esmolol</a:t>
            </a:r>
            <a:r>
              <a:rPr lang="da-DK" dirty="0"/>
              <a:t>. </a:t>
            </a:r>
          </a:p>
          <a:p>
            <a:r>
              <a:rPr lang="da-DK" dirty="0"/>
              <a:t>Nitroglycerin – En</a:t>
            </a:r>
            <a:r>
              <a:rPr lang="da-DK" baseline="0" dirty="0"/>
              <a:t> </a:t>
            </a:r>
            <a:r>
              <a:rPr lang="da-DK" dirty="0" err="1"/>
              <a:t>venedilatator</a:t>
            </a:r>
            <a:r>
              <a:rPr lang="da-DK" dirty="0"/>
              <a:t>, risikoen for blod </a:t>
            </a:r>
            <a:r>
              <a:rPr lang="da-DK" dirty="0" err="1"/>
              <a:t>pooles</a:t>
            </a:r>
            <a:r>
              <a:rPr lang="da-DK" dirty="0"/>
              <a:t> i vener</a:t>
            </a:r>
            <a:r>
              <a:rPr lang="da-DK" baseline="0" dirty="0"/>
              <a:t> samt </a:t>
            </a:r>
            <a:r>
              <a:rPr lang="da-DK" dirty="0"/>
              <a:t>overhydrering. Anbefales KUN fordi flertallet har stoffet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011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stiles mod MAP &gt; 65 mm Hg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diureser.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og væsketerapi, oftest simultant, idet en af årsagerne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målet. Væskebehandling er en fin balance mellem tilstrækkelig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organperfusion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risiko for overload af lungerne. Det skal opvejes mod behandling med større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øger hjertets iltbehov. 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Volumenterapi baseres på krystalloid (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og/eller Ringer Acetat/Ringer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a-DK" dirty="0"/>
              <a:t>. Såfremt der er diabetes </a:t>
            </a:r>
            <a:r>
              <a:rPr lang="da-DK" dirty="0" err="1"/>
              <a:t>insipidus</a:t>
            </a:r>
            <a:r>
              <a:rPr lang="da-DK" dirty="0"/>
              <a:t> vælges vand i sonden, hvis det tåles, og </a:t>
            </a:r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glucose</a:t>
            </a:r>
            <a:r>
              <a:rPr lang="da-DK" dirty="0"/>
              <a:t>.</a:t>
            </a:r>
            <a:r>
              <a:rPr lang="da-DK" baseline="0" dirty="0"/>
              <a:t> Er der behov for at give blod vær da opmærksom på, at b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lodprøver til HLA-typebestemmelse så vidt muligt bør udtages inden transfusion. Hvis donor efter adækvat volumensubstitution samt korrektion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anæmi,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elektrolytter fortsat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overvejes valget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vasopressorbehandling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Oftest anvendes de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stoffer, der er rutine i afdelingen. Ved behov for større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katekolaminer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(f.eks.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noradrenalindosis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0,10 mikrogram/kg/min) kan tillægges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Empressin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hvis dette er tilgængeligt.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Vurdering af effekten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hypotensionsbehandlingen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baseres på en kombination af klinik, MAP, laktat (stigende laktat tolkes som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hypoperfusion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diureser,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ændringer i S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ultralydsbaseret vurdering af hjertets fyldning.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1663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Ekkokardiografi (EKKO) kan udføres tidligt i forløbet med henblik på vurdering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hæmodynamikken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Lige efter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denne med stor sandsynlighed være abnorm, specielt hvis syre-base balance, normalisering af elektrolytter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stabilitet endnu ikke er opnået.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(EF) er &lt; 40%, kan der, når patienten senere er optimeret kredsløbsmæssigt, laves ny EKKO med henblik på vurdering af hjertets egnethed til organtransplantation. Sidstnævnte vurdering skal foretages af kardiologisk speciallæge.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Såfremt EKKO viser utilfredsstillende pumpefunktion under pågående infusion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dette evt. pauseres kortvarigt, mens ny EKKO foretages.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EKKO viser tegn på nedsat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myokardiekontraktilitet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startes behandling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Her kan anvendes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dobutamin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adrenalin efter afdelingens vanlige forskrifter. Også her gives lavest mulige dosis, der medfører MAP &gt; 65 mm Hg og acceptable fysiologiske værdier.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066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En </a:t>
            </a:r>
            <a:r>
              <a:rPr lang="da-DK" dirty="0" err="1"/>
              <a:t>iskæmiperiode</a:t>
            </a:r>
            <a:r>
              <a:rPr lang="da-DK" dirty="0"/>
              <a:t> med heraf følgende organskade kan forringe chancerne for et vellykket donationsforløb.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5235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Apnøtesten: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forbindelse med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 skal den potentielle donor være normoventileret. Vær særlig opmærksom på, at der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ses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kredsløbsinstabilitet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desaturation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sidstnævnte er bl.a. betinget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atelektasedannelse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foregår rekruttering både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 afdelingens retningslinjer, og altid efter apnøtest. Er det nødvendigt med bronkoskopi og BAL er det vigtigt, at undgå at skylle med større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107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 den potentielle lungedonor anvendes </a:t>
            </a:r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lungeprotektiv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behandling.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ikke at fjerne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surfactant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anbefales at undgå sugning med mindre, der er større mængder eller obstruerende sekret. En aggressiv indsats med rekruttering, når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h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der været suget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derved afkobling af respiratoren, er nødvendig. 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hovedregel fortsættes allerede indledt antibiotikabehandling, men der gives ofte profylaktisk </a:t>
            </a:r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Meropenem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hvis der ikke er igangværende antibiotikabehandling.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Diagnostisk bronkoskopi anbefales til potentielle lungedonorer, men undgå skylning med større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817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 udføres en oxygen test for at afgøre, om lungerne er egnede til donation. Den potentielle donor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præoxygeneres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3 min med FiO2 på 1.0 og 5 PEEP, og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måles. Hvis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er &gt;300 mm Hg (=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40 kPa), betragtes lungerne i mange centre som egnede til donation.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Kriterierne for den optimale lungedonor er overordentlig restriktive og mere liberale kriterier vil i nogle tilfælde kunne accepteres. Derfor bør alle potentielle donorer drøftes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-koordinator.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283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Guideline for Organdonation findes som APP til Android og iPhone.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App'en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hedder 'Organdonation‘, og vi opfordrer til at downloade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den, så du kan anvende den, når det er aktuelt.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Hvis du ikke har mulighed for at hente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App'en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national guideline ses på www.organdonation.dk.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6554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Påvisning af fravær af spontan respiration ved apnøtesten er en del af den kliniske hjernedødsundersøgelse. Hos nogle donorer kan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forekomme (1,31,32).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sige, at respiratoren leverer et åndedrag på en assisteret ventilationsform i fravær af spontan respiration. Fænomenet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forvirre og forlænge donationsforløbet. Det er derfor vigtigt at kende til og kunne diagnosticere og afhjælpe problemet.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653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Potentielle årsager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eksterne – f.eks. kondensvand i respiratorslanger, tubelækage, eller patientrelaterede, hyppigst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kardielle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oscillationer, sjældnere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bronchopleurale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fistler eller læk via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pleuradræn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(31). Afhængig af mistanken om årsagen må man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systemet for lækage, tømme slanger, vurdere røntgen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throrax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forsøge at justere trigger modus fra flow til tryk-trigger (sat på -2 cmH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O) mv.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8758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ses et fald i insulinniveauet og insulinfølsomheden efter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hvilket giver metaboliske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(nævnt under donors patofysiologi).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Hyperglycæmi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forværres desuden ved stress og brug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glucoseholdige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infusioner. Vær opmærksom på, at større BS udsving skal undgås, ligesom kalium holdes i normalområdet. Brug afdelingens sædvanlige retningslinje i behandlingen heraf.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hjernedør sker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opregulering af proinflammatoriske og immunologiske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 der er tendens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 har potentielt fordelagtige antiinflammatoriske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immunmodulatoriske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virkninger og synes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være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effektivt i form af bedret organoverlevelse og funktion,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hvorfor det anbefales til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ustabile donorer, fordi hypofysen er uden funktion og dermed ikke danner ACTH. Hvornår er man k</a:t>
            </a:r>
            <a:r>
              <a:rPr lang="da-DK" dirty="0"/>
              <a:t>redsløbsustabil? Når</a:t>
            </a:r>
            <a:r>
              <a:rPr lang="da-DK" baseline="0" dirty="0"/>
              <a:t> man </a:t>
            </a:r>
            <a:r>
              <a:rPr lang="da-DK" dirty="0"/>
              <a:t>får </a:t>
            </a:r>
            <a:r>
              <a:rPr lang="da-DK" dirty="0" err="1"/>
              <a:t>vasoaktiv</a:t>
            </a:r>
            <a:r>
              <a:rPr lang="da-DK" dirty="0"/>
              <a:t> behandling.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Thyreoidea</a:t>
            </a:r>
            <a:r>
              <a:rPr lang="da-DK" baseline="0" dirty="0"/>
              <a:t> stimulerende hormon anbefales ikke længere, da det ikke har givet en øgning i antal transplantationsegnede hjerter, og da stoffet heller ikke er en del af almindelig intensiv terapi anbefales det ikke.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4336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0494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err="1"/>
              <a:t>Albumin:kreatinin</a:t>
            </a:r>
            <a:r>
              <a:rPr lang="da-DK" sz="1200" dirty="0"/>
              <a:t> ratio ved </a:t>
            </a:r>
            <a:r>
              <a:rPr lang="da-DK" sz="1200" dirty="0" err="1"/>
              <a:t>proteinuri</a:t>
            </a:r>
            <a:r>
              <a:rPr lang="da-DK" sz="1200" dirty="0"/>
              <a:t> eller for at detektere </a:t>
            </a:r>
            <a:r>
              <a:rPr lang="da-DK" sz="1200" dirty="0" err="1"/>
              <a:t>mikroalbuminuri</a:t>
            </a:r>
            <a:r>
              <a:rPr lang="da-DK" sz="1200" dirty="0"/>
              <a:t> hos potentielle nyre donorer med type 1 eller 2 diabetes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789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Apnøtesten</a:t>
            </a:r>
            <a:r>
              <a:rPr lang="da-DK" baseline="0" dirty="0"/>
              <a:t> hos børn (og mindre voksne) kræver særlig opmærksomhed. Det er vigtigt, at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sikre sig, at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ekspiration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foregå uhindret, da der ellers kan opstå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pneumothorax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der ikke placeres et iltkateter i selve tuben, men anvendes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maske eller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Beneviniste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direkte på tuben.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Beneveniste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med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fører CPAP på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cm og ingen risiko for at overskydende luft ikke kan undslippe. 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Husk at for at stille hjernedødsdiagnosen hos børn under 1 år kræves, at den kliniske hjernedødsundersøgelse suppleres med 4-kars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angiografi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159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Professionel donorbehandling kræver kendskab til såvel </a:t>
            </a:r>
            <a:r>
              <a:rPr lang="da-DK" sz="1200" dirty="0" err="1"/>
              <a:t>incarcerations</a:t>
            </a:r>
            <a:r>
              <a:rPr lang="da-DK" sz="1200" dirty="0"/>
              <a:t>- som donorfysiologien,</a:t>
            </a:r>
            <a:r>
              <a:rPr lang="da-DK" sz="1200" baseline="0" dirty="0"/>
              <a:t> så den pleje og behandling man iværksætter tager højde for, at hjernen ikke fungerer – donor er </a:t>
            </a:r>
            <a:r>
              <a:rPr lang="da-DK" sz="1200" baseline="0" dirty="0" err="1"/>
              <a:t>denerveret</a:t>
            </a:r>
            <a:r>
              <a:rPr lang="da-DK" sz="1200" baseline="0" dirty="0"/>
              <a:t>. Patienten vil præsentere et andet symptombillede end vanligt og præparater, man plejer at anvende, kan have lille eller ingen effekt. </a:t>
            </a:r>
            <a:r>
              <a:rPr lang="da-DK" sz="1200" dirty="0"/>
              <a:t>Derfor gennemgås</a:t>
            </a:r>
            <a:r>
              <a:rPr lang="da-DK" sz="1200" baseline="0" dirty="0"/>
              <a:t> fysiologien på de næste slides</a:t>
            </a:r>
            <a:r>
              <a:rPr lang="da-DK" sz="1200" dirty="0"/>
              <a:t>.</a:t>
            </a:r>
            <a:r>
              <a:rPr lang="da-DK" sz="1200" baseline="0" dirty="0"/>
              <a:t> 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630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Hjernedød skyldes</a:t>
            </a:r>
            <a:r>
              <a:rPr lang="da-DK" baseline="0" dirty="0"/>
              <a:t> ophørt cerebral cirkulation, som følge af forhøjet </a:t>
            </a:r>
            <a:r>
              <a:rPr lang="da-DK" baseline="0" dirty="0" err="1"/>
              <a:t>intrakranielt</a:t>
            </a:r>
            <a:r>
              <a:rPr lang="da-DK" baseline="0" dirty="0"/>
              <a:t> tryk. Det, der sker, når det </a:t>
            </a:r>
            <a:r>
              <a:rPr lang="da-DK" baseline="0" dirty="0" err="1"/>
              <a:t>intrakranielle</a:t>
            </a:r>
            <a:r>
              <a:rPr lang="da-DK" baseline="0" dirty="0"/>
              <a:t> tryk stiger som led i en </a:t>
            </a:r>
            <a:r>
              <a:rPr lang="da-DK" baseline="0" dirty="0" err="1"/>
              <a:t>incarcerationsproces</a:t>
            </a:r>
            <a:r>
              <a:rPr lang="da-DK" baseline="0" dirty="0"/>
              <a:t> er, at </a:t>
            </a:r>
            <a:r>
              <a:rPr lang="da-DK" baseline="0" dirty="0" err="1"/>
              <a:t>hjernestammeiskæmien</a:t>
            </a:r>
            <a:r>
              <a:rPr lang="da-DK" baseline="0" dirty="0"/>
              <a:t> progredierer ned mod </a:t>
            </a:r>
            <a:r>
              <a:rPr lang="da-DK" baseline="0" dirty="0" err="1"/>
              <a:t>medulla</a:t>
            </a:r>
            <a:r>
              <a:rPr lang="da-DK" baseline="0" dirty="0"/>
              <a:t> </a:t>
            </a:r>
            <a:r>
              <a:rPr lang="da-DK" baseline="0" dirty="0" err="1"/>
              <a:t>spinalis</a:t>
            </a:r>
            <a:r>
              <a:rPr lang="da-DK" baseline="0" dirty="0"/>
              <a:t>, og når det </a:t>
            </a:r>
            <a:r>
              <a:rPr lang="da-DK" baseline="0" dirty="0" err="1"/>
              <a:t>intrakranielle</a:t>
            </a:r>
            <a:r>
              <a:rPr lang="da-DK" baseline="0" dirty="0"/>
              <a:t> tryk er lig middelarterieblodtrykket (ICP = </a:t>
            </a:r>
            <a:r>
              <a:rPr lang="da-DK" baseline="0" dirty="0" err="1"/>
              <a:t>mBT</a:t>
            </a:r>
            <a:r>
              <a:rPr lang="da-DK" baseline="0" dirty="0"/>
              <a:t>) ophører cirkulationen til hjernen. Herved dør alle nerveceller og al hjernefunktion forsvinder irreversibelt – hjernedøden indtræder. Ved </a:t>
            </a:r>
            <a:r>
              <a:rPr lang="da-DK" baseline="0" dirty="0" err="1"/>
              <a:t>incarceration</a:t>
            </a:r>
            <a:r>
              <a:rPr lang="da-DK" baseline="0" dirty="0"/>
              <a:t> har afdøde lysstive, </a:t>
            </a:r>
            <a:r>
              <a:rPr lang="da-DK" baseline="0" dirty="0" err="1"/>
              <a:t>dilaterede</a:t>
            </a:r>
            <a:r>
              <a:rPr lang="da-DK" baseline="0" dirty="0"/>
              <a:t> pupiller, er reaktionsløs og uden spontan vejtrækning, ligesom der heller ikke vil være hoste ved </a:t>
            </a:r>
            <a:r>
              <a:rPr lang="da-DK" baseline="0" dirty="0" err="1"/>
              <a:t>trachealsugning</a:t>
            </a:r>
            <a:r>
              <a:rPr lang="da-DK" baseline="0" dirty="0"/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408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takt med stigningen i det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intrakranielle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tryk vil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idthjerneiskæmi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resultere i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parasympatisk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aktivering og sinus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(ses hos ca. 20% af patienterne). Efterfølgende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pons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sympatisk stimulation med deraf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følgende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Det kliniske billede, med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betegnes ofte </a:t>
            </a:r>
            <a:r>
              <a:rPr lang="da-DK" sz="1200" b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Cushing</a:t>
            </a:r>
            <a:r>
              <a:rPr lang="da-DK" sz="12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refleks.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Når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iskæmien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breder sig, vil y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derligere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det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center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oblongata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vaguskernen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ubalanceret sympatisk stimulation og tab af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baroreceptorreflekser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hvilket kaldes </a:t>
            </a:r>
            <a:r>
              <a:rPr lang="da-DK" sz="12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’autonom – eller ’sympatisk storm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’. Blodtryk og puls stiger voldsomt i denne fase, som er donors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kompensatoriske forsøg på at opretholde et cerebralt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perfusionstryk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Fasen varer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oftest i 5-15 minutter,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men der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kan dog ses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protraherede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forløb med op til mange timers varighed. Studier tyder på bedre organoverlevelse ved behandling af den autonome storm, fordi den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vasokonstriktoriske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effekt kan kompromittere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organperfusionen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væsentligt.  </a:t>
            </a:r>
            <a:endParaRPr lang="da-DK" sz="12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Når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herniering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komplet,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der er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ned til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spinalis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følger et gradvist tab af al sympatisk aktivitet, hvilket giver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der fører til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kollaps.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den helt dominerende udfordring i donorplejen, med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hos omkring 80%. Diabetes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bidrager ofte til den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a-DK" sz="12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86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ovenfor omtalt ses i forbindelse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den øgede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sympaticus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påvirkning af det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kredsløb med øget hydrostatisk tryk og risiko for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neurogent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lungeødem. Det kan forstærkes af et inflammatorisk respons med deraf følgende kapillærlækage -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såkaldt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”dobbelt-hit” mekanisme.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 kan ses følger efter mekanisk ventilation, aspiration, pneumoni, ARDS, traumer, multiple blodtransfusioner og den væskebehandling, der er givet i det intensive behandlingsforløb med organbevarende formål.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741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incarcerationsforløbet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indtræder en række hormonelle forandringer, der afspejler manglende funktion af hypofysen. Tilstanden fører ofte til diabetes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grundet manglende ADH, og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ledsaget af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hypovolæmi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hyperosmalitet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hypernatriæmi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Tilstanden er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klinisk karakteriseret af store diureser, lav urin-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da-DK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lav urin vægtfylde, og der er tendens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/>
          </a:p>
          <a:p>
            <a:r>
              <a:rPr lang="da-DK" baseline="0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727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hjernedøden er indtrådt,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det gradvise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 af al sympatisk aktivitet pågår, ser vi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hvor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hypotermi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følge. Som en konsekvens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ophører også kroppens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temperaturregulation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styres fra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858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Opsummerende</a:t>
            </a:r>
            <a:r>
              <a:rPr lang="da-DK" baseline="0" dirty="0"/>
              <a:t> vil der være en ændret patofysiologi, som giver en ustabil dynamisk klinik. Før hjernedøden ses </a:t>
            </a:r>
            <a:r>
              <a:rPr lang="da-DK" baseline="0" dirty="0" err="1"/>
              <a:t>hypertension</a:t>
            </a:r>
            <a:r>
              <a:rPr lang="da-DK" baseline="0" dirty="0"/>
              <a:t> ofte som led i </a:t>
            </a:r>
            <a:r>
              <a:rPr lang="da-DK" baseline="0" dirty="0" err="1"/>
              <a:t>incarcerationsprocessen</a:t>
            </a:r>
            <a:r>
              <a:rPr lang="da-DK" baseline="0" dirty="0"/>
              <a:t>.  Lige efter hjernedødens indtræden er det meget ofte </a:t>
            </a:r>
            <a:r>
              <a:rPr lang="da-DK" baseline="0" dirty="0" err="1"/>
              <a:t>hypotension</a:t>
            </a:r>
            <a:r>
              <a:rPr lang="da-DK" baseline="0" dirty="0"/>
              <a:t>, senere igen efterfulgt af </a:t>
            </a:r>
            <a:r>
              <a:rPr lang="da-DK" baseline="0" dirty="0" err="1"/>
              <a:t>hypertension</a:t>
            </a:r>
            <a:r>
              <a:rPr lang="da-DK" baseline="0" dirty="0"/>
              <a:t>, der kan være omdrejningspunktet for behandlingsindsatsen. Både </a:t>
            </a:r>
            <a:r>
              <a:rPr lang="da-DK" baseline="0" dirty="0" err="1"/>
              <a:t>hypo</a:t>
            </a:r>
            <a:r>
              <a:rPr lang="da-DK" baseline="0" dirty="0"/>
              <a:t>- og </a:t>
            </a:r>
            <a:r>
              <a:rPr lang="da-DK" baseline="0" dirty="0" err="1"/>
              <a:t>hypertension</a:t>
            </a:r>
            <a:r>
              <a:rPr lang="da-DK" baseline="0" dirty="0"/>
              <a:t>, diabetes </a:t>
            </a:r>
            <a:r>
              <a:rPr lang="da-DK" baseline="0" dirty="0" err="1"/>
              <a:t>insipidus</a:t>
            </a:r>
            <a:r>
              <a:rPr lang="da-DK" baseline="0" dirty="0"/>
              <a:t>, </a:t>
            </a:r>
            <a:r>
              <a:rPr lang="da-DK" baseline="0" dirty="0" err="1"/>
              <a:t>arytmier</a:t>
            </a:r>
            <a:r>
              <a:rPr lang="da-DK" baseline="0" dirty="0"/>
              <a:t> og metabolisk </a:t>
            </a:r>
            <a:r>
              <a:rPr lang="da-DK" baseline="0" dirty="0" err="1"/>
              <a:t>acidose</a:t>
            </a:r>
            <a:r>
              <a:rPr lang="da-DK" baseline="0" dirty="0"/>
              <a:t> er normalt i denne del af forløbet, men kræver målrettet </a:t>
            </a:r>
            <a:r>
              <a:rPr lang="da-DK" baseline="0" dirty="0">
                <a:solidFill>
                  <a:srgbClr val="000000"/>
                </a:solidFill>
              </a:rPr>
              <a:t>behandling under hensyntagen til den manglende cerebrale funktion. Vanlige behandlingsmuligheder virker måske ikke hos den </a:t>
            </a:r>
            <a:r>
              <a:rPr lang="da-DK" baseline="0" dirty="0" err="1">
                <a:solidFill>
                  <a:srgbClr val="000000"/>
                </a:solidFill>
              </a:rPr>
              <a:t>incarcererede</a:t>
            </a:r>
            <a:r>
              <a:rPr lang="da-DK" baseline="0" dirty="0">
                <a:solidFill>
                  <a:srgbClr val="000000"/>
                </a:solidFill>
              </a:rPr>
              <a:t> patient – behandlingsindsatsen følger i de næste slides. </a:t>
            </a:r>
            <a:r>
              <a:rPr lang="da-DK" sz="1200" dirty="0">
                <a:solidFill>
                  <a:srgbClr val="000000"/>
                </a:solidFill>
              </a:rPr>
              <a:t>Det er derfor særligt vigtigt, at anvende</a:t>
            </a:r>
            <a:r>
              <a:rPr lang="da-DK" sz="1200" baseline="0" dirty="0">
                <a:solidFill>
                  <a:srgbClr val="000000"/>
                </a:solidFill>
              </a:rPr>
              <a:t> </a:t>
            </a:r>
            <a:r>
              <a:rPr lang="da-DK" sz="1200" dirty="0">
                <a:solidFill>
                  <a:srgbClr val="000000"/>
                </a:solidFill>
              </a:rPr>
              <a:t>en systematisk tilgang både før og efter hjernedødens indtræden. Anvend National Guideline punkt 6 ‘Donorpleje og –behandling’ som hjælpeværktøj. Punkt 6 svarer til </a:t>
            </a:r>
            <a:r>
              <a:rPr lang="da-DK" sz="1200" baseline="0" dirty="0" err="1">
                <a:solidFill>
                  <a:srgbClr val="000000"/>
                </a:solidFill>
              </a:rPr>
              <a:t>actioncardet</a:t>
            </a:r>
            <a:r>
              <a:rPr lang="da-DK" sz="1200" baseline="0" dirty="0">
                <a:solidFill>
                  <a:srgbClr val="000000"/>
                </a:solidFill>
              </a:rPr>
              <a:t> i Rekommandationen.</a:t>
            </a:r>
            <a:endParaRPr lang="da-DK" sz="12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904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820221-F03B-AC43-9C3D-228DAAF8F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1 er blå med dråber på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D3AF034-B934-5B4E-9C92-CAD5E5FFDD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67860BB0-5A36-4E40-8D0F-15D96BC56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8624" y="367083"/>
            <a:ext cx="3373231" cy="8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9C20A236-45B9-8444-B81A-705BCE0ED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billede 10">
            <a:extLst>
              <a:ext uri="{FF2B5EF4-FFF2-40B4-BE49-F238E27FC236}">
                <a16:creationId xmlns:a16="http://schemas.microsoft.com/office/drawing/2014/main" id="{3A85614E-8512-48A2-9CF6-627AED289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E6E33BC-6998-4A8A-8E4C-890F1FE52C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D4D8E4-8BF4-4AA3-8902-99E110B6B98B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DDB56C-A875-46CD-B2B9-83DD69FDEC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555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BB978F9-C091-42E1-A686-3F0CF3190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1264675"/>
            <a:ext cx="6948055" cy="120505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Almindelig tekstside uden grafisk baggrund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36045C7-2DB3-4BFF-A2C1-92C84A65C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9" y="3035302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DCA6FECE-36D3-473F-B03C-CFF05533A6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9" y="3041743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890B0AD-22A3-4F14-BE7F-62A77F1763A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9548B67-77F8-4D2C-881B-EE2E37DCFAF2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8156926-E996-4D4B-8D05-62E61D3163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257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E603E7B-1F0E-4C1E-8193-7877D4ED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5FF8-A9D2-4DE2-8D09-89CE9C388AA0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4509D49-2686-405F-A721-61EF0A01B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3845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B8C9A1E-52B7-4187-9204-0CB38647C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0932" y="0"/>
            <a:ext cx="12462933" cy="70104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098DD98-0081-4FAA-A4FF-9587F52FF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3EBEAE2-5C69-4382-B2FA-D9E92D77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7C-4872-4B89-A24F-7A9C242534C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EF0E8EA-0131-4431-ACE4-CF66933BC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138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24C242B-250F-4BDA-B918-4C104268F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697C01-AE1D-42B5-B3B2-008778A2F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776611"/>
            <a:ext cx="10404475" cy="92948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Brug dette slide til at lave</a:t>
            </a:r>
            <a:br>
              <a:rPr lang="da-DK" dirty="0"/>
            </a:br>
            <a:r>
              <a:rPr lang="da-DK" dirty="0"/>
              <a:t> et </a:t>
            </a:r>
            <a:r>
              <a:rPr lang="da-DK" dirty="0" err="1"/>
              <a:t>startslide</a:t>
            </a:r>
            <a:r>
              <a:rPr lang="da-DK" dirty="0"/>
              <a:t> til et afsnit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9C740E-8135-481D-A2A9-5D1A9970DE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14958AE-F390-4334-A708-62DCD00F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2C418-554C-4715-80FE-BE53535E4BD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328BEC-C80F-416A-997B-5D7A345D5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676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79D1FBF-6248-4E70-91EA-D3301E91E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8508" y="500571"/>
            <a:ext cx="2962662" cy="6049755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E681325-5E49-4398-AA31-EE1A63BF03F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7CD3627-297B-4617-A376-43D8BE1DB25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1F0DE6-78C2-4757-B561-43E71E4996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50FA271-FDC1-4951-8B6A-3D1774C437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9922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2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5118" y="500571"/>
            <a:ext cx="2962662" cy="6049755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9D2D3C4-2FE4-4079-B1E5-489C6DCA246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7486100-A7DF-42CD-9B0B-B77727157105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3B7B9F-D81D-4DD4-976C-CEDF046135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4DFD4A1-664A-47E7-ABE2-98DF541E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0090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5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36632" b="2689"/>
          <a:stretch/>
        </p:blipFill>
        <p:spPr>
          <a:xfrm>
            <a:off x="-14452" y="-11062"/>
            <a:ext cx="5472752" cy="68801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8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6E0FBD1-751A-4A22-9642-CAC0629668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A2B7A0-77C2-48C5-AFDE-E62C0C26859F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C1A3036-0A25-42CC-B3C9-9546D3C971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92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237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7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EC4CA2-09D4-43DC-BA5A-06B042FC5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7"/>
          <a:stretch/>
        </p:blipFill>
        <p:spPr>
          <a:xfrm>
            <a:off x="0" y="0"/>
            <a:ext cx="5477691" cy="6895770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317C4AB-9E4C-4F2E-93AC-3461A5E2A4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EF944E-9F37-434A-BB1B-960D1FD440D1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02BDEB-0CA8-47DB-BB3F-BA79885D94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964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6E03658-E721-435E-8D1E-F31F745E4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8"/>
          <a:stretch/>
        </p:blipFill>
        <p:spPr>
          <a:xfrm flipH="1">
            <a:off x="6710285" y="0"/>
            <a:ext cx="5477301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DC07847-C7E8-4FC3-AE25-8C6378DB9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4351318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22FC66E2-1D77-4953-9A8D-080F1BB13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1AC067A-6B29-4065-A8E2-29881D7A807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749CF4-AE5D-4B72-8D53-AD5C5D735BE1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7B4D7EB-EFDA-4F7A-AEF2-8CD5A4019A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7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B331691-81B6-6D40-8ED8-D04A5D12D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E396130-2DA9-FA4F-A542-0BC1F3B6F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D9E9F91-3928-4859-BD8F-850DE01378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2 er blå med dråber på</a:t>
            </a:r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88609712-B46B-411B-A0E1-10AB82BB8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24756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8AC5961-2AE4-4D78-A262-909D8BCC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87" r="40"/>
          <a:stretch/>
        </p:blipFill>
        <p:spPr>
          <a:xfrm>
            <a:off x="1" y="0"/>
            <a:ext cx="5472752" cy="685396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EE14D22-E11C-4544-BC78-854E987AD8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6C32D2F-C381-450B-BAE3-750578BC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01988B6-3FA0-4875-B1C6-59722A0BF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3035302"/>
            <a:ext cx="5256213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D1CD19-2F6C-460F-B669-7C92067E55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19C3704-D0D7-486C-B7BB-A937CB600AC7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6C0AFC8-1EDD-4F4B-8E56-C19BD9CACC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25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r="17757"/>
          <a:stretch/>
        </p:blipFill>
        <p:spPr>
          <a:xfrm>
            <a:off x="6714701" y="0"/>
            <a:ext cx="5472752" cy="69298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AC3B0FE-2827-474F-95C1-ED3EF807B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9C04AA23-6D8C-47B2-B55A-E09D00AE3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F52B1D-5561-47B7-87EC-D0DFA3D230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E03DCA-1927-499E-BDC7-14AB9D4829C6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9BF9514-B8FF-4443-83F4-A463FE0049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124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3117" r="51380" b="11513"/>
          <a:stretch/>
        </p:blipFill>
        <p:spPr>
          <a:xfrm flipH="1">
            <a:off x="6719249" y="0"/>
            <a:ext cx="5472752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138027-8993-427A-8A9A-E05FFA464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6E065D9-94C5-4E0B-8642-472BE0BB5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49FAEC5-325B-416C-8FAF-339BE7C8EE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15E1751-9197-4F4C-85A7-3080399DBC9D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6F6079E-CEFE-44BF-A857-696AC29A7E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877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3" r="11679"/>
          <a:stretch/>
        </p:blipFill>
        <p:spPr>
          <a:xfrm>
            <a:off x="1" y="4032"/>
            <a:ext cx="5472752" cy="68539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39" y="3035302"/>
            <a:ext cx="52462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72A548-C5EB-4776-9E16-5DD3AC845D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7F0B2E7-C3AA-429D-BDBA-B78D5ACFAFD7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B8D4AF-B75A-4428-8D6E-48D454A41B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99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t="1720" r="12829" b="4106"/>
          <a:stretch/>
        </p:blipFill>
        <p:spPr>
          <a:xfrm>
            <a:off x="6782939" y="-16941"/>
            <a:ext cx="5472751" cy="689541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4534C79-F090-4118-8828-CDF602CDE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7" y="954811"/>
            <a:ext cx="524856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5F570295-6CCC-4C74-805D-55B9B3DEA6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B6CDCEF-7BB7-4681-B0C1-B48961C7D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28E172-4DC5-4D30-88AA-260C3B3E950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89A40F-09F9-48E1-BABD-C46013B15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62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og teks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40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E8D3825-CBFC-45D9-AF86-38E14C387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 b="7970"/>
          <a:stretch/>
        </p:blipFill>
        <p:spPr>
          <a:xfrm>
            <a:off x="1" y="-3296"/>
            <a:ext cx="5472752" cy="6864823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9C41E01-FC1C-4280-9611-9DEA5A7AAE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C182BD-2260-4588-BA34-E412055E7EC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EF96B9-7127-43C1-85F5-C12840F6D2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064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A0D1F59-EDDD-4AA4-AA95-4EDBB2D0A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432E1381-7723-4A05-A37A-97900A9C5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513E0788-E9AE-4673-B318-F0749F8A0D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0255287-A407-412E-9B5C-C99FD995BDF6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3F733C57-3FEC-4209-A33F-F089F7DA7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872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C1AE287-A571-4A3F-B91E-6ACFB9FD1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742A980A-4889-4653-BBFD-EE50933ED1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7729645-7FA7-432C-B8DC-F454A6CBC2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3745F92-A832-4A46-AD5C-DC002EE66238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0080E93-FD33-42A6-945A-71C1741EAB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0" y="0"/>
            <a:ext cx="5486395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F64317D-81E5-4A7A-8F78-C8B12F5B9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646B7990-E338-470D-98BE-C3CC8BCE0C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039F62B-45D1-4BA9-A9C9-8C29923A4B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4FC850-19A6-4BC8-B7FA-D2A4A8E096BC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F30D611-A517-417C-ACA0-0BA04EA51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788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6709971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B9411A0-4B24-4010-8AE8-F9DEFAD0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1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31AD55A-A49A-4A4B-A0BA-E683A201F3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7A127-B865-4FD4-913E-59FBB99B710E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D0F68C9-4E11-45DF-BD5C-D96C01544B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48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6709280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70961E6-DA42-43FF-ABF7-34A9BDA435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A4959C5-C226-44EE-AE17-98ECEF22CA7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47286-5711-42E3-AF51-8AA1E3B55A3B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BCB54-08DA-4782-A42B-DC75421D77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71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6711473" y="3"/>
            <a:ext cx="548639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C4471FAD-2799-463D-A440-F6A93A7856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2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878A958-CF75-4FD7-8E34-112348AAFA4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1757B66-04C0-4D63-8B3E-DD9E2EAE21DB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ED951C-8198-457A-995C-494D4CBE6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70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819" y="954811"/>
            <a:ext cx="5250181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3DDD89A8-04C7-4E8D-A48D-78AFFA542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6E9B691D-A2E5-4250-A909-575A980A1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0734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0A4C7FB-3F1F-48F9-8D90-B47C1F216C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FFE9A3-1682-45FD-AAEA-74155B0E0D73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773432-8D3A-4351-8549-773BE8417D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17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17D7642-3258-7F49-BC50-8D21E73C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40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2C96C4-4C62-B246-96F8-6DAC4B72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2F9DEA4D-5BC0-46BE-9602-CCD5283F0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5070" y="6393296"/>
            <a:ext cx="1276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B529541F-321D-48D7-B2D9-C9A782B0ACB6}" type="datetime1">
              <a:rPr lang="da-DK" smtClean="0"/>
              <a:t>07-01-2025</a:t>
            </a:fld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94EB468-D587-46C6-8939-333B2EBE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0905" y="6393296"/>
            <a:ext cx="570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39B93D1-8ED5-4F22-B869-29BCE7DA34E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726" r:id="rId3"/>
    <p:sldLayoutId id="2147483727" r:id="rId4"/>
    <p:sldLayoutId id="2147483728" r:id="rId5"/>
    <p:sldLayoutId id="2147483709" r:id="rId6"/>
    <p:sldLayoutId id="2147483713" r:id="rId7"/>
    <p:sldLayoutId id="2147483714" r:id="rId8"/>
    <p:sldLayoutId id="2147483663" r:id="rId9"/>
    <p:sldLayoutId id="2147483661" r:id="rId10"/>
    <p:sldLayoutId id="2147483724" r:id="rId11"/>
    <p:sldLayoutId id="2147483662" r:id="rId12"/>
    <p:sldLayoutId id="2147483722" r:id="rId13"/>
    <p:sldLayoutId id="2147483717" r:id="rId14"/>
    <p:sldLayoutId id="2147483708" r:id="rId15"/>
    <p:sldLayoutId id="2147483718" r:id="rId16"/>
    <p:sldLayoutId id="2147483688" r:id="rId17"/>
    <p:sldLayoutId id="2147483720" r:id="rId18"/>
    <p:sldLayoutId id="2147483723" r:id="rId19"/>
    <p:sldLayoutId id="2147483721" r:id="rId20"/>
    <p:sldLayoutId id="2147483697" r:id="rId21"/>
    <p:sldLayoutId id="2147483689" r:id="rId22"/>
    <p:sldLayoutId id="2147483700" r:id="rId23"/>
    <p:sldLayoutId id="2147483691" r:id="rId24"/>
    <p:sldLayoutId id="2147483725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organdonation.dk/siteassets/2.-national-guideline/dokumentsamling---ng/national-rekommandation-final-med-bilag.pdf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organdonation.dk/siteassets/om-organdonation/dokumenter/litteratur/mellem-dod-og-dod-fina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organdonation.dk/siteassets/2.-national-guideline/dokumentsamling---ng/bilag-1---actioncard-fina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3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gandonation.dk/siteassets/2.-national-guideline/dokumentsamling---ng/national-rekommandation-final-med-bilag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penstax.org/books/anatomy-and-physiology/pages/prefa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Donorpleje og –behandling på intensivafdelingen</a:t>
            </a:r>
          </a:p>
        </p:txBody>
      </p:sp>
    </p:spTree>
    <p:extLst>
      <p:ext uri="{BB962C8B-B14F-4D97-AF65-F5344CB8AC3E}">
        <p14:creationId xmlns:p14="http://schemas.microsoft.com/office/powerpoint/2010/main" val="60878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919" y="261240"/>
            <a:ext cx="9356414" cy="1205057"/>
          </a:xfrm>
        </p:spPr>
        <p:txBody>
          <a:bodyPr/>
          <a:lstStyle/>
          <a:p>
            <a:r>
              <a:rPr lang="da-DK" dirty="0" err="1"/>
              <a:t>Endokrinologisk</a:t>
            </a:r>
            <a:r>
              <a:rPr lang="da-DK" dirty="0"/>
              <a:t> og </a:t>
            </a:r>
            <a:r>
              <a:rPr lang="da-DK" dirty="0" err="1"/>
              <a:t>renal</a:t>
            </a:r>
            <a:r>
              <a:rPr lang="da-DK" dirty="0"/>
              <a:t> patofysiologi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28266" y="1601764"/>
            <a:ext cx="5340880" cy="4450424"/>
          </a:xfrm>
        </p:spPr>
        <p:txBody>
          <a:bodyPr/>
          <a:lstStyle/>
          <a:p>
            <a:r>
              <a:rPr lang="da-DK" dirty="0" err="1"/>
              <a:t>Incarcerationen</a:t>
            </a:r>
            <a:r>
              <a:rPr lang="da-DK" dirty="0"/>
              <a:t> medfører en række hormonelle forandringer, der afspejler manglende funktion af hypofysen</a:t>
            </a:r>
          </a:p>
          <a:p>
            <a:endParaRPr lang="da-DK" dirty="0"/>
          </a:p>
          <a:p>
            <a:r>
              <a:rPr lang="da-DK" dirty="0"/>
              <a:t>Det giver et billede med manglende </a:t>
            </a:r>
            <a:r>
              <a:rPr lang="da-DK" dirty="0" err="1"/>
              <a:t>arginin-vasopressin</a:t>
            </a:r>
            <a:r>
              <a:rPr lang="da-DK" dirty="0"/>
              <a:t> (</a:t>
            </a:r>
            <a:r>
              <a:rPr lang="da-DK" dirty="0" err="1"/>
              <a:t>antiduretisk</a:t>
            </a:r>
            <a:r>
              <a:rPr lang="da-DK" dirty="0"/>
              <a:t> hormon – ADH), fald i insulinniveau og insulinfølsomhed samt manglende </a:t>
            </a:r>
            <a:r>
              <a:rPr lang="da-DK" dirty="0" err="1"/>
              <a:t>adreno</a:t>
            </a:r>
            <a:r>
              <a:rPr lang="da-DK" dirty="0"/>
              <a:t>-</a:t>
            </a:r>
            <a:r>
              <a:rPr lang="da-DK" dirty="0" err="1"/>
              <a:t>corticotropt</a:t>
            </a:r>
            <a:r>
              <a:rPr lang="da-DK" dirty="0"/>
              <a:t>-hormon (ACTH)</a:t>
            </a:r>
          </a:p>
          <a:p>
            <a:endParaRPr lang="da-DK" dirty="0"/>
          </a:p>
          <a:p>
            <a:r>
              <a:rPr lang="da-DK" dirty="0"/>
              <a:t>Tilstanden giver diabetes </a:t>
            </a:r>
            <a:r>
              <a:rPr lang="da-DK" dirty="0" err="1"/>
              <a:t>insipidus</a:t>
            </a:r>
            <a:r>
              <a:rPr lang="da-DK" dirty="0"/>
              <a:t> (op til 80%), </a:t>
            </a:r>
            <a:r>
              <a:rPr lang="da-DK" dirty="0" err="1"/>
              <a:t>anaerob</a:t>
            </a:r>
            <a:r>
              <a:rPr lang="da-DK" dirty="0"/>
              <a:t> metabolisme og </a:t>
            </a:r>
            <a:r>
              <a:rPr lang="da-DK" dirty="0" err="1"/>
              <a:t>acidose</a:t>
            </a:r>
            <a:r>
              <a:rPr lang="da-DK" dirty="0"/>
              <a:t> samt fald i </a:t>
            </a:r>
            <a:r>
              <a:rPr lang="da-DK" dirty="0" err="1"/>
              <a:t>cortisolniveauet</a:t>
            </a:r>
            <a:r>
              <a:rPr lang="da-DK" dirty="0"/>
              <a:t> 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6623" y="3112283"/>
            <a:ext cx="1400344" cy="11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9301" y="412944"/>
            <a:ext cx="5256212" cy="1603931"/>
          </a:xfrm>
        </p:spPr>
        <p:txBody>
          <a:bodyPr/>
          <a:lstStyle/>
          <a:p>
            <a:pPr algn="ctr"/>
            <a:r>
              <a:rPr lang="da-DK" dirty="0" err="1"/>
              <a:t>Termoregulation</a:t>
            </a:r>
            <a:r>
              <a:rPr lang="da-DK" dirty="0"/>
              <a:t> -</a:t>
            </a:r>
            <a:br>
              <a:rPr lang="da-DK" dirty="0"/>
            </a:br>
            <a:r>
              <a:rPr lang="da-DK" dirty="0"/>
              <a:t>patofysiologi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777708" y="3014133"/>
            <a:ext cx="5892797" cy="355600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Vasoplegi</a:t>
            </a:r>
            <a:r>
              <a:rPr lang="da-DK" sz="2000" dirty="0">
                <a:latin typeface="+mj-lt"/>
              </a:rPr>
              <a:t> kan give </a:t>
            </a:r>
            <a:r>
              <a:rPr lang="da-DK" sz="2000" dirty="0" err="1">
                <a:latin typeface="+mj-lt"/>
              </a:rPr>
              <a:t>hypotermi</a:t>
            </a:r>
            <a:endParaRPr lang="da-DK" sz="2000" dirty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da-DK" sz="2000" dirty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Hypothalamus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err="1">
                <a:latin typeface="+mj-lt"/>
              </a:rPr>
              <a:t>iskæmi</a:t>
            </a:r>
            <a:r>
              <a:rPr lang="da-DK" sz="2000" dirty="0">
                <a:latin typeface="+mj-lt"/>
              </a:rPr>
              <a:t> giver manglende temperaturregulering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latin typeface="+mj-lt"/>
              </a:rPr>
              <a:t>Det kan medføre </a:t>
            </a:r>
            <a:r>
              <a:rPr lang="da-DK" dirty="0" err="1">
                <a:latin typeface="+mj-lt"/>
              </a:rPr>
              <a:t>hypertermi</a:t>
            </a:r>
            <a:r>
              <a:rPr lang="da-DK" dirty="0">
                <a:latin typeface="+mj-lt"/>
              </a:rPr>
              <a:t>, men resulterer oftest i </a:t>
            </a:r>
            <a:r>
              <a:rPr lang="da-DK" dirty="0" err="1">
                <a:latin typeface="+mj-lt"/>
              </a:rPr>
              <a:t>hypotermi</a:t>
            </a:r>
            <a:endParaRPr lang="da-DK" dirty="0">
              <a:latin typeface="+mj-lt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latin typeface="+mj-lt"/>
              </a:rPr>
              <a:t>Tilstanden forværres af manglende evne til at genere en temperaturstigning ved </a:t>
            </a:r>
            <a:r>
              <a:rPr lang="da-DK" dirty="0" err="1">
                <a:latin typeface="+mj-lt"/>
              </a:rPr>
              <a:t>shivering</a:t>
            </a:r>
            <a:r>
              <a:rPr lang="da-DK" dirty="0">
                <a:latin typeface="+mj-lt"/>
              </a:rPr>
              <a:t> og </a:t>
            </a:r>
            <a:r>
              <a:rPr lang="da-DK" dirty="0" err="1">
                <a:latin typeface="+mj-lt"/>
              </a:rPr>
              <a:t>vasokonstriktion</a:t>
            </a:r>
            <a:r>
              <a:rPr lang="da-DK" dirty="0">
                <a:latin typeface="+mj-lt"/>
              </a:rPr>
              <a:t> </a:t>
            </a:r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707" y="1905904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96707"/>
            <a:ext cx="6948055" cy="1205057"/>
          </a:xfrm>
        </p:spPr>
        <p:txBody>
          <a:bodyPr/>
          <a:lstStyle/>
          <a:p>
            <a:r>
              <a:rPr lang="da-DK" dirty="0"/>
              <a:t>Koagulation – patofysiologi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588000" y="1727200"/>
            <a:ext cx="5764213" cy="4588933"/>
          </a:xfrm>
        </p:spPr>
        <p:txBody>
          <a:bodyPr/>
          <a:lstStyle/>
          <a:p>
            <a:r>
              <a:rPr lang="da-DK" dirty="0"/>
              <a:t>Traumatiseret og nekrotisk hjernevæv udskiller </a:t>
            </a:r>
            <a:r>
              <a:rPr lang="da-DK" dirty="0" err="1"/>
              <a:t>tromboplastin</a:t>
            </a:r>
            <a:r>
              <a:rPr lang="da-DK" dirty="0"/>
              <a:t> (</a:t>
            </a:r>
            <a:r>
              <a:rPr lang="da-DK" dirty="0" err="1"/>
              <a:t>cortikalt</a:t>
            </a:r>
            <a:r>
              <a:rPr lang="da-DK" dirty="0"/>
              <a:t> </a:t>
            </a:r>
            <a:r>
              <a:rPr lang="da-DK" dirty="0" err="1"/>
              <a:t>parenchym</a:t>
            </a:r>
            <a:r>
              <a:rPr lang="da-DK" dirty="0"/>
              <a:t> har et særligt højt indhold af </a:t>
            </a:r>
            <a:r>
              <a:rPr lang="da-DK" dirty="0" err="1"/>
              <a:t>tissuefactor</a:t>
            </a:r>
            <a:r>
              <a:rPr lang="da-DK" dirty="0"/>
              <a:t>) og kan i værste fald udløse dissemineret </a:t>
            </a:r>
            <a:r>
              <a:rPr lang="da-DK" dirty="0" err="1"/>
              <a:t>intravaskulær</a:t>
            </a:r>
            <a:r>
              <a:rPr lang="da-DK" dirty="0"/>
              <a:t> koagulation (DIC) </a:t>
            </a:r>
          </a:p>
          <a:p>
            <a:endParaRPr lang="da-DK" dirty="0"/>
          </a:p>
          <a:p>
            <a:r>
              <a:rPr lang="da-DK" dirty="0"/>
              <a:t>Tendensen til </a:t>
            </a:r>
            <a:r>
              <a:rPr lang="da-DK" dirty="0" err="1"/>
              <a:t>koagulopati</a:t>
            </a:r>
            <a:r>
              <a:rPr lang="da-DK" dirty="0"/>
              <a:t> forværres ved eksisterende blødningstendens, </a:t>
            </a:r>
            <a:r>
              <a:rPr lang="da-DK" dirty="0" err="1"/>
              <a:t>hypotermi</a:t>
            </a:r>
            <a:r>
              <a:rPr lang="da-DK" dirty="0"/>
              <a:t> og </a:t>
            </a:r>
            <a:r>
              <a:rPr lang="da-DK" dirty="0" err="1"/>
              <a:t>acidose</a:t>
            </a:r>
            <a:endParaRPr lang="da-DK" dirty="0"/>
          </a:p>
          <a:p>
            <a:endParaRPr lang="da-DK" dirty="0"/>
          </a:p>
          <a:p>
            <a:r>
              <a:rPr lang="da-DK" dirty="0"/>
              <a:t>Er donor multitraumatiseret, kan massiv blødning fra andre læsioner medføre transfusionsudløste koagulationsproblemer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9022" y="3035302"/>
            <a:ext cx="956999" cy="1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29" y="596571"/>
            <a:ext cx="721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latin typeface="Georgia" panose="02040502050405020303" pitchFamily="18" charset="0"/>
              </a:rPr>
              <a:t>Det du kommer til at se er..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29" y="2054163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905953" y="2802372"/>
            <a:ext cx="1796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En ændret patofysiologi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58984" y="4029145"/>
            <a:ext cx="3768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>
              <a:solidFill>
                <a:srgbClr val="004567"/>
              </a:solidFill>
            </a:endParaRPr>
          </a:p>
          <a:p>
            <a:endParaRPr lang="da-DK" sz="2000" b="1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Hypertension</a:t>
            </a: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351539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458984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628746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Før hjernedød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521301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Efter hjernedød 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227910" y="4030576"/>
            <a:ext cx="342222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>
              <a:solidFill>
                <a:srgbClr val="004567"/>
              </a:solidFill>
            </a:endParaRPr>
          </a:p>
          <a:p>
            <a:endParaRPr lang="da-DK" sz="2000" b="1" dirty="0">
              <a:solidFill>
                <a:srgbClr val="00456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Hypotension</a:t>
            </a:r>
            <a:r>
              <a:rPr lang="da-DK" sz="2000" dirty="0">
                <a:solidFill>
                  <a:srgbClr val="004567"/>
                </a:solidFill>
              </a:rPr>
              <a:t> (81%)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Diabetes </a:t>
            </a:r>
            <a:r>
              <a:rPr lang="da-DK" sz="2000" dirty="0" err="1">
                <a:solidFill>
                  <a:srgbClr val="004567"/>
                </a:solidFill>
              </a:rPr>
              <a:t>insipidus</a:t>
            </a:r>
            <a:r>
              <a:rPr lang="da-DK" sz="2000" dirty="0">
                <a:solidFill>
                  <a:srgbClr val="004567"/>
                </a:solidFill>
              </a:rPr>
              <a:t> (op til 80%)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Arytmier</a:t>
            </a:r>
            <a:r>
              <a:rPr lang="da-DK" sz="2000" dirty="0">
                <a:solidFill>
                  <a:srgbClr val="004567"/>
                </a:solidFill>
              </a:rPr>
              <a:t> (25%)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Metabolisk </a:t>
            </a:r>
            <a:r>
              <a:rPr lang="da-DK" sz="2000" dirty="0" err="1">
                <a:solidFill>
                  <a:srgbClr val="004567"/>
                </a:solidFill>
              </a:rPr>
              <a:t>acidose</a:t>
            </a:r>
            <a:r>
              <a:rPr lang="da-DK" sz="2000" dirty="0">
                <a:solidFill>
                  <a:srgbClr val="004567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587B921-2FDD-419E-B236-5762866C5226}"/>
              </a:ext>
            </a:extLst>
          </p:cNvPr>
          <p:cNvSpPr txBox="1"/>
          <p:nvPr/>
        </p:nvSpPr>
        <p:spPr>
          <a:xfrm>
            <a:off x="-138755" y="6369858"/>
            <a:ext cx="730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/>
              <a:t>Opdam</a:t>
            </a:r>
            <a:r>
              <a:rPr lang="da-DK" sz="1200" dirty="0"/>
              <a:t> HI. Hormonal </a:t>
            </a:r>
            <a:r>
              <a:rPr lang="da-DK" sz="1200" dirty="0" err="1"/>
              <a:t>therapy</a:t>
            </a:r>
            <a:r>
              <a:rPr lang="da-DK" sz="1200" dirty="0"/>
              <a:t> in organ donors. </a:t>
            </a:r>
            <a:r>
              <a:rPr lang="da-DK" sz="1200" dirty="0" err="1"/>
              <a:t>Crit</a:t>
            </a:r>
            <a:r>
              <a:rPr lang="da-DK" sz="1200" dirty="0"/>
              <a:t> </a:t>
            </a:r>
            <a:r>
              <a:rPr lang="da-DK" sz="1200" dirty="0" err="1"/>
              <a:t>care</a:t>
            </a:r>
            <a:r>
              <a:rPr lang="da-DK" sz="1200" dirty="0"/>
              <a:t> </a:t>
            </a:r>
            <a:r>
              <a:rPr lang="da-DK" sz="1200" dirty="0" err="1"/>
              <a:t>clin</a:t>
            </a:r>
            <a:r>
              <a:rPr lang="da-DK" sz="1200" dirty="0"/>
              <a:t> 2019;35(2):389-401.</a:t>
            </a:r>
          </a:p>
          <a:p>
            <a:r>
              <a:rPr lang="da-DK" sz="1200" dirty="0" err="1"/>
              <a:t>Kotloff</a:t>
            </a:r>
            <a:r>
              <a:rPr lang="da-DK" sz="1200" dirty="0"/>
              <a:t> RN et al. Management of the potential organ donor in the ICU. </a:t>
            </a:r>
            <a:r>
              <a:rPr lang="da-DK" sz="1200" dirty="0" err="1"/>
              <a:t>Crit</a:t>
            </a:r>
            <a:r>
              <a:rPr lang="da-DK" sz="1200" dirty="0"/>
              <a:t> Care Med 2015;43:1291-1325.</a:t>
            </a:r>
          </a:p>
        </p:txBody>
      </p:sp>
    </p:spTree>
    <p:extLst>
      <p:ext uri="{BB962C8B-B14F-4D97-AF65-F5344CB8AC3E}">
        <p14:creationId xmlns:p14="http://schemas.microsoft.com/office/powerpoint/2010/main" val="380199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83373" y="3054773"/>
            <a:ext cx="5178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latin typeface="Georgia" panose="02040502050405020303" pitchFamily="18" charset="0"/>
                <a:cs typeface="Calibri" panose="020F0502020204030204" pitchFamily="34" charset="0"/>
              </a:rPr>
              <a:t>Monitorering</a:t>
            </a:r>
          </a:p>
        </p:txBody>
      </p:sp>
    </p:spTree>
    <p:extLst>
      <p:ext uri="{BB962C8B-B14F-4D97-AF65-F5344CB8AC3E}">
        <p14:creationId xmlns:p14="http://schemas.microsoft.com/office/powerpoint/2010/main" val="273403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6668" y="152845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Monitorering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621864" cy="4677891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1200"/>
              </a:spcAft>
            </a:pPr>
            <a:r>
              <a:rPr lang="da-DK" dirty="0"/>
              <a:t>Hjerterytme – </a:t>
            </a:r>
            <a:r>
              <a:rPr lang="da-DK" dirty="0" err="1"/>
              <a:t>scopovervågning</a:t>
            </a:r>
            <a:endParaRPr lang="da-DK" dirty="0"/>
          </a:p>
          <a:p>
            <a:pPr lvl="0">
              <a:spcAft>
                <a:spcPts val="1200"/>
              </a:spcAft>
            </a:pPr>
            <a:r>
              <a:rPr lang="da-DK" dirty="0"/>
              <a:t>Centralvenøs </a:t>
            </a:r>
            <a:r>
              <a:rPr lang="da-DK" dirty="0" err="1"/>
              <a:t>iltsaturation</a:t>
            </a:r>
            <a:r>
              <a:rPr lang="da-DK" dirty="0"/>
              <a:t> (ScvO</a:t>
            </a:r>
            <a:r>
              <a:rPr lang="da-DK" baseline="-25000" dirty="0"/>
              <a:t>2</a:t>
            </a:r>
            <a:r>
              <a:rPr lang="da-DK" dirty="0"/>
              <a:t>) – anlæggelse af 3-lumen CVK i højre v. </a:t>
            </a:r>
            <a:r>
              <a:rPr lang="da-DK" dirty="0" err="1"/>
              <a:t>jugularis</a:t>
            </a:r>
            <a:r>
              <a:rPr lang="da-DK" dirty="0"/>
              <a:t> </a:t>
            </a:r>
            <a:r>
              <a:rPr lang="da-DK" dirty="0" err="1"/>
              <a:t>interna</a:t>
            </a:r>
            <a:r>
              <a:rPr lang="da-DK" dirty="0"/>
              <a:t>. Allerede anlagt CVK bibeholdes 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Minimum 2 gode perifere </a:t>
            </a:r>
            <a:r>
              <a:rPr lang="da-DK" dirty="0" err="1"/>
              <a:t>i.v</a:t>
            </a:r>
            <a:r>
              <a:rPr lang="da-DK" dirty="0"/>
              <a:t>.- adgange, hvis muligt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Perifer </a:t>
            </a:r>
            <a:r>
              <a:rPr lang="da-DK" dirty="0" err="1"/>
              <a:t>iltsaturation</a:t>
            </a:r>
            <a:r>
              <a:rPr lang="da-DK" dirty="0"/>
              <a:t> (SpO</a:t>
            </a:r>
            <a:r>
              <a:rPr lang="da-DK" baseline="-25000" dirty="0"/>
              <a:t>2</a:t>
            </a:r>
            <a:r>
              <a:rPr lang="da-DK" dirty="0"/>
              <a:t>) </a:t>
            </a:r>
          </a:p>
          <a:p>
            <a:pPr lvl="0">
              <a:spcAft>
                <a:spcPts val="1200"/>
              </a:spcAft>
            </a:pPr>
            <a:r>
              <a:rPr lang="da-DK" dirty="0" err="1"/>
              <a:t>Invasivt</a:t>
            </a:r>
            <a:r>
              <a:rPr lang="da-DK" dirty="0"/>
              <a:t> blodtryk - arteriekanyle (beliggenhed underordnet)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Timediureser – kateter á </a:t>
            </a:r>
            <a:r>
              <a:rPr lang="da-DK" dirty="0" err="1"/>
              <a:t>demeure</a:t>
            </a:r>
            <a:r>
              <a:rPr lang="da-DK" dirty="0"/>
              <a:t> (KAD)</a:t>
            </a:r>
          </a:p>
          <a:p>
            <a:pPr>
              <a:spcAft>
                <a:spcPts val="1200"/>
              </a:spcAft>
            </a:pPr>
            <a:r>
              <a:rPr lang="da-DK" dirty="0"/>
              <a:t>Central temperaturmåling</a:t>
            </a:r>
            <a:endParaRPr lang="da-DK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pic>
        <p:nvPicPr>
          <p:cNvPr id="4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3423" y="2383154"/>
            <a:ext cx="1623015" cy="13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745" y="386062"/>
            <a:ext cx="9877522" cy="1205057"/>
          </a:xfrm>
        </p:spPr>
        <p:txBody>
          <a:bodyPr/>
          <a:lstStyle/>
          <a:p>
            <a:r>
              <a:rPr lang="da-DK" dirty="0"/>
              <a:t>Blod- og urinprøver i donationsforløbet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2191228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>
                <a:solidFill>
                  <a:schemeClr val="bg1"/>
                </a:solidFill>
              </a:rPr>
              <a:t>Blodprøver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7660249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/>
              <a:t>Urinprøver</a:t>
            </a: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695692" y="4203646"/>
            <a:ext cx="3468975" cy="2654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Arterieblodgas hver 2. time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Nyretal hver 4. time eller efter behov</a:t>
            </a: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Koagulationstal efter behov</a:t>
            </a: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9" name="Pladsholder til tekst 2"/>
          <p:cNvSpPr txBox="1">
            <a:spLocks/>
          </p:cNvSpPr>
          <p:nvPr/>
        </p:nvSpPr>
        <p:spPr>
          <a:xfrm>
            <a:off x="6538328" y="4301067"/>
            <a:ext cx="3468975" cy="1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774800" y="4441531"/>
            <a:ext cx="424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Urin-</a:t>
            </a:r>
            <a:r>
              <a:rPr lang="da-DK" sz="2000" dirty="0" err="1"/>
              <a:t>stix</a:t>
            </a:r>
            <a:r>
              <a:rPr lang="da-DK" sz="2000" dirty="0"/>
              <a:t> – og ved </a:t>
            </a:r>
            <a:r>
              <a:rPr lang="da-DK" sz="2000" dirty="0" err="1"/>
              <a:t>proteinuri</a:t>
            </a:r>
            <a:r>
              <a:rPr lang="da-DK" sz="2000" dirty="0"/>
              <a:t> udføres albumin/</a:t>
            </a:r>
            <a:r>
              <a:rPr lang="da-DK" sz="2000" dirty="0" err="1"/>
              <a:t>creatinin</a:t>
            </a:r>
            <a:r>
              <a:rPr lang="da-DK" sz="2000" dirty="0"/>
              <a:t> ratio akut på </a:t>
            </a:r>
            <a:r>
              <a:rPr lang="da-DK" sz="2000" dirty="0" err="1"/>
              <a:t>kateterurin</a:t>
            </a:r>
            <a:endParaRPr lang="da-DK" sz="2000" dirty="0">
              <a:solidFill>
                <a:srgbClr val="0045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198707" y="2800774"/>
            <a:ext cx="5178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latin typeface="Georgia" panose="02040502050405020303" pitchFamily="18" charset="0"/>
                <a:cs typeface="Calibri" panose="020F0502020204030204" pitchFamily="34" charset="0"/>
              </a:rPr>
              <a:t>Organsystemerne enkeltvis</a:t>
            </a:r>
          </a:p>
        </p:txBody>
      </p:sp>
    </p:spTree>
    <p:extLst>
      <p:ext uri="{BB962C8B-B14F-4D97-AF65-F5344CB8AC3E}">
        <p14:creationId xmlns:p14="http://schemas.microsoft.com/office/powerpoint/2010/main" val="3132869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9852" y="175229"/>
            <a:ext cx="8228831" cy="1205057"/>
          </a:xfrm>
        </p:spPr>
        <p:txBody>
          <a:bodyPr/>
          <a:lstStyle/>
          <a:p>
            <a:r>
              <a:rPr lang="da-DK" dirty="0"/>
              <a:t>Cirkulation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493206" y="1716006"/>
            <a:ext cx="4689674" cy="4154572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 </a:t>
            </a:r>
          </a:p>
          <a:p>
            <a:endParaRPr lang="da-DK" dirty="0"/>
          </a:p>
          <a:p>
            <a:r>
              <a:rPr lang="da-DK" dirty="0"/>
              <a:t>MAP &gt; 65 mm Hg (evt. højere hvis eksisterende </a:t>
            </a:r>
            <a:r>
              <a:rPr lang="da-DK" dirty="0" err="1"/>
              <a:t>hypertension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Sikre </a:t>
            </a:r>
            <a:r>
              <a:rPr lang="da-DK" dirty="0" err="1"/>
              <a:t>normovolæmi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Normoxi</a:t>
            </a:r>
            <a:endParaRPr lang="da-DK" dirty="0"/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Serielle målinger af ScvO</a:t>
            </a:r>
            <a:r>
              <a:rPr lang="da-DK" baseline="-20000" dirty="0">
                <a:solidFill>
                  <a:srgbClr val="004567"/>
                </a:solidFill>
              </a:rPr>
              <a:t>2 </a:t>
            </a:r>
            <a:r>
              <a:rPr lang="da-DK" dirty="0">
                <a:solidFill>
                  <a:srgbClr val="004567"/>
                </a:solidFill>
              </a:rPr>
              <a:t>. Mål: ScvO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 &gt; 65 </a:t>
            </a:r>
            <a:r>
              <a:rPr lang="da-DK" dirty="0"/>
              <a:t>og laktat &lt; 2,5 mmol/l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89852" y="1716005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5">
            <a:extLst>
              <a:ext uri="{FF2B5EF4-FFF2-40B4-BE49-F238E27FC236}">
                <a16:creationId xmlns:a16="http://schemas.microsoft.com/office/drawing/2014/main" id="{4B46F793-D9BC-41E8-9605-279FADE8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5114" y="3002946"/>
            <a:ext cx="1378682" cy="187653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5568C4-DD95-4635-AFB7-80F466529FC7}"/>
              </a:ext>
            </a:extLst>
          </p:cNvPr>
          <p:cNvSpPr txBox="1"/>
          <p:nvPr/>
        </p:nvSpPr>
        <p:spPr>
          <a:xfrm>
            <a:off x="6138701" y="5975465"/>
            <a:ext cx="584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Ball IM et al. Management of the </a:t>
            </a:r>
            <a:r>
              <a:rPr lang="da-DK" sz="1200" dirty="0" err="1"/>
              <a:t>neurologically</a:t>
            </a:r>
            <a:r>
              <a:rPr lang="da-DK" sz="1200" dirty="0"/>
              <a:t> </a:t>
            </a:r>
            <a:r>
              <a:rPr lang="da-DK" sz="1200" dirty="0" err="1"/>
              <a:t>deceased</a:t>
            </a:r>
            <a:r>
              <a:rPr lang="da-DK" sz="1200" dirty="0"/>
              <a:t> organ donor. CMAJ: 2020;192(14):E361-9.</a:t>
            </a:r>
          </a:p>
        </p:txBody>
      </p:sp>
    </p:spTree>
    <p:extLst>
      <p:ext uri="{BB962C8B-B14F-4D97-AF65-F5344CB8AC3E}">
        <p14:creationId xmlns:p14="http://schemas.microsoft.com/office/powerpoint/2010/main" val="170293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8410" y="152846"/>
            <a:ext cx="3993394" cy="1195508"/>
          </a:xfrm>
        </p:spPr>
        <p:txBody>
          <a:bodyPr/>
          <a:lstStyle/>
          <a:p>
            <a:r>
              <a:rPr lang="da-DK" dirty="0" err="1"/>
              <a:t>Bradykardi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98134"/>
            <a:ext cx="5256210" cy="387244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Betydende </a:t>
            </a:r>
            <a:r>
              <a:rPr lang="da-DK" dirty="0" err="1"/>
              <a:t>bradykardi</a:t>
            </a:r>
            <a:r>
              <a:rPr lang="da-DK" dirty="0"/>
              <a:t>, hvor der indtræder </a:t>
            </a:r>
            <a:r>
              <a:rPr lang="da-DK" dirty="0" err="1"/>
              <a:t>hypotension</a:t>
            </a:r>
            <a:r>
              <a:rPr lang="da-DK" dirty="0"/>
              <a:t>, skal behandles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Præparatvalg: ISOPRENALIN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Hvorfor?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Da donor er </a:t>
            </a:r>
            <a:r>
              <a:rPr lang="da-DK" dirty="0" err="1"/>
              <a:t>denerveret</a:t>
            </a:r>
            <a:r>
              <a:rPr lang="da-DK" dirty="0"/>
              <a:t>, er der ikke effekt af Atropin - det virker ikke på et </a:t>
            </a:r>
            <a:r>
              <a:rPr lang="da-DK" dirty="0" err="1"/>
              <a:t>denerveret</a:t>
            </a:r>
            <a:r>
              <a:rPr lang="da-DK" dirty="0"/>
              <a:t> hjerte</a:t>
            </a:r>
          </a:p>
          <a:p>
            <a:endParaRPr lang="da-DK" dirty="0"/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4400" y="2558742"/>
            <a:ext cx="1354533" cy="1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913121" y="1581332"/>
            <a:ext cx="6119221" cy="5151120"/>
          </a:xfrm>
        </p:spPr>
        <p:txBody>
          <a:bodyPr>
            <a:normAutofit/>
          </a:bodyPr>
          <a:lstStyle/>
          <a:p>
            <a:r>
              <a:rPr lang="da-DK" dirty="0"/>
              <a:t>Undervisningen tager afsæt i Rekommandationen – donorpleje på intensivafdelingen, som skitserer fysiologiske ændringer under </a:t>
            </a:r>
            <a:r>
              <a:rPr lang="da-DK" dirty="0" err="1"/>
              <a:t>incarcerationsforløbet</a:t>
            </a:r>
            <a:r>
              <a:rPr lang="da-DK" dirty="0"/>
              <a:t>, samt vejleder i behandlingsprincipperne for optimal donorpleje. Rekommandationen indeholder også blandevejledninger til de anbefalede præparater  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Rekommandationen er udarbejdet af DASAIM i samarbejde med Dansk Center for Organdonation, Dansk Transplantationsselskab og Dansk Neurokirurgisk selskab. Du finder den i National Guideline punkt 6 ”Donorpleje og –behandling” under baggrundsmateriale eller ved at anvende linket her: </a:t>
            </a:r>
            <a:r>
              <a:rPr lang="da-DK" dirty="0">
                <a:hlinkClick r:id="rId2"/>
              </a:rPr>
              <a:t>Rekommandation - Donorpleje på intensivafdelingen</a:t>
            </a:r>
            <a:endParaRPr lang="da-DK" dirty="0"/>
          </a:p>
          <a:p>
            <a:endParaRPr lang="da-DK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1" y="1"/>
            <a:ext cx="5256212" cy="1335313"/>
          </a:xfrm>
        </p:spPr>
        <p:txBody>
          <a:bodyPr/>
          <a:lstStyle/>
          <a:p>
            <a:r>
              <a:rPr lang="da-DK" dirty="0"/>
              <a:t>Rekommandation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B1B8176-EE67-4678-A93B-EF757D2EF159}"/>
              </a:ext>
            </a:extLst>
          </p:cNvPr>
          <p:cNvSpPr txBox="1">
            <a:spLocks/>
          </p:cNvSpPr>
          <p:nvPr/>
        </p:nvSpPr>
        <p:spPr>
          <a:xfrm>
            <a:off x="847438" y="104755"/>
            <a:ext cx="10074562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Hypertension</a:t>
            </a:r>
            <a:r>
              <a:rPr lang="da-DK" dirty="0"/>
              <a:t> og sympatisk storm</a:t>
            </a:r>
          </a:p>
        </p:txBody>
      </p:sp>
      <p:pic>
        <p:nvPicPr>
          <p:cNvPr id="7" name="Grafik 219">
            <a:extLst>
              <a:ext uri="{FF2B5EF4-FFF2-40B4-BE49-F238E27FC236}">
                <a16:creationId xmlns:a16="http://schemas.microsoft.com/office/drawing/2014/main" id="{E0DE1631-9DFA-4C05-99BF-3F331E60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867" y="4801928"/>
            <a:ext cx="1418461" cy="137117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847437" y="1807647"/>
            <a:ext cx="370026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/>
              <a:t>Definition:</a:t>
            </a:r>
          </a:p>
          <a:p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err="1"/>
              <a:t>Hypertension</a:t>
            </a:r>
            <a:r>
              <a:rPr lang="da-DK" sz="2200" dirty="0"/>
              <a:t> (ofte kortvarig)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/>
              <a:t>MAP &gt; 90 mm Hg eller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/>
              <a:t>Systole &gt; 160 mm Hg </a:t>
            </a:r>
          </a:p>
          <a:p>
            <a:br>
              <a:rPr lang="da-DK" sz="2400" dirty="0"/>
            </a:br>
            <a:br>
              <a:rPr lang="da-DK" sz="2400" dirty="0"/>
            </a:br>
            <a:endParaRPr lang="da-DK" sz="2400" dirty="0"/>
          </a:p>
        </p:txBody>
      </p:sp>
      <p:sp>
        <p:nvSpPr>
          <p:cNvPr id="10" name="Pladsholder til indhold 4">
            <a:extLst>
              <a:ext uri="{FF2B5EF4-FFF2-40B4-BE49-F238E27FC236}">
                <a16:creationId xmlns:a16="http://schemas.microsoft.com/office/drawing/2014/main" id="{37463F9E-5236-4CE6-8AEF-676CD9AFDD87}"/>
              </a:ext>
            </a:extLst>
          </p:cNvPr>
          <p:cNvSpPr txBox="1">
            <a:spLocks/>
          </p:cNvSpPr>
          <p:nvPr/>
        </p:nvSpPr>
        <p:spPr>
          <a:xfrm>
            <a:off x="4547698" y="2467234"/>
            <a:ext cx="3421958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Esmolol</a:t>
            </a:r>
            <a:r>
              <a:rPr lang="da-DK" sz="2200" dirty="0"/>
              <a:t> (</a:t>
            </a:r>
            <a:r>
              <a:rPr lang="da-DK" sz="2200" dirty="0" err="1"/>
              <a:t>Brevibloc</a:t>
            </a:r>
            <a:r>
              <a:rPr lang="da-DK" sz="2200" dirty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Betablokker, ultrakort virkende tidsmæssigt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Haves </a:t>
            </a:r>
            <a:r>
              <a:rPr lang="da-DK" sz="2200" dirty="0" err="1"/>
              <a:t>Esmolol</a:t>
            </a:r>
            <a:r>
              <a:rPr lang="da-DK" sz="2200" dirty="0"/>
              <a:t> ikke, bruges alternativerne</a:t>
            </a:r>
          </a:p>
        </p:txBody>
      </p:sp>
      <p:sp>
        <p:nvSpPr>
          <p:cNvPr id="11" name="Pladsholder til indhold 5">
            <a:extLst>
              <a:ext uri="{FF2B5EF4-FFF2-40B4-BE49-F238E27FC236}">
                <a16:creationId xmlns:a16="http://schemas.microsoft.com/office/drawing/2014/main" id="{A8A41FFC-E871-4877-9689-BF634DAC1923}"/>
              </a:ext>
            </a:extLst>
          </p:cNvPr>
          <p:cNvSpPr txBox="1">
            <a:spLocks/>
          </p:cNvSpPr>
          <p:nvPr/>
        </p:nvSpPr>
        <p:spPr>
          <a:xfrm>
            <a:off x="8672715" y="1809453"/>
            <a:ext cx="3421957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Alternativer: 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a-DK" sz="2200" dirty="0"/>
              <a:t>(ikke prioriteret rækkefølge)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Natriumnitroprussid</a:t>
            </a:r>
            <a:r>
              <a:rPr lang="da-DK" sz="2200" dirty="0"/>
              <a:t> (Nipride)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Remifentanil</a:t>
            </a:r>
            <a:r>
              <a:rPr lang="da-DK" sz="2200" dirty="0"/>
              <a:t> (</a:t>
            </a:r>
            <a:r>
              <a:rPr lang="da-DK" sz="2200" dirty="0" err="1"/>
              <a:t>Ultiva</a:t>
            </a:r>
            <a:r>
              <a:rPr lang="da-DK" sz="2200" dirty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Labetalol</a:t>
            </a:r>
            <a:r>
              <a:rPr lang="da-DK" sz="2200" dirty="0"/>
              <a:t> (Trandate)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>
                <a:solidFill>
                  <a:srgbClr val="004567"/>
                </a:solidFill>
              </a:rPr>
              <a:t>Nitroglycerin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765169" y="1807647"/>
            <a:ext cx="435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Behandling:</a:t>
            </a:r>
          </a:p>
        </p:txBody>
      </p:sp>
    </p:spTree>
    <p:extLst>
      <p:ext uri="{BB962C8B-B14F-4D97-AF65-F5344CB8AC3E}">
        <p14:creationId xmlns:p14="http://schemas.microsoft.com/office/powerpoint/2010/main" val="41165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6608" y="5634131"/>
            <a:ext cx="10701725" cy="1205057"/>
          </a:xfrm>
        </p:spPr>
        <p:txBody>
          <a:bodyPr>
            <a:normAutofit/>
          </a:bodyPr>
          <a:lstStyle/>
          <a:p>
            <a:pPr algn="ctr"/>
            <a:r>
              <a:rPr lang="da-DK" sz="2400" dirty="0"/>
              <a:t>Volumen og </a:t>
            </a:r>
            <a:r>
              <a:rPr lang="da-DK" sz="2400" dirty="0" err="1"/>
              <a:t>vasopressor</a:t>
            </a:r>
            <a:r>
              <a:rPr lang="da-DK" sz="2400" dirty="0"/>
              <a:t> anvendes ofte simultant 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538076" y="2501137"/>
            <a:ext cx="4689674" cy="2835275"/>
          </a:xfrm>
        </p:spPr>
        <p:txBody>
          <a:bodyPr/>
          <a:lstStyle/>
          <a:p>
            <a:pPr lvl="0"/>
            <a:r>
              <a:rPr lang="da-DK" dirty="0"/>
              <a:t>Noradrenalin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Vasopressin</a:t>
            </a:r>
            <a:r>
              <a:rPr lang="da-DK" dirty="0"/>
              <a:t> (</a:t>
            </a:r>
            <a:r>
              <a:rPr lang="da-DK" dirty="0" err="1"/>
              <a:t>Empressin</a:t>
            </a:r>
            <a:r>
              <a:rPr lang="da-DK" dirty="0"/>
              <a:t>). Se blandevejledning i National Guideline punkt 6. </a:t>
            </a:r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143252" y="2501137"/>
            <a:ext cx="4689674" cy="2835275"/>
          </a:xfrm>
        </p:spPr>
        <p:txBody>
          <a:bodyPr>
            <a:normAutofit/>
          </a:bodyPr>
          <a:lstStyle/>
          <a:p>
            <a:pPr lvl="0"/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NaCl</a:t>
            </a:r>
            <a:r>
              <a:rPr lang="da-DK" dirty="0"/>
              <a:t> 0,5%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Ringer laktat/acetat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Vand i sonden/</a:t>
            </a:r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glucose</a:t>
            </a:r>
            <a:r>
              <a:rPr lang="da-DK"/>
              <a:t> 5% </a:t>
            </a:r>
            <a:r>
              <a:rPr lang="da-DK" dirty="0"/>
              <a:t>(hvis høj P-</a:t>
            </a:r>
            <a:r>
              <a:rPr lang="da-DK" dirty="0" err="1"/>
              <a:t>Na</a:t>
            </a:r>
            <a:r>
              <a:rPr lang="da-DK" baseline="30000" dirty="0"/>
              <a:t>+</a:t>
            </a:r>
            <a:r>
              <a:rPr lang="da-DK" dirty="0"/>
              <a:t>)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Blod – følg SST retningslinjer</a:t>
            </a:r>
          </a:p>
          <a:p>
            <a:endParaRPr lang="da-DK" dirty="0"/>
          </a:p>
        </p:txBody>
      </p:sp>
      <p:grpSp>
        <p:nvGrpSpPr>
          <p:cNvPr id="5" name="Gruppe 4"/>
          <p:cNvGrpSpPr/>
          <p:nvPr/>
        </p:nvGrpSpPr>
        <p:grpSpPr>
          <a:xfrm>
            <a:off x="1143252" y="1419595"/>
            <a:ext cx="4236387" cy="708480"/>
            <a:chOff x="246615" y="0"/>
            <a:chExt cx="4236387" cy="708480"/>
          </a:xfrm>
        </p:grpSpPr>
        <p:sp>
          <p:nvSpPr>
            <p:cNvPr id="6" name="Afrundet rektangel 5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frundet rektangel 4"/>
            <p:cNvSpPr txBox="1"/>
            <p:nvPr/>
          </p:nvSpPr>
          <p:spPr>
            <a:xfrm>
              <a:off x="375680" y="43528"/>
              <a:ext cx="3978256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/>
                <a:t>Volumen</a:t>
              </a:r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6538076" y="1419595"/>
            <a:ext cx="4236387" cy="708480"/>
            <a:chOff x="246615" y="0"/>
            <a:chExt cx="4236387" cy="708480"/>
          </a:xfrm>
        </p:grpSpPr>
        <p:sp>
          <p:nvSpPr>
            <p:cNvPr id="12" name="Afrundet rektangel 11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frundet rektangel 4"/>
            <p:cNvSpPr txBox="1"/>
            <p:nvPr/>
          </p:nvSpPr>
          <p:spPr>
            <a:xfrm>
              <a:off x="281199" y="43528"/>
              <a:ext cx="4167217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 err="1"/>
                <a:t>Vasopressor</a:t>
              </a:r>
              <a:endParaRPr lang="da-DK" sz="2400" kern="1200" dirty="0"/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2492734" y="523647"/>
            <a:ext cx="6948055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 err="1"/>
              <a:t>Hypotension</a:t>
            </a:r>
            <a:r>
              <a:rPr lang="da-DK" sz="3700" dirty="0"/>
              <a:t> – behandling   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5859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6695" y="309385"/>
            <a:ext cx="9719733" cy="1205057"/>
          </a:xfrm>
        </p:spPr>
        <p:txBody>
          <a:bodyPr>
            <a:normAutofit/>
          </a:bodyPr>
          <a:lstStyle/>
          <a:p>
            <a:r>
              <a:rPr lang="da-DK" dirty="0"/>
              <a:t>Hvornår anvendes </a:t>
            </a:r>
            <a:r>
              <a:rPr lang="da-DK" dirty="0" err="1"/>
              <a:t>inotropi</a:t>
            </a:r>
            <a:r>
              <a:rPr lang="da-DK" dirty="0"/>
              <a:t>? </a:t>
            </a:r>
            <a:br>
              <a:rPr lang="da-DK" dirty="0"/>
            </a:br>
            <a:endParaRPr lang="da-DK" dirty="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9588082" y="9507212"/>
            <a:ext cx="57150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2CED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38439" y="1448003"/>
            <a:ext cx="11185864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300" b="0" dirty="0">
                <a:latin typeface="+mj-lt"/>
              </a:rPr>
              <a:t>Hvis EKKO viser tegn på nedsat </a:t>
            </a:r>
            <a:r>
              <a:rPr lang="da-DK" sz="2300" b="0" dirty="0" err="1">
                <a:latin typeface="+mj-lt"/>
              </a:rPr>
              <a:t>myokardiekontraktilitet</a:t>
            </a:r>
            <a:r>
              <a:rPr lang="da-DK" sz="2300" b="0" dirty="0">
                <a:latin typeface="+mj-lt"/>
              </a:rPr>
              <a:t>, startes behandling med </a:t>
            </a:r>
            <a:r>
              <a:rPr lang="da-DK" sz="2300" b="0" dirty="0" err="1">
                <a:latin typeface="+mj-lt"/>
              </a:rPr>
              <a:t>inotropi</a:t>
            </a:r>
            <a:r>
              <a:rPr lang="da-DK" sz="2300" b="0" dirty="0">
                <a:latin typeface="+mj-lt"/>
              </a:rPr>
              <a:t> </a:t>
            </a:r>
            <a:br>
              <a:rPr lang="da-DK" dirty="0"/>
            </a:br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467311" y="2515143"/>
            <a:ext cx="5399028" cy="970367"/>
            <a:chOff x="833821" y="1217014"/>
            <a:chExt cx="4898762" cy="872641"/>
          </a:xfrm>
        </p:grpSpPr>
        <p:sp>
          <p:nvSpPr>
            <p:cNvPr id="16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32383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da-DK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Rektangel 2"/>
          <p:cNvSpPr/>
          <p:nvPr/>
        </p:nvSpPr>
        <p:spPr>
          <a:xfrm>
            <a:off x="509467" y="2503148"/>
            <a:ext cx="6693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iværksat behandling ikke har forventet effekt</a:t>
            </a:r>
          </a:p>
          <a:p>
            <a:pPr lvl="0"/>
            <a:endParaRPr lang="en-US" dirty="0">
              <a:solidFill>
                <a:srgbClr val="004567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hjertet skal vurderes til donation</a:t>
            </a:r>
            <a:endParaRPr lang="en-US" dirty="0">
              <a:solidFill>
                <a:srgbClr val="004567"/>
              </a:solidFill>
            </a:endParaRPr>
          </a:p>
        </p:txBody>
      </p:sp>
      <p:grpSp>
        <p:nvGrpSpPr>
          <p:cNvPr id="21" name="Gruppe 20"/>
          <p:cNvGrpSpPr/>
          <p:nvPr/>
        </p:nvGrpSpPr>
        <p:grpSpPr>
          <a:xfrm>
            <a:off x="3723124" y="4012877"/>
            <a:ext cx="5399028" cy="970367"/>
            <a:chOff x="1288040" y="1203271"/>
            <a:chExt cx="4898762" cy="872641"/>
          </a:xfrm>
        </p:grpSpPr>
        <p:sp>
          <p:nvSpPr>
            <p:cNvPr id="22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1288040" y="1203271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354545" y="1334053"/>
              <a:ext cx="444213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>
                  <a:solidFill>
                    <a:srgbClr val="004567"/>
                  </a:solidFill>
                </a:rPr>
                <a:t>Optimer behandlingen og gentag EKKO – EF kan ændre sig over tid </a:t>
              </a:r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6507400" y="5347788"/>
            <a:ext cx="5399028" cy="970367"/>
            <a:chOff x="833821" y="1217014"/>
            <a:chExt cx="4898762" cy="872641"/>
          </a:xfrm>
        </p:grpSpPr>
        <p:sp>
          <p:nvSpPr>
            <p:cNvPr id="25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436187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>
                  <a:solidFill>
                    <a:srgbClr val="004567"/>
                  </a:solidFill>
                </a:rPr>
                <a:t>Ingen effekt? - Overvej </a:t>
              </a:r>
              <a:r>
                <a:rPr lang="da-DK" dirty="0" err="1">
                  <a:solidFill>
                    <a:srgbClr val="004567"/>
                  </a:solidFill>
                </a:rPr>
                <a:t>cardiac</a:t>
              </a:r>
              <a:r>
                <a:rPr lang="da-DK" dirty="0">
                  <a:solidFill>
                    <a:srgbClr val="004567"/>
                  </a:solidFill>
                </a:rPr>
                <a:t> output monitorering efter lokale retningslinjer </a:t>
              </a:r>
            </a:p>
          </p:txBody>
        </p:sp>
      </p:grpSp>
      <p:sp>
        <p:nvSpPr>
          <p:cNvPr id="28" name="Ligebenet trekant 27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5827404" y="2835552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29" name="Ligebenet trekant 28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9095164" y="4330738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grpSp>
        <p:nvGrpSpPr>
          <p:cNvPr id="31" name="Gruppe 30"/>
          <p:cNvGrpSpPr/>
          <p:nvPr/>
        </p:nvGrpSpPr>
        <p:grpSpPr>
          <a:xfrm>
            <a:off x="6264129" y="2603488"/>
            <a:ext cx="1685552" cy="793675"/>
            <a:chOff x="6307347" y="1183481"/>
            <a:chExt cx="4926731" cy="894140"/>
          </a:xfrm>
        </p:grpSpPr>
        <p:sp>
          <p:nvSpPr>
            <p:cNvPr id="32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7" name="Nedadgående pil 6"/>
          <p:cNvSpPr/>
          <p:nvPr/>
        </p:nvSpPr>
        <p:spPr>
          <a:xfrm>
            <a:off x="7014649" y="3447495"/>
            <a:ext cx="194079" cy="475347"/>
          </a:xfrm>
          <a:prstGeom prst="downArrow">
            <a:avLst/>
          </a:prstGeom>
          <a:solidFill>
            <a:srgbClr val="004567"/>
          </a:solidFill>
          <a:ln>
            <a:solidFill>
              <a:srgbClr val="00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/>
          <p:cNvSpPr/>
          <p:nvPr/>
        </p:nvSpPr>
        <p:spPr>
          <a:xfrm>
            <a:off x="138439" y="6498371"/>
            <a:ext cx="8553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i="1" dirty="0" err="1"/>
              <a:t>Zaroff</a:t>
            </a:r>
            <a:r>
              <a:rPr lang="en-GB" sz="1200" i="1" dirty="0"/>
              <a:t> JG et al. Consensus Report. Crystal City, Va. </a:t>
            </a:r>
            <a:r>
              <a:rPr lang="da-DK" sz="1200" i="1" dirty="0" err="1"/>
              <a:t>Circulation</a:t>
            </a:r>
            <a:r>
              <a:rPr lang="da-DK" sz="1200" i="1" dirty="0"/>
              <a:t>. 2002;106:836-841</a:t>
            </a:r>
            <a:endParaRPr lang="en-US" sz="1200" dirty="0"/>
          </a:p>
        </p:txBody>
      </p:sp>
      <p:pic>
        <p:nvPicPr>
          <p:cNvPr id="35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5944" y="2875334"/>
            <a:ext cx="296720" cy="419750"/>
          </a:xfrm>
          <a:prstGeom prst="rect">
            <a:avLst/>
          </a:prstGeom>
        </p:spPr>
      </p:pic>
      <p:grpSp>
        <p:nvGrpSpPr>
          <p:cNvPr id="27" name="Gruppe 26"/>
          <p:cNvGrpSpPr/>
          <p:nvPr/>
        </p:nvGrpSpPr>
        <p:grpSpPr>
          <a:xfrm>
            <a:off x="9570640" y="4084632"/>
            <a:ext cx="1685552" cy="793675"/>
            <a:chOff x="6307347" y="1183481"/>
            <a:chExt cx="4926731" cy="894140"/>
          </a:xfrm>
        </p:grpSpPr>
        <p:sp>
          <p:nvSpPr>
            <p:cNvPr id="30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7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0493" y="4393283"/>
            <a:ext cx="296720" cy="4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7468" y="-45019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Hjertestop – håndtering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469464" cy="4745624"/>
          </a:xfrm>
        </p:spPr>
        <p:txBody>
          <a:bodyPr>
            <a:noAutofit/>
          </a:bodyPr>
          <a:lstStyle/>
          <a:p>
            <a:r>
              <a:rPr lang="da-DK" dirty="0"/>
              <a:t>Hjertestopbehandling bør som udgangspunkt initieres ved hjertestop hos potentielle organdonorer </a:t>
            </a:r>
          </a:p>
          <a:p>
            <a:endParaRPr lang="da-DK" dirty="0"/>
          </a:p>
          <a:p>
            <a:r>
              <a:rPr lang="da-DK" dirty="0"/>
              <a:t>Hvis hjertestoppet indtræffer, før hjernedødsdiagnosen er stillet, behandles efter vanlige retningslinjer </a:t>
            </a:r>
          </a:p>
          <a:p>
            <a:endParaRPr lang="da-DK" dirty="0"/>
          </a:p>
          <a:p>
            <a:r>
              <a:rPr lang="da-DK" dirty="0"/>
              <a:t>Hvis hjertestoppet indtræffer efter, at hjernedødsdiagnosen er stillet, bør behandlingen påbegyndes, men en konkret lægefaglig vurdering vil afgøre varigheden og omfanget af behandlingen 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14133"/>
            <a:ext cx="5491265" cy="384386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91995CA-C55D-4274-A1C1-B52746E447E0}"/>
              </a:ext>
            </a:extLst>
          </p:cNvPr>
          <p:cNvSpPr/>
          <p:nvPr/>
        </p:nvSpPr>
        <p:spPr>
          <a:xfrm>
            <a:off x="717236" y="1251135"/>
            <a:ext cx="5378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hlinkClick r:id="rId4"/>
              </a:rPr>
              <a:t>Rapport om hjertestopbehandling af organdonorer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98484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1436" y="317943"/>
            <a:ext cx="6948055" cy="1205057"/>
          </a:xfrm>
        </p:spPr>
        <p:txBody>
          <a:bodyPr/>
          <a:lstStyle/>
          <a:p>
            <a:r>
              <a:rPr lang="da-DK" dirty="0"/>
              <a:t>Respiration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2269068"/>
            <a:ext cx="4689674" cy="360151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Normoventilation</a:t>
            </a:r>
            <a:r>
              <a:rPr lang="da-DK" dirty="0"/>
              <a:t> (pH 7,35-7,45)</a:t>
            </a:r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Lavest mulig FiO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 og PEEP, der giver P</a:t>
            </a:r>
            <a:r>
              <a:rPr lang="da-DK" baseline="-25000" dirty="0">
                <a:solidFill>
                  <a:srgbClr val="004567"/>
                </a:solidFill>
              </a:rPr>
              <a:t>a</a:t>
            </a:r>
            <a:r>
              <a:rPr lang="da-DK" dirty="0">
                <a:solidFill>
                  <a:srgbClr val="004567"/>
                </a:solidFill>
              </a:rPr>
              <a:t>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: 9 - 12 kPa og sat &gt; 95%. Undgå </a:t>
            </a:r>
            <a:r>
              <a:rPr lang="da-DK" dirty="0" err="1">
                <a:solidFill>
                  <a:srgbClr val="004567"/>
                </a:solidFill>
              </a:rPr>
              <a:t>hyperoxi</a:t>
            </a:r>
            <a:r>
              <a:rPr lang="da-DK" dirty="0">
                <a:solidFill>
                  <a:srgbClr val="004567"/>
                </a:solidFill>
              </a:rPr>
              <a:t> (P</a:t>
            </a:r>
            <a:r>
              <a:rPr lang="da-DK" baseline="-25000" dirty="0">
                <a:solidFill>
                  <a:srgbClr val="004567"/>
                </a:solidFill>
              </a:rPr>
              <a:t>a</a:t>
            </a:r>
            <a:r>
              <a:rPr lang="da-DK" dirty="0">
                <a:solidFill>
                  <a:srgbClr val="004567"/>
                </a:solidFill>
              </a:rPr>
              <a:t>O2 &gt; 16 kPa). </a:t>
            </a:r>
            <a:r>
              <a:rPr lang="da-DK" dirty="0" err="1">
                <a:solidFill>
                  <a:srgbClr val="004567"/>
                </a:solidFill>
              </a:rPr>
              <a:t>Peep</a:t>
            </a:r>
            <a:r>
              <a:rPr lang="da-DK" dirty="0">
                <a:solidFill>
                  <a:srgbClr val="004567"/>
                </a:solidFill>
              </a:rPr>
              <a:t> dog ikke under 8 cm H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/>
              <a:t>O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101436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8385" y="2949214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0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49955" y="2568807"/>
            <a:ext cx="2048497" cy="545813"/>
            <a:chOff x="912066" y="2231428"/>
            <a:chExt cx="2618930" cy="732696"/>
          </a:xfrm>
        </p:grpSpPr>
        <p:cxnSp>
          <p:nvCxnSpPr>
            <p:cNvPr id="3" name="Lige forbindelse 2">
              <a:extLst>
                <a:ext uri="{FF2B5EF4-FFF2-40B4-BE49-F238E27FC236}">
                  <a16:creationId xmlns:a16="http://schemas.microsoft.com/office/drawing/2014/main" id="{76C5F67B-2C27-4A7A-A856-4BAA2B45479C}"/>
                </a:ext>
              </a:extLst>
            </p:cNvPr>
            <p:cNvCxnSpPr>
              <a:cxnSpLocks/>
            </p:cNvCxnSpPr>
            <p:nvPr/>
          </p:nvCxnSpPr>
          <p:spPr>
            <a:xfrm>
              <a:off x="1644763" y="2562727"/>
              <a:ext cx="1886233" cy="0"/>
            </a:xfrm>
            <a:prstGeom prst="line">
              <a:avLst/>
            </a:prstGeom>
            <a:ln w="28575">
              <a:solidFill>
                <a:srgbClr val="0045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2698452" y="2573932"/>
            <a:ext cx="573106" cy="545813"/>
            <a:chOff x="912066" y="2231428"/>
            <a:chExt cx="732696" cy="73269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4746948" y="2573932"/>
            <a:ext cx="573106" cy="545813"/>
            <a:chOff x="912066" y="2231428"/>
            <a:chExt cx="732696" cy="73269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8854861" y="2573932"/>
            <a:ext cx="573106" cy="545813"/>
            <a:chOff x="912066" y="2231428"/>
            <a:chExt cx="732696" cy="73269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10917175" y="2542647"/>
            <a:ext cx="573106" cy="545813"/>
            <a:chOff x="912066" y="2231428"/>
            <a:chExt cx="732696" cy="732696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781190" y="2547822"/>
            <a:ext cx="573106" cy="545813"/>
            <a:chOff x="912066" y="2231428"/>
            <a:chExt cx="732696" cy="73269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7" name="Tekstfelt 26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78747" y="3945704"/>
            <a:ext cx="2519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 err="1"/>
              <a:t>Trachelsugning</a:t>
            </a:r>
            <a:r>
              <a:rPr lang="da-DK" b="1" dirty="0"/>
              <a:t> på indikation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895416" y="4952200"/>
            <a:ext cx="2752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/>
              <a:t>Evt. bronkoskopi &amp; BAL 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3984446" y="3945704"/>
            <a:ext cx="2599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/>
              <a:t>Vending </a:t>
            </a:r>
            <a:r>
              <a:rPr lang="da-DK" b="1" dirty="0" err="1"/>
              <a:t>hv</a:t>
            </a:r>
            <a:r>
              <a:rPr lang="da-DK" b="1" dirty="0"/>
              <a:t>. 2. time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8313976" y="3942922"/>
            <a:ext cx="2752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VAP-profylakse</a:t>
            </a:r>
          </a:p>
          <a:p>
            <a:r>
              <a:rPr lang="da-DK" b="1" dirty="0"/>
              <a:t>Hovedgærde eleveret 30°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9913385" y="4944032"/>
            <a:ext cx="2752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PEEP </a:t>
            </a:r>
            <a:r>
              <a:rPr lang="da-DK" b="1" u="sng" dirty="0"/>
              <a:t>&gt;</a:t>
            </a:r>
            <a:r>
              <a:rPr lang="da-DK" b="1" dirty="0"/>
              <a:t> 8 cm </a:t>
            </a:r>
            <a:r>
              <a:rPr lang="en-GB" b="1" dirty="0"/>
              <a:t>H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  <a:r>
              <a:rPr lang="da-DK" b="1" dirty="0"/>
              <a:t> 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6185132" y="4952200"/>
            <a:ext cx="2752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Rekruttering ved behov  </a:t>
            </a:r>
          </a:p>
        </p:txBody>
      </p: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3271558" y="2815604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7379472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edadgående pil 41"/>
          <p:cNvSpPr/>
          <p:nvPr/>
        </p:nvSpPr>
        <p:spPr>
          <a:xfrm>
            <a:off x="2864230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Nedadgående pil 46"/>
          <p:cNvSpPr/>
          <p:nvPr/>
        </p:nvSpPr>
        <p:spPr>
          <a:xfrm>
            <a:off x="7003327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Nedadgående pil 47"/>
          <p:cNvSpPr/>
          <p:nvPr/>
        </p:nvSpPr>
        <p:spPr>
          <a:xfrm>
            <a:off x="11077558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Nedadgående pil 48"/>
          <p:cNvSpPr/>
          <p:nvPr/>
        </p:nvSpPr>
        <p:spPr>
          <a:xfrm>
            <a:off x="866200" y="3316358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Nedadgående pil 49"/>
          <p:cNvSpPr/>
          <p:nvPr/>
        </p:nvSpPr>
        <p:spPr>
          <a:xfrm>
            <a:off x="4948896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Nedadgående pil 50"/>
          <p:cNvSpPr/>
          <p:nvPr/>
        </p:nvSpPr>
        <p:spPr>
          <a:xfrm>
            <a:off x="9129112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Titel 1"/>
          <p:cNvSpPr txBox="1">
            <a:spLocks/>
          </p:cNvSpPr>
          <p:nvPr/>
        </p:nvSpPr>
        <p:spPr>
          <a:xfrm>
            <a:off x="1380931" y="443580"/>
            <a:ext cx="8920065" cy="16640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/>
              <a:t>Generelle anbefalinger til optimering af lungefunktion</a:t>
            </a:r>
            <a:br>
              <a:rPr lang="da-DK" dirty="0"/>
            </a:br>
            <a:endParaRPr lang="da-DK" dirty="0"/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5305800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9422603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6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236" y="311372"/>
            <a:ext cx="6948055" cy="1205057"/>
          </a:xfrm>
        </p:spPr>
        <p:txBody>
          <a:bodyPr/>
          <a:lstStyle/>
          <a:p>
            <a:r>
              <a:rPr lang="da-DK" dirty="0"/>
              <a:t>Specielt ved lungedonation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4991604" y="1691087"/>
            <a:ext cx="6946396" cy="4675845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</a:pPr>
            <a:r>
              <a:rPr lang="da-DK" dirty="0" err="1">
                <a:solidFill>
                  <a:srgbClr val="004567"/>
                </a:solidFill>
              </a:rPr>
              <a:t>Lungeprotektiv</a:t>
            </a:r>
            <a:r>
              <a:rPr lang="da-DK" dirty="0">
                <a:solidFill>
                  <a:srgbClr val="004567"/>
                </a:solidFill>
              </a:rPr>
              <a:t> ventilation: </a:t>
            </a:r>
          </a:p>
          <a:p>
            <a:pPr lvl="1">
              <a:lnSpc>
                <a:spcPct val="125000"/>
              </a:lnSpc>
            </a:pPr>
            <a:r>
              <a:rPr lang="da-DK" sz="2000" dirty="0">
                <a:solidFill>
                  <a:srgbClr val="004567"/>
                </a:solidFill>
              </a:rPr>
              <a:t>Tidaler 5 - 7 ml/kg, PEEP </a:t>
            </a:r>
            <a:r>
              <a:rPr lang="da-DK" sz="2000" u="sng" dirty="0">
                <a:solidFill>
                  <a:srgbClr val="004567"/>
                </a:solidFill>
              </a:rPr>
              <a:t>&gt;</a:t>
            </a:r>
            <a:r>
              <a:rPr lang="da-DK" sz="2000" dirty="0">
                <a:solidFill>
                  <a:srgbClr val="004567"/>
                </a:solidFill>
              </a:rPr>
              <a:t> 8 cm H</a:t>
            </a:r>
            <a:r>
              <a:rPr lang="da-DK" sz="2000" baseline="-20000" dirty="0">
                <a:solidFill>
                  <a:srgbClr val="004567"/>
                </a:solidFill>
              </a:rPr>
              <a:t>2</a:t>
            </a:r>
            <a:r>
              <a:rPr lang="da-DK" sz="2000" dirty="0">
                <a:solidFill>
                  <a:srgbClr val="004567"/>
                </a:solidFill>
              </a:rPr>
              <a:t>O, </a:t>
            </a:r>
            <a:r>
              <a:rPr lang="da-DK" sz="2000" dirty="0" err="1">
                <a:solidFill>
                  <a:srgbClr val="004567"/>
                </a:solidFill>
              </a:rPr>
              <a:t>insp</a:t>
            </a:r>
            <a:r>
              <a:rPr lang="da-DK" sz="2000" dirty="0">
                <a:solidFill>
                  <a:srgbClr val="004567"/>
                </a:solidFill>
              </a:rPr>
              <a:t>. plateau tryk &lt; 25 cm H</a:t>
            </a:r>
            <a:r>
              <a:rPr lang="da-DK" sz="2000" baseline="-20000" dirty="0">
                <a:solidFill>
                  <a:srgbClr val="004567"/>
                </a:solidFill>
              </a:rPr>
              <a:t>2</a:t>
            </a:r>
            <a:r>
              <a:rPr lang="da-DK" sz="2000" dirty="0">
                <a:solidFill>
                  <a:srgbClr val="004567"/>
                </a:solidFill>
              </a:rPr>
              <a:t>O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sugning, hvis ikke nødvendigt. Efter sugning – altid rekruttering 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overhydrering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Antibiotika i samråd med transplantationskoordinator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Beta-</a:t>
            </a:r>
            <a:r>
              <a:rPr lang="da-DK" dirty="0" err="1">
                <a:solidFill>
                  <a:srgbClr val="004567"/>
                </a:solidFill>
              </a:rPr>
              <a:t>agonist</a:t>
            </a:r>
            <a:r>
              <a:rPr lang="da-DK" dirty="0">
                <a:solidFill>
                  <a:srgbClr val="004567"/>
                </a:solidFill>
              </a:rPr>
              <a:t> inhalation kun på indikation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Diagnostisk </a:t>
            </a:r>
            <a:r>
              <a:rPr lang="da-DK" dirty="0" err="1">
                <a:solidFill>
                  <a:srgbClr val="004567"/>
                </a:solidFill>
              </a:rPr>
              <a:t>bronchoskopi</a:t>
            </a:r>
            <a:r>
              <a:rPr lang="da-DK" dirty="0">
                <a:solidFill>
                  <a:srgbClr val="004567"/>
                </a:solidFill>
              </a:rPr>
              <a:t>, men undgå skylning med større </a:t>
            </a:r>
            <a:r>
              <a:rPr lang="da-DK" dirty="0" err="1">
                <a:solidFill>
                  <a:srgbClr val="004567"/>
                </a:solidFill>
              </a:rPr>
              <a:t>volumina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Overvej om det er muligt at </a:t>
            </a:r>
            <a:r>
              <a:rPr lang="da-DK" dirty="0" err="1">
                <a:solidFill>
                  <a:srgbClr val="004567"/>
                </a:solidFill>
              </a:rPr>
              <a:t>vasopressor</a:t>
            </a:r>
            <a:r>
              <a:rPr lang="da-DK" dirty="0">
                <a:solidFill>
                  <a:srgbClr val="004567"/>
                </a:solidFill>
              </a:rPr>
              <a:t>/</a:t>
            </a:r>
            <a:r>
              <a:rPr lang="da-DK" dirty="0" err="1">
                <a:solidFill>
                  <a:srgbClr val="004567"/>
                </a:solidFill>
              </a:rPr>
              <a:t>inotropistøtten</a:t>
            </a:r>
            <a:r>
              <a:rPr lang="da-DK" dirty="0">
                <a:solidFill>
                  <a:srgbClr val="004567"/>
                </a:solidFill>
              </a:rPr>
              <a:t> på bekostning af mulig </a:t>
            </a:r>
            <a:r>
              <a:rPr lang="da-DK" dirty="0" err="1">
                <a:solidFill>
                  <a:srgbClr val="004567"/>
                </a:solidFill>
              </a:rPr>
              <a:t>kardiel</a:t>
            </a:r>
            <a:r>
              <a:rPr lang="da-DK" dirty="0">
                <a:solidFill>
                  <a:srgbClr val="004567"/>
                </a:solidFill>
              </a:rPr>
              <a:t> påvirkning 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60474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423" y="2926569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0665" y="0"/>
            <a:ext cx="5246976" cy="1603931"/>
          </a:xfrm>
        </p:spPr>
        <p:txBody>
          <a:bodyPr/>
          <a:lstStyle/>
          <a:p>
            <a:r>
              <a:rPr lang="da-DK" dirty="0"/>
              <a:t>Ilttest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9025" y="1884784"/>
            <a:ext cx="5246975" cy="398579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Udføres for at vurdere om lungerne er egnede til donation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Præoxygener</a:t>
            </a:r>
            <a:r>
              <a:rPr lang="da-DK" dirty="0"/>
              <a:t> den potentielle donor i 3 min. med FiO2 på 1.0 og PEEP 5</a:t>
            </a:r>
          </a:p>
          <a:p>
            <a:endParaRPr lang="da-DK" dirty="0"/>
          </a:p>
          <a:p>
            <a:r>
              <a:rPr lang="da-DK" dirty="0"/>
              <a:t>Mål P</a:t>
            </a:r>
            <a:r>
              <a:rPr lang="da-DK" baseline="-25000" dirty="0"/>
              <a:t>a</a:t>
            </a:r>
            <a:r>
              <a:rPr lang="da-DK" dirty="0"/>
              <a:t>O2</a:t>
            </a:r>
          </a:p>
          <a:p>
            <a:endParaRPr lang="da-DK" dirty="0"/>
          </a:p>
          <a:p>
            <a:r>
              <a:rPr lang="da-DK" dirty="0"/>
              <a:t>Er P</a:t>
            </a:r>
            <a:r>
              <a:rPr lang="da-DK" baseline="-25000" dirty="0"/>
              <a:t>a</a:t>
            </a:r>
            <a:r>
              <a:rPr lang="da-DK" dirty="0"/>
              <a:t>O2 &gt; 300 mm HG (=P</a:t>
            </a:r>
            <a:r>
              <a:rPr lang="da-DK" baseline="-25000" dirty="0"/>
              <a:t>a</a:t>
            </a:r>
            <a:r>
              <a:rPr lang="da-DK" dirty="0"/>
              <a:t>O2 &gt; 40 kPa) vurderes lungerne ofte egnede til donation </a:t>
            </a:r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1104" y="2245000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4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3030" y="152845"/>
            <a:ext cx="8625946" cy="1603931"/>
          </a:xfrm>
        </p:spPr>
        <p:txBody>
          <a:bodyPr/>
          <a:lstStyle/>
          <a:p>
            <a:pPr algn="ctr"/>
            <a:r>
              <a:rPr lang="da-DK" dirty="0" err="1"/>
              <a:t>Autotrigning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046133" y="1625600"/>
            <a:ext cx="6306080" cy="4470400"/>
          </a:xfrm>
        </p:spPr>
        <p:txBody>
          <a:bodyPr>
            <a:normAutofit lnSpcReduction="10000"/>
          </a:bodyPr>
          <a:lstStyle/>
          <a:p>
            <a:r>
              <a:rPr lang="da-DK" dirty="0"/>
              <a:t>Kontrol af fravær af spontan respiration er en del af den kliniske hjernedødsundersøgelse ved apnøtesten</a:t>
            </a:r>
          </a:p>
          <a:p>
            <a:endParaRPr lang="da-DK" dirty="0"/>
          </a:p>
          <a:p>
            <a:r>
              <a:rPr lang="da-DK" dirty="0"/>
              <a:t>Hos nogle donorer kan </a:t>
            </a:r>
            <a:r>
              <a:rPr lang="da-DK" dirty="0" err="1"/>
              <a:t>autotrigning</a:t>
            </a:r>
            <a:r>
              <a:rPr lang="da-DK" dirty="0"/>
              <a:t> forekomme. Det betyder, at respiratoren leverer et åndedrag på en assisteret ventilationsform i fravær af spontan respiration</a:t>
            </a:r>
          </a:p>
          <a:p>
            <a:endParaRPr lang="da-DK" dirty="0"/>
          </a:p>
          <a:p>
            <a:r>
              <a:rPr lang="da-DK" dirty="0"/>
              <a:t>Fænomenet forvirrer og forlænger donationsforløbet uhensigtsmæssigt, hvilket giver øget risiko for at donor bliver ustabil, ligesom det kan have indvirkning på pårørendes opfattelse af forløbet </a:t>
            </a:r>
          </a:p>
          <a:p>
            <a:endParaRPr lang="da-DK" dirty="0"/>
          </a:p>
          <a:p>
            <a:r>
              <a:rPr lang="da-DK" dirty="0" err="1"/>
              <a:t>Autotrigning</a:t>
            </a:r>
            <a:r>
              <a:rPr lang="da-DK" dirty="0"/>
              <a:t> skal derfor diagnosticeres og afhjælpes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436" y="1478575"/>
            <a:ext cx="3014133" cy="447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30" y="3035302"/>
            <a:ext cx="1356946" cy="13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0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8511" y="153646"/>
            <a:ext cx="6948055" cy="1205057"/>
          </a:xfrm>
        </p:spPr>
        <p:txBody>
          <a:bodyPr/>
          <a:lstStyle/>
          <a:p>
            <a:r>
              <a:rPr lang="da-DK" dirty="0" err="1"/>
              <a:t>Autotrigning</a:t>
            </a:r>
            <a:r>
              <a:rPr lang="da-DK" dirty="0"/>
              <a:t>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1862668"/>
            <a:ext cx="4689674" cy="4007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/>
              <a:t>Hvad kan jeg gøre?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/>
              <a:t>Tømme slanger</a:t>
            </a:r>
          </a:p>
          <a:p>
            <a:endParaRPr lang="da-DK" dirty="0"/>
          </a:p>
          <a:p>
            <a:r>
              <a:rPr lang="da-DK" dirty="0"/>
              <a:t>Kontrollere systemet for lækage</a:t>
            </a:r>
          </a:p>
          <a:p>
            <a:endParaRPr lang="da-DK" dirty="0"/>
          </a:p>
          <a:p>
            <a:r>
              <a:rPr lang="da-DK" dirty="0"/>
              <a:t>Vurdere røntgen af thorax </a:t>
            </a:r>
          </a:p>
          <a:p>
            <a:endParaRPr lang="da-DK" dirty="0"/>
          </a:p>
          <a:p>
            <a:r>
              <a:rPr lang="da-DK" dirty="0"/>
              <a:t>Opmærksomhed på flow-</a:t>
            </a:r>
            <a:r>
              <a:rPr lang="da-DK" dirty="0" err="1"/>
              <a:t>triggeren</a:t>
            </a:r>
            <a:r>
              <a:rPr lang="da-DK" dirty="0"/>
              <a:t>. Skift fra flow til tryk/pressure styret trigger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862667"/>
            <a:ext cx="4689674" cy="401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/>
              <a:t>Årsager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/>
              <a:t>Kondensvand i respiratorslanger</a:t>
            </a:r>
          </a:p>
          <a:p>
            <a:endParaRPr lang="da-DK" dirty="0"/>
          </a:p>
          <a:p>
            <a:r>
              <a:rPr lang="da-DK" dirty="0"/>
              <a:t>Tubelækage</a:t>
            </a:r>
          </a:p>
          <a:p>
            <a:endParaRPr lang="da-DK" dirty="0"/>
          </a:p>
          <a:p>
            <a:r>
              <a:rPr lang="da-DK" dirty="0" err="1"/>
              <a:t>Kardielle</a:t>
            </a:r>
            <a:r>
              <a:rPr lang="da-DK" dirty="0"/>
              <a:t> oscillationer</a:t>
            </a:r>
          </a:p>
          <a:p>
            <a:endParaRPr lang="da-DK" dirty="0"/>
          </a:p>
          <a:p>
            <a:r>
              <a:rPr lang="da-DK" dirty="0" err="1"/>
              <a:t>Bronchopleurale</a:t>
            </a:r>
            <a:r>
              <a:rPr lang="da-DK" dirty="0"/>
              <a:t> fistler </a:t>
            </a:r>
          </a:p>
          <a:p>
            <a:endParaRPr lang="da-DK" dirty="0"/>
          </a:p>
          <a:p>
            <a:r>
              <a:rPr lang="da-DK" dirty="0"/>
              <a:t>Læk via </a:t>
            </a:r>
            <a:r>
              <a:rPr lang="da-DK" dirty="0" err="1"/>
              <a:t>pleuradræn</a:t>
            </a:r>
            <a:r>
              <a:rPr lang="da-DK" dirty="0"/>
              <a:t> </a:t>
            </a:r>
            <a:r>
              <a:rPr lang="da-DK" sz="2200" b="1" dirty="0"/>
              <a:t> </a:t>
            </a:r>
          </a:p>
          <a:p>
            <a:pPr marL="0" indent="0">
              <a:buNone/>
            </a:pPr>
            <a:endParaRPr lang="da-DK" sz="2200" b="1" dirty="0"/>
          </a:p>
          <a:p>
            <a:endParaRPr lang="da-DK" b="1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25" y="313629"/>
            <a:ext cx="885092" cy="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1" y="360451"/>
            <a:ext cx="5256212" cy="1603931"/>
          </a:xfrm>
        </p:spPr>
        <p:txBody>
          <a:bodyPr/>
          <a:lstStyle/>
          <a:p>
            <a:r>
              <a:rPr lang="da-DK" dirty="0" err="1"/>
              <a:t>Actioncard</a:t>
            </a:r>
            <a:r>
              <a:rPr lang="da-DK" dirty="0"/>
              <a:t> - Donorterapi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64382"/>
            <a:ext cx="5256210" cy="4314498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Udover anbefalinger til pleje og behandling i donationsforløbet indeholder rekommandationen blandt andet et </a:t>
            </a:r>
            <a:r>
              <a:rPr lang="da-DK" dirty="0" err="1"/>
              <a:t>Actioncard</a:t>
            </a:r>
            <a:r>
              <a:rPr lang="da-DK" dirty="0"/>
              <a:t> for Donorterapi. </a:t>
            </a:r>
            <a:r>
              <a:rPr lang="da-DK" dirty="0" err="1"/>
              <a:t>Actioncardet</a:t>
            </a:r>
            <a:r>
              <a:rPr lang="da-DK" dirty="0"/>
              <a:t> er et godt værktøj at anvende i donorplejen og –behandlingen på intensivafdelingen da den bidrager med et hurtigt overblik over ønskede behandlingsmål samt valg af behandling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Actioncardets</a:t>
            </a:r>
            <a:r>
              <a:rPr lang="da-DK" dirty="0"/>
              <a:t> anbefalinger er samlet under punkt 6 i National Guideline og er også placeret som bilag under baggrundsmateriale i samme punkt</a:t>
            </a:r>
          </a:p>
          <a:p>
            <a:endParaRPr lang="da-DK" dirty="0"/>
          </a:p>
          <a:p>
            <a:r>
              <a:rPr lang="da-DK" dirty="0"/>
              <a:t>Du kan se </a:t>
            </a:r>
            <a:r>
              <a:rPr lang="da-DK" dirty="0" err="1"/>
              <a:t>actioncardet</a:t>
            </a:r>
            <a:r>
              <a:rPr lang="da-DK" dirty="0"/>
              <a:t> </a:t>
            </a:r>
            <a:r>
              <a:rPr lang="da-DK" dirty="0">
                <a:hlinkClick r:id="rId2"/>
              </a:rPr>
              <a:t>her </a:t>
            </a:r>
            <a:r>
              <a:rPr lang="da-DK" dirty="0"/>
              <a:t>  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6034">
            <a:off x="1115739" y="1974424"/>
            <a:ext cx="1757363" cy="238387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3204">
            <a:off x="2296929" y="2456260"/>
            <a:ext cx="1618230" cy="22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1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30" y="596571"/>
            <a:ext cx="4182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latin typeface="Georgia" panose="02040502050405020303" pitchFamily="18" charset="0"/>
              </a:rPr>
              <a:t>Endokrinologi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30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217331" y="3808819"/>
            <a:ext cx="230821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/>
              <a:t>Blodsukker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BS 6-10 mmol/l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/>
              <a:t>Actrapidinfusion</a:t>
            </a:r>
            <a:r>
              <a:rPr lang="da-DK" sz="2000" dirty="0"/>
              <a:t> balanceres med </a:t>
            </a:r>
            <a:r>
              <a:rPr lang="da-DK" sz="2000" dirty="0" err="1"/>
              <a:t>glucoseindgift</a:t>
            </a:r>
            <a:r>
              <a:rPr lang="da-DK" sz="2000" dirty="0"/>
              <a:t> </a:t>
            </a:r>
          </a:p>
          <a:p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949804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758117" y="1736921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96469" y="3808819"/>
            <a:ext cx="32828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/>
              <a:t>Binyrebarkhormoner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Til </a:t>
            </a:r>
            <a:r>
              <a:rPr lang="da-DK" sz="2000" u="sng" dirty="0" err="1"/>
              <a:t>hæmodynamisk</a:t>
            </a:r>
            <a:r>
              <a:rPr lang="da-DK" sz="2000" u="sng" dirty="0"/>
              <a:t> ustabile donorer</a:t>
            </a:r>
            <a:r>
              <a:rPr lang="da-DK" sz="2000" dirty="0"/>
              <a:t> kan gives </a:t>
            </a:r>
            <a:r>
              <a:rPr lang="da-DK" sz="2000" dirty="0" err="1"/>
              <a:t>Methylprednisolon</a:t>
            </a:r>
            <a:r>
              <a:rPr lang="da-DK" sz="2000" dirty="0"/>
              <a:t> </a:t>
            </a:r>
            <a:r>
              <a:rPr lang="da-DK" sz="2000" dirty="0" err="1"/>
              <a:t>bolus</a:t>
            </a:r>
            <a:r>
              <a:rPr lang="da-DK" sz="2000" dirty="0"/>
              <a:t> 15 mg/kg efter samtykke og efter, at blodprøver er taget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199140" y="3808819"/>
            <a:ext cx="37689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 err="1">
                <a:solidFill>
                  <a:srgbClr val="004567"/>
                </a:solidFill>
              </a:rPr>
              <a:t>Thyreoidea</a:t>
            </a:r>
            <a:r>
              <a:rPr lang="da-DK" sz="2000" b="1" u="sng" dirty="0">
                <a:solidFill>
                  <a:srgbClr val="004567"/>
                </a:solidFill>
              </a:rPr>
              <a:t> stimulerende hormon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Tilførsel af </a:t>
            </a:r>
            <a:r>
              <a:rPr lang="da-DK" sz="2000" dirty="0" err="1">
                <a:solidFill>
                  <a:srgbClr val="004567"/>
                </a:solidFill>
              </a:rPr>
              <a:t>thyreoidea</a:t>
            </a:r>
            <a:r>
              <a:rPr lang="da-DK" sz="2000" dirty="0">
                <a:solidFill>
                  <a:srgbClr val="004567"/>
                </a:solidFill>
              </a:rPr>
              <a:t> hormon understøttes ikke af litteraturen og anbefales derfor ikke</a:t>
            </a:r>
          </a:p>
          <a:p>
            <a:endParaRPr lang="da-DK" sz="2000" dirty="0"/>
          </a:p>
        </p:txBody>
      </p:sp>
      <p:pic>
        <p:nvPicPr>
          <p:cNvPr id="10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8825" y="2379337"/>
            <a:ext cx="314325" cy="523875"/>
          </a:xfrm>
          <a:prstGeom prst="rect">
            <a:avLst/>
          </a:prstGeom>
        </p:spPr>
      </p:pic>
      <p:pic>
        <p:nvPicPr>
          <p:cNvPr id="12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2291" y="2407911"/>
            <a:ext cx="733425" cy="685800"/>
          </a:xfrm>
          <a:prstGeom prst="rect">
            <a:avLst/>
          </a:prstGeom>
        </p:spPr>
      </p:pic>
      <p:pic>
        <p:nvPicPr>
          <p:cNvPr id="13" name="Grafik 47">
            <a:extLst>
              <a:ext uri="{FF2B5EF4-FFF2-40B4-BE49-F238E27FC236}">
                <a16:creationId xmlns:a16="http://schemas.microsoft.com/office/drawing/2014/main" id="{5413837C-5544-461E-B252-310BED6D8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1332" y="2407911"/>
            <a:ext cx="6477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2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6904" y="412094"/>
            <a:ext cx="9714817" cy="11196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da-DK" dirty="0"/>
            </a:br>
            <a:r>
              <a:rPr lang="da-DK" dirty="0"/>
              <a:t>ADH mangel – Diabetes </a:t>
            </a:r>
            <a:r>
              <a:rPr lang="da-DK" dirty="0" err="1"/>
              <a:t>Insipidus</a:t>
            </a:r>
            <a:br>
              <a:rPr lang="da-DK" dirty="0"/>
            </a:b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539134" y="2584464"/>
            <a:ext cx="4198775" cy="4152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Behandling</a:t>
            </a:r>
            <a:r>
              <a:rPr lang="da-DK" sz="2200" dirty="0"/>
              <a:t> </a:t>
            </a:r>
          </a:p>
          <a:p>
            <a:pPr marL="0" indent="0">
              <a:buNone/>
            </a:pPr>
            <a:endParaRPr lang="da-DK" sz="2200" dirty="0"/>
          </a:p>
          <a:p>
            <a:r>
              <a:rPr lang="da-DK" dirty="0" err="1"/>
              <a:t>Desmopressin</a:t>
            </a:r>
            <a:r>
              <a:rPr lang="da-DK" dirty="0"/>
              <a:t> (</a:t>
            </a:r>
            <a:r>
              <a:rPr lang="da-DK" dirty="0" err="1"/>
              <a:t>Minirin</a:t>
            </a:r>
            <a:r>
              <a:rPr lang="da-DK" dirty="0"/>
              <a:t>) 0,5-1 mikrogram </a:t>
            </a:r>
            <a:r>
              <a:rPr lang="da-DK" dirty="0" err="1"/>
              <a:t>i.v</a:t>
            </a:r>
            <a:r>
              <a:rPr lang="da-DK" dirty="0"/>
              <a:t>. </a:t>
            </a:r>
            <a:r>
              <a:rPr lang="da-DK" dirty="0" err="1"/>
              <a:t>p.n</a:t>
            </a:r>
            <a:r>
              <a:rPr lang="da-DK" dirty="0"/>
              <a:t>. Titreres til effekt, ofte behov for indgift ca. hver 6. time. Supplér med vand i sonden / 5% </a:t>
            </a:r>
            <a:r>
              <a:rPr lang="da-DK" dirty="0" err="1"/>
              <a:t>glucose</a:t>
            </a:r>
            <a:r>
              <a:rPr lang="da-DK" dirty="0"/>
              <a:t> </a:t>
            </a:r>
            <a:r>
              <a:rPr lang="da-DK" dirty="0" err="1"/>
              <a:t>i.v</a:t>
            </a:r>
            <a:r>
              <a:rPr lang="da-DK" dirty="0"/>
              <a:t>.</a:t>
            </a:r>
          </a:p>
          <a:p>
            <a:r>
              <a:rPr lang="da-DK" dirty="0" err="1"/>
              <a:t>Vasopressin</a:t>
            </a:r>
            <a:r>
              <a:rPr lang="da-DK" dirty="0"/>
              <a:t> anvendt til kredsløbsstabilisering har en vis antidiuretisk effekt</a:t>
            </a:r>
          </a:p>
          <a:p>
            <a:endParaRPr lang="da-DK" sz="22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24034" y="2584464"/>
            <a:ext cx="3764297" cy="3587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004567"/>
                </a:solidFill>
              </a:rPr>
              <a:t>Diagnosen stilles ved:</a:t>
            </a:r>
          </a:p>
          <a:p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000" dirty="0"/>
              <a:t>TD &gt; 4 ml/kg/t</a:t>
            </a:r>
          </a:p>
          <a:p>
            <a:pPr lvl="1"/>
            <a:r>
              <a:rPr lang="da-DK" sz="2000" dirty="0"/>
              <a:t>Lav </a:t>
            </a:r>
            <a:r>
              <a:rPr lang="da-DK" sz="2000" dirty="0" err="1"/>
              <a:t>U-Na</a:t>
            </a:r>
            <a:r>
              <a:rPr lang="da-DK" sz="2000" baseline="30000" dirty="0"/>
              <a:t>+</a:t>
            </a:r>
            <a:r>
              <a:rPr lang="da-DK" sz="2000" dirty="0"/>
              <a:t> &lt; 20 mmol/L</a:t>
            </a:r>
          </a:p>
          <a:p>
            <a:pPr lvl="1"/>
            <a:r>
              <a:rPr lang="da-DK" sz="2000" dirty="0"/>
              <a:t>Lav urin vægtfylde &lt; 1,005</a:t>
            </a:r>
          </a:p>
          <a:p>
            <a:pPr lvl="1"/>
            <a:r>
              <a:rPr lang="da-DK" sz="2000" dirty="0"/>
              <a:t>P-</a:t>
            </a:r>
            <a:r>
              <a:rPr lang="da-DK" sz="2000" dirty="0" err="1"/>
              <a:t>Na</a:t>
            </a:r>
            <a:r>
              <a:rPr lang="da-DK" sz="2000" baseline="30000" dirty="0"/>
              <a:t>+</a:t>
            </a:r>
            <a:r>
              <a:rPr lang="da-DK" sz="2000" dirty="0"/>
              <a:t> højt og stigende op mod eller &gt; 150 mmol/l</a:t>
            </a:r>
          </a:p>
        </p:txBody>
      </p:sp>
      <p:pic>
        <p:nvPicPr>
          <p:cNvPr id="6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439" y="2451620"/>
            <a:ext cx="733425" cy="685800"/>
          </a:xfrm>
          <a:prstGeom prst="rect">
            <a:avLst/>
          </a:prstGeom>
        </p:spPr>
      </p:pic>
      <p:pic>
        <p:nvPicPr>
          <p:cNvPr id="7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539" y="2451620"/>
            <a:ext cx="733425" cy="6858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832104" y="376335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984504" y="922176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11" name="Pladsholder til tekst 2"/>
          <p:cNvSpPr txBox="1">
            <a:spLocks/>
          </p:cNvSpPr>
          <p:nvPr/>
        </p:nvSpPr>
        <p:spPr>
          <a:xfrm>
            <a:off x="832104" y="1158502"/>
            <a:ext cx="10520109" cy="83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400" dirty="0"/>
              <a:t>- Fylder meget i klinikken – alle har </a:t>
            </a:r>
            <a:r>
              <a:rPr lang="da-DK" sz="2400" dirty="0">
                <a:solidFill>
                  <a:srgbClr val="004567"/>
                </a:solidFill>
              </a:rPr>
              <a:t>ADH (</a:t>
            </a:r>
            <a:r>
              <a:rPr lang="da-DK" sz="2400" dirty="0" err="1">
                <a:solidFill>
                  <a:srgbClr val="004567"/>
                </a:solidFill>
              </a:rPr>
              <a:t>vasopressin</a:t>
            </a:r>
            <a:r>
              <a:rPr lang="da-DK" sz="2400" dirty="0">
                <a:solidFill>
                  <a:srgbClr val="004567"/>
                </a:solidFill>
              </a:rPr>
              <a:t>) mangel, </a:t>
            </a:r>
            <a:r>
              <a:rPr lang="da-DK" sz="2400" dirty="0"/>
              <a:t>og op til 80% har klinisk diabetes </a:t>
            </a:r>
            <a:r>
              <a:rPr lang="da-DK" sz="2400" dirty="0" err="1"/>
              <a:t>insipidus</a:t>
            </a:r>
            <a:r>
              <a:rPr lang="da-DK" sz="2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4221359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83" y="143736"/>
            <a:ext cx="6948055" cy="1205057"/>
          </a:xfrm>
        </p:spPr>
        <p:txBody>
          <a:bodyPr/>
          <a:lstStyle/>
          <a:p>
            <a:pPr algn="ctr"/>
            <a:r>
              <a:rPr lang="da-DK" dirty="0" err="1"/>
              <a:t>Renalt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609599" y="1345349"/>
            <a:ext cx="7119719" cy="513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/>
              <a:t>Overordnede mål </a:t>
            </a:r>
          </a:p>
          <a:p>
            <a:pPr marL="0" indent="0">
              <a:buNone/>
            </a:pPr>
            <a:r>
              <a:rPr lang="da-DK" sz="2200" dirty="0" err="1"/>
              <a:t>Normovolæmi</a:t>
            </a:r>
            <a:r>
              <a:rPr lang="da-DK" sz="2200" dirty="0"/>
              <a:t> tilstræbes med henblik på:</a:t>
            </a:r>
          </a:p>
          <a:p>
            <a:pPr marL="0" indent="0">
              <a:buNone/>
            </a:pPr>
            <a:endParaRPr lang="da-DK" sz="2200" dirty="0"/>
          </a:p>
          <a:p>
            <a:r>
              <a:rPr lang="da-DK" sz="2200" dirty="0"/>
              <a:t>TD &gt; 1 ml/kg/t</a:t>
            </a:r>
          </a:p>
          <a:p>
            <a:endParaRPr lang="da-DK" sz="2200" dirty="0"/>
          </a:p>
          <a:p>
            <a:r>
              <a:rPr lang="da-DK" sz="2200" dirty="0"/>
              <a:t>MAP &gt; 65 mm Hg</a:t>
            </a:r>
          </a:p>
          <a:p>
            <a:endParaRPr lang="da-DK" sz="2200" dirty="0"/>
          </a:p>
          <a:p>
            <a:r>
              <a:rPr lang="da-DK" sz="2200" dirty="0"/>
              <a:t>Lav </a:t>
            </a:r>
            <a:r>
              <a:rPr lang="da-DK" sz="2200" dirty="0" err="1"/>
              <a:t>vasopressor</a:t>
            </a:r>
            <a:r>
              <a:rPr lang="da-DK" sz="2200" dirty="0"/>
              <a:t> dosis (Noradrenalin &lt; 0,10 mikrogram/kg/min)</a:t>
            </a:r>
          </a:p>
          <a:p>
            <a:endParaRPr lang="da-DK" sz="2200" dirty="0"/>
          </a:p>
          <a:p>
            <a:r>
              <a:rPr lang="da-DK" sz="2200" dirty="0"/>
              <a:t>Elektrolytter i normalområdet</a:t>
            </a:r>
          </a:p>
          <a:p>
            <a:pPr lvl="1"/>
            <a:r>
              <a:rPr lang="da-DK" sz="2200" dirty="0"/>
              <a:t>P-</a:t>
            </a:r>
            <a:r>
              <a:rPr lang="da-DK" sz="2200" dirty="0" err="1"/>
              <a:t>Na</a:t>
            </a:r>
            <a:r>
              <a:rPr lang="da-DK" sz="2200" baseline="30000" dirty="0"/>
              <a:t>+</a:t>
            </a:r>
            <a:r>
              <a:rPr lang="da-DK" sz="2200" dirty="0"/>
              <a:t> 135-155 mmol/L</a:t>
            </a:r>
          </a:p>
          <a:p>
            <a:pPr lvl="1"/>
            <a:r>
              <a:rPr lang="da-DK" sz="2200" dirty="0"/>
              <a:t>P-K</a:t>
            </a:r>
            <a:r>
              <a:rPr lang="da-DK" sz="2200" baseline="30000" dirty="0"/>
              <a:t>+</a:t>
            </a:r>
            <a:r>
              <a:rPr lang="da-DK" sz="2200" dirty="0"/>
              <a:t> 4 – 4,5 mmol/l efter afdelingens vanlige retningslinjer </a:t>
            </a:r>
          </a:p>
          <a:p>
            <a:pPr lvl="1"/>
            <a:r>
              <a:rPr lang="da-DK" sz="2200" dirty="0"/>
              <a:t>Ioniseret calcium, se-fosfat og se-magnesium i normalområdet</a:t>
            </a:r>
          </a:p>
          <a:p>
            <a:pPr marL="457200" lvl="1" indent="0">
              <a:buNone/>
            </a:pPr>
            <a:endParaRPr lang="da-DK" sz="2200" dirty="0"/>
          </a:p>
          <a:p>
            <a:r>
              <a:rPr lang="da-DK" sz="2200" dirty="0">
                <a:solidFill>
                  <a:srgbClr val="004567"/>
                </a:solidFill>
              </a:rPr>
              <a:t>Ved </a:t>
            </a:r>
            <a:r>
              <a:rPr lang="da-DK" sz="2200" dirty="0" err="1">
                <a:solidFill>
                  <a:srgbClr val="004567"/>
                </a:solidFill>
              </a:rPr>
              <a:t>proteinuri</a:t>
            </a:r>
            <a:r>
              <a:rPr lang="da-DK" sz="2200" dirty="0">
                <a:solidFill>
                  <a:srgbClr val="004567"/>
                </a:solidFill>
              </a:rPr>
              <a:t> skal der måles Albumin-</a:t>
            </a:r>
            <a:r>
              <a:rPr lang="da-DK" sz="2200" dirty="0" err="1">
                <a:solidFill>
                  <a:srgbClr val="004567"/>
                </a:solidFill>
              </a:rPr>
              <a:t>kreatinin</a:t>
            </a:r>
            <a:r>
              <a:rPr lang="da-DK" sz="2200" dirty="0">
                <a:solidFill>
                  <a:srgbClr val="004567"/>
                </a:solidFill>
              </a:rPr>
              <a:t> ratio på urin </a:t>
            </a:r>
          </a:p>
          <a:p>
            <a:pPr lvl="1"/>
            <a:r>
              <a:rPr lang="en-US" sz="2200" dirty="0"/>
              <a:t>Alb/</a:t>
            </a:r>
            <a:r>
              <a:rPr lang="en-US" sz="2200" dirty="0" err="1"/>
              <a:t>crea</a:t>
            </a:r>
            <a:r>
              <a:rPr lang="en-US" sz="2200" dirty="0"/>
              <a:t> &lt; 30 mg/g </a:t>
            </a:r>
            <a:r>
              <a:rPr lang="en-US" sz="2200" dirty="0" err="1"/>
              <a:t>eller</a:t>
            </a:r>
            <a:r>
              <a:rPr lang="en-US" sz="2200" dirty="0"/>
              <a:t> &lt; 3,4 mg/</a:t>
            </a:r>
            <a:r>
              <a:rPr lang="en-US" sz="2200" dirty="0" err="1"/>
              <a:t>mmol</a:t>
            </a:r>
            <a:endParaRPr lang="da-DK" sz="2200" dirty="0">
              <a:solidFill>
                <a:srgbClr val="004567"/>
              </a:solidFill>
            </a:endParaRP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8000252" y="1697290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9341" y="3165248"/>
            <a:ext cx="1891027" cy="1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8636" y="396707"/>
            <a:ext cx="6948055" cy="1205057"/>
          </a:xfrm>
        </p:spPr>
        <p:txBody>
          <a:bodyPr/>
          <a:lstStyle/>
          <a:p>
            <a:pPr algn="ctr"/>
            <a:r>
              <a:rPr lang="da-DK" dirty="0"/>
              <a:t>Hvorfor ikke </a:t>
            </a:r>
            <a:r>
              <a:rPr lang="da-DK" dirty="0" err="1"/>
              <a:t>diuretika</a:t>
            </a:r>
            <a:r>
              <a:rPr lang="da-DK" dirty="0"/>
              <a:t> ved lave diureser?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33421" y="2205860"/>
            <a:ext cx="5933646" cy="4268813"/>
          </a:xfrm>
        </p:spPr>
        <p:txBody>
          <a:bodyPr>
            <a:normAutofit/>
          </a:bodyPr>
          <a:lstStyle/>
          <a:p>
            <a:r>
              <a:rPr lang="da-DK" dirty="0"/>
              <a:t>Lave diureser skyldes </a:t>
            </a:r>
            <a:r>
              <a:rPr lang="da-DK" dirty="0" err="1"/>
              <a:t>intravaskulær</a:t>
            </a:r>
            <a:r>
              <a:rPr lang="da-DK" dirty="0"/>
              <a:t> dehydrering indtil det modsatte er bevist</a:t>
            </a:r>
            <a:br>
              <a:rPr lang="da-DK" dirty="0"/>
            </a:br>
            <a:endParaRPr lang="da-DK" dirty="0"/>
          </a:p>
          <a:p>
            <a:r>
              <a:rPr lang="da-DK" dirty="0" err="1"/>
              <a:t>Prærenal</a:t>
            </a:r>
            <a:r>
              <a:rPr lang="da-DK" dirty="0"/>
              <a:t> uræmi skal undgås og </a:t>
            </a:r>
            <a:r>
              <a:rPr lang="da-DK" dirty="0" err="1"/>
              <a:t>nyreperfusionen</a:t>
            </a:r>
            <a:r>
              <a:rPr lang="da-DK" dirty="0"/>
              <a:t> skal sikres med henblik på organoverlevelse</a:t>
            </a:r>
          </a:p>
          <a:p>
            <a:endParaRPr lang="da-DK" dirty="0"/>
          </a:p>
          <a:p>
            <a:r>
              <a:rPr lang="da-DK" dirty="0"/>
              <a:t>Derfor væske med henblik på </a:t>
            </a:r>
            <a:r>
              <a:rPr lang="da-DK" dirty="0" err="1"/>
              <a:t>normovolæmi</a:t>
            </a:r>
            <a:r>
              <a:rPr lang="da-DK" dirty="0"/>
              <a:t> inden </a:t>
            </a:r>
            <a:r>
              <a:rPr lang="da-DK" dirty="0" err="1"/>
              <a:t>diuretika</a:t>
            </a:r>
            <a:r>
              <a:rPr lang="da-DK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Væsketerapien skal være balanceret med brug af vand i sonde eller 5% </a:t>
            </a:r>
            <a:r>
              <a:rPr lang="da-DK" sz="2000" dirty="0" err="1"/>
              <a:t>glucose</a:t>
            </a:r>
            <a:r>
              <a:rPr lang="da-DK" sz="2000" dirty="0"/>
              <a:t>. Se </a:t>
            </a:r>
            <a:r>
              <a:rPr lang="da-DK" sz="2000" dirty="0" err="1"/>
              <a:t>endokrinologisk</a:t>
            </a:r>
            <a:r>
              <a:rPr lang="da-DK" sz="2000" dirty="0"/>
              <a:t> for videre </a:t>
            </a:r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54033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4215" y="3035302"/>
            <a:ext cx="1288842" cy="10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2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50275"/>
            <a:ext cx="6948055" cy="1205057"/>
          </a:xfrm>
        </p:spPr>
        <p:txBody>
          <a:bodyPr/>
          <a:lstStyle/>
          <a:p>
            <a:r>
              <a:rPr lang="da-DK" dirty="0" err="1"/>
              <a:t>Gastrointestinalt</a:t>
            </a:r>
            <a:r>
              <a:rPr lang="da-DK" dirty="0"/>
              <a:t> og lever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7435" y="1601765"/>
            <a:ext cx="5434831" cy="445042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</a:rPr>
              <a:t>På den ene side er der</a:t>
            </a:r>
          </a:p>
          <a:p>
            <a:endParaRPr lang="da-DK" dirty="0">
              <a:solidFill>
                <a:srgbClr val="B2CED6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Ingen videnskabelig dokumentation for effekt af </a:t>
            </a:r>
            <a:r>
              <a:rPr lang="da-DK" sz="2000" dirty="0" err="1"/>
              <a:t>enteral</a:t>
            </a:r>
            <a:r>
              <a:rPr lang="da-DK" sz="2000" dirty="0"/>
              <a:t> ernæring på </a:t>
            </a:r>
            <a:r>
              <a:rPr lang="da-DK" sz="2000" dirty="0" err="1"/>
              <a:t>tarmmucosa</a:t>
            </a:r>
            <a:endParaRPr lang="da-DK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Overvejelser om, at tab af </a:t>
            </a:r>
            <a:r>
              <a:rPr lang="da-DK" sz="2000" dirty="0" err="1"/>
              <a:t>vagus</a:t>
            </a:r>
            <a:r>
              <a:rPr lang="da-DK" sz="2000" dirty="0"/>
              <a:t> </a:t>
            </a:r>
            <a:r>
              <a:rPr lang="da-DK" sz="2000" dirty="0" err="1"/>
              <a:t>tonus</a:t>
            </a:r>
            <a:r>
              <a:rPr lang="da-DK" sz="2000" dirty="0"/>
              <a:t> efter hjernedød forstyrrer tarm transittiden og absorption af næringsstoffer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Uvished om bevarelsen af leverens </a:t>
            </a:r>
            <a:r>
              <a:rPr lang="da-DK" sz="2000" dirty="0" err="1"/>
              <a:t>glycogendepoter</a:t>
            </a:r>
            <a:r>
              <a:rPr lang="da-DK" sz="2000" dirty="0"/>
              <a:t> bedrer </a:t>
            </a:r>
            <a:r>
              <a:rPr lang="da-DK" sz="2000" dirty="0" err="1"/>
              <a:t>graft</a:t>
            </a:r>
            <a:r>
              <a:rPr lang="da-DK" sz="2000" dirty="0"/>
              <a:t> funktionen</a:t>
            </a:r>
          </a:p>
          <a:p>
            <a:endParaRPr lang="da-DK" dirty="0">
              <a:solidFill>
                <a:srgbClr val="B2CED6"/>
              </a:solidFill>
            </a:endParaRP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3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9" y="396707"/>
            <a:ext cx="6948055" cy="1205057"/>
          </a:xfrm>
        </p:spPr>
        <p:txBody>
          <a:bodyPr/>
          <a:lstStyle/>
          <a:p>
            <a:r>
              <a:rPr lang="da-DK" dirty="0" err="1"/>
              <a:t>Gastrointestinalt</a:t>
            </a:r>
            <a:r>
              <a:rPr lang="da-DK" dirty="0"/>
              <a:t> og lever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601764"/>
            <a:ext cx="4689674" cy="445042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  <a:latin typeface="+mj-lt"/>
              </a:rPr>
              <a:t>På den anden side kan</a:t>
            </a:r>
          </a:p>
          <a:p>
            <a:endParaRPr lang="da-DK" dirty="0">
              <a:solidFill>
                <a:srgbClr val="B2CED6"/>
              </a:solidFill>
              <a:latin typeface="+mj-lt"/>
            </a:endParaRPr>
          </a:p>
          <a:p>
            <a:pPr lvl="1"/>
            <a:r>
              <a:rPr lang="da-DK" sz="2000" dirty="0">
                <a:latin typeface="+mj-lt"/>
              </a:rPr>
              <a:t>Translokation af bakterier forårsager sepsis og </a:t>
            </a:r>
            <a:r>
              <a:rPr lang="da-DK" sz="2000" dirty="0" err="1">
                <a:latin typeface="+mj-lt"/>
              </a:rPr>
              <a:t>bakteriæmi</a:t>
            </a:r>
            <a:endParaRPr lang="da-DK" sz="2000" dirty="0">
              <a:latin typeface="+mj-lt"/>
            </a:endParaRPr>
          </a:p>
          <a:p>
            <a:pPr marL="457200" lvl="1" indent="0">
              <a:buNone/>
            </a:pPr>
            <a:endParaRPr lang="da-DK" sz="2000" dirty="0">
              <a:latin typeface="+mj-lt"/>
            </a:endParaRPr>
          </a:p>
          <a:p>
            <a:pPr lvl="1"/>
            <a:r>
              <a:rPr lang="da-DK" sz="2000" dirty="0">
                <a:latin typeface="+mj-lt"/>
              </a:rPr>
              <a:t>Transportmekanismer i tarmen holdes aktive og beskytter dermed mod translokation</a:t>
            </a:r>
            <a:br>
              <a:rPr lang="da-DK" sz="2000" dirty="0">
                <a:latin typeface="+mj-lt"/>
              </a:rPr>
            </a:br>
            <a:endParaRPr lang="da-DK" dirty="0">
              <a:latin typeface="+mj-lt"/>
            </a:endParaRPr>
          </a:p>
          <a:p>
            <a:r>
              <a:rPr lang="da-DK" dirty="0"/>
              <a:t>Derfor anbefales:</a:t>
            </a:r>
          </a:p>
          <a:p>
            <a:pPr lvl="1"/>
            <a:r>
              <a:rPr lang="da-DK" sz="2000" dirty="0" err="1"/>
              <a:t>Enteral</a:t>
            </a:r>
            <a:r>
              <a:rPr lang="da-DK" sz="2000" dirty="0"/>
              <a:t> ernæring 10-20 ml/t såfremt det tåles</a:t>
            </a:r>
          </a:p>
          <a:p>
            <a:endParaRPr lang="da-DK" dirty="0"/>
          </a:p>
          <a:p>
            <a:pPr lvl="1"/>
            <a:r>
              <a:rPr lang="da-DK" sz="2000" dirty="0" err="1"/>
              <a:t>Parenteral</a:t>
            </a:r>
            <a:r>
              <a:rPr lang="da-DK" sz="2000" dirty="0"/>
              <a:t> ernæring seponeres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0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264" y="215097"/>
            <a:ext cx="6948055" cy="1205057"/>
          </a:xfrm>
        </p:spPr>
        <p:txBody>
          <a:bodyPr/>
          <a:lstStyle/>
          <a:p>
            <a:r>
              <a:rPr lang="da-DK" dirty="0" err="1"/>
              <a:t>Termoregulation</a:t>
            </a:r>
            <a:r>
              <a:rPr lang="da-DK" dirty="0"/>
              <a:t>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23468" y="1420154"/>
            <a:ext cx="6045200" cy="49806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/>
              <a:t>Overordnet mål</a:t>
            </a:r>
          </a:p>
          <a:p>
            <a:endParaRPr lang="da-DK" sz="2200" dirty="0"/>
          </a:p>
          <a:p>
            <a:r>
              <a:rPr lang="da-DK" sz="2200" dirty="0"/>
              <a:t>Der tilstræbes </a:t>
            </a:r>
            <a:r>
              <a:rPr lang="da-DK" sz="2200" dirty="0" err="1"/>
              <a:t>normotermi</a:t>
            </a:r>
            <a:r>
              <a:rPr lang="da-DK" sz="2200" dirty="0"/>
              <a:t>: 36,0-37,5°C og altid &gt; 35</a:t>
            </a:r>
            <a:r>
              <a:rPr lang="da-DK" sz="2200" dirty="0">
                <a:sym typeface="Symbol" panose="05050102010706020507" pitchFamily="18" charset="2"/>
              </a:rPr>
              <a:t></a:t>
            </a:r>
            <a:r>
              <a:rPr lang="da-DK" sz="2200" dirty="0"/>
              <a:t>C indtil efter hjernedødsdiagnosticeringen </a:t>
            </a:r>
          </a:p>
          <a:p>
            <a:endParaRPr lang="da-DK" sz="2200" dirty="0"/>
          </a:p>
          <a:p>
            <a:pPr marL="0" indent="0">
              <a:buNone/>
            </a:pPr>
            <a:r>
              <a:rPr lang="da-DK" sz="2200" b="1" dirty="0"/>
              <a:t>Behandling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sz="2200" dirty="0"/>
              <a:t>Ved </a:t>
            </a:r>
            <a:r>
              <a:rPr lang="da-DK" sz="2200" dirty="0" err="1"/>
              <a:t>hypertermi</a:t>
            </a:r>
            <a:r>
              <a:rPr lang="da-DK" sz="2200" dirty="0"/>
              <a:t> køles til </a:t>
            </a:r>
            <a:r>
              <a:rPr lang="da-DK" sz="2200" dirty="0" err="1"/>
              <a:t>normotermi</a:t>
            </a:r>
            <a:r>
              <a:rPr lang="da-DK" sz="2200" dirty="0"/>
              <a:t>. Der kan anvendes kolde væsker eller aktiv køling efter afdelingens rutine. Dette kan kombineres med medicinsk behandling med </a:t>
            </a:r>
            <a:r>
              <a:rPr lang="da-DK" sz="2200" dirty="0" err="1"/>
              <a:t>Paracetamol</a:t>
            </a:r>
            <a:r>
              <a:rPr lang="da-DK" sz="2200" dirty="0"/>
              <a:t> evt. fordelt på 8 doser for at undgå for store fluktuationer i temperaturen. Alternativt kan anvendes </a:t>
            </a:r>
            <a:r>
              <a:rPr lang="da-DK" sz="2200" dirty="0" err="1"/>
              <a:t>i.v</a:t>
            </a:r>
            <a:r>
              <a:rPr lang="da-DK" sz="2200" dirty="0"/>
              <a:t>. </a:t>
            </a:r>
            <a:r>
              <a:rPr lang="da-DK" sz="2200" dirty="0" err="1"/>
              <a:t>paracetamol</a:t>
            </a:r>
            <a:r>
              <a:rPr lang="da-DK" sz="2200" dirty="0"/>
              <a:t> som kontinuerlig infusion</a:t>
            </a:r>
          </a:p>
          <a:p>
            <a:endParaRPr lang="da-DK" sz="2200" dirty="0"/>
          </a:p>
          <a:p>
            <a:r>
              <a:rPr lang="da-DK" sz="2200" dirty="0"/>
              <a:t>Ved </a:t>
            </a:r>
            <a:r>
              <a:rPr lang="da-DK" sz="2200" dirty="0" err="1"/>
              <a:t>hypotermi</a:t>
            </a:r>
            <a:r>
              <a:rPr lang="da-DK" sz="2200" dirty="0"/>
              <a:t> kan anvendes varmetæppe samt varme væsker </a:t>
            </a:r>
            <a:endParaRPr lang="da-DK" sz="2200" b="1" dirty="0"/>
          </a:p>
          <a:p>
            <a:pPr marL="0" indent="0">
              <a:buNone/>
            </a:pPr>
            <a:endParaRPr lang="da-DK" b="1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06785" y="142015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1430" y="3035302"/>
            <a:ext cx="899915" cy="10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3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622632" y="306961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a-DK" dirty="0" err="1"/>
              <a:t>Termoregulation</a:t>
            </a:r>
            <a:r>
              <a:rPr lang="da-DK" dirty="0"/>
              <a:t> ved isoleret nyredonation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0B6DF65-F9CC-43DF-9856-8957902A736E}"/>
              </a:ext>
            </a:extLst>
          </p:cNvPr>
          <p:cNvSpPr txBox="1">
            <a:spLocks/>
          </p:cNvSpPr>
          <p:nvPr/>
        </p:nvSpPr>
        <p:spPr>
          <a:xfrm>
            <a:off x="396239" y="2231773"/>
            <a:ext cx="6209514" cy="393110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5000"/>
              </a:lnSpc>
            </a:pPr>
            <a:r>
              <a:rPr lang="da-DK" sz="2000" dirty="0"/>
              <a:t>Såfremt det </a:t>
            </a:r>
            <a:r>
              <a:rPr lang="da-DK" sz="2000" b="1" dirty="0"/>
              <a:t>alene</a:t>
            </a:r>
            <a:r>
              <a:rPr lang="da-DK" sz="2000" dirty="0"/>
              <a:t> er nyrerne, der skal anvendes til transplantation, anbefales mild terapeutisk </a:t>
            </a:r>
            <a:r>
              <a:rPr lang="da-DK" sz="2000" dirty="0" err="1"/>
              <a:t>hypotermi</a:t>
            </a:r>
            <a:r>
              <a:rPr lang="da-DK" sz="2000" dirty="0"/>
              <a:t> </a:t>
            </a:r>
            <a:r>
              <a:rPr lang="da-DK" sz="2000" u="sng" dirty="0"/>
              <a:t>efter</a:t>
            </a:r>
            <a:r>
              <a:rPr lang="da-DK" sz="2000" dirty="0"/>
              <a:t> hjernedødsdiagnosticeringen </a:t>
            </a:r>
          </a:p>
          <a:p>
            <a:pPr lvl="1">
              <a:lnSpc>
                <a:spcPct val="125000"/>
              </a:lnSpc>
            </a:pPr>
            <a:r>
              <a:rPr lang="da-DK" sz="2000" dirty="0"/>
              <a:t>Der anbefales 34°C &lt; temperatur &lt; 36°C</a:t>
            </a:r>
          </a:p>
          <a:p>
            <a:pPr lvl="1">
              <a:lnSpc>
                <a:spcPct val="125000"/>
              </a:lnSpc>
            </a:pPr>
            <a:r>
              <a:rPr lang="da-DK" sz="2000" dirty="0">
                <a:solidFill>
                  <a:srgbClr val="004567"/>
                </a:solidFill>
              </a:rPr>
              <a:t>Den milde </a:t>
            </a:r>
            <a:r>
              <a:rPr lang="da-DK" sz="2000" dirty="0" err="1">
                <a:solidFill>
                  <a:srgbClr val="004567"/>
                </a:solidFill>
              </a:rPr>
              <a:t>hypotermi</a:t>
            </a:r>
            <a:r>
              <a:rPr lang="da-DK" sz="2000" dirty="0">
                <a:solidFill>
                  <a:srgbClr val="004567"/>
                </a:solidFill>
              </a:rPr>
              <a:t> er vist at forbedre nyre </a:t>
            </a:r>
            <a:r>
              <a:rPr lang="da-DK" sz="2000" dirty="0" err="1">
                <a:solidFill>
                  <a:srgbClr val="004567"/>
                </a:solidFill>
              </a:rPr>
              <a:t>graft</a:t>
            </a:r>
            <a:r>
              <a:rPr lang="da-DK" sz="2000" dirty="0">
                <a:solidFill>
                  <a:srgbClr val="004567"/>
                </a:solidFill>
              </a:rPr>
              <a:t> funktionen, men kan ikke anbefales når andre organer skal doneres, da virkningen på </a:t>
            </a:r>
            <a:r>
              <a:rPr lang="da-DK" sz="2000" dirty="0" err="1">
                <a:solidFill>
                  <a:srgbClr val="004567"/>
                </a:solidFill>
              </a:rPr>
              <a:t>graftfunktionen</a:t>
            </a:r>
            <a:r>
              <a:rPr lang="da-DK" sz="2000" dirty="0">
                <a:solidFill>
                  <a:srgbClr val="004567"/>
                </a:solidFill>
              </a:rPr>
              <a:t> af de øvrige organer endnu ikke er tilstrækkeligt undersøgt </a:t>
            </a:r>
          </a:p>
          <a:p>
            <a:endParaRPr lang="da-DK" sz="2000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778" y="2847972"/>
            <a:ext cx="899915" cy="10284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712693" y="3023655"/>
            <a:ext cx="93166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a-DK" sz="38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9343" y="2917731"/>
            <a:ext cx="1127457" cy="8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pic>
        <p:nvPicPr>
          <p:cNvPr id="4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0724" y="2283242"/>
            <a:ext cx="956999" cy="159499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513745" y="-14772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Koagulation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BA51D1B-E7FD-49EC-884D-FED61F3D0AA3}"/>
              </a:ext>
            </a:extLst>
          </p:cNvPr>
          <p:cNvSpPr txBox="1">
            <a:spLocks/>
          </p:cNvSpPr>
          <p:nvPr/>
        </p:nvSpPr>
        <p:spPr>
          <a:xfrm>
            <a:off x="665944" y="1589159"/>
            <a:ext cx="5939809" cy="504870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200" b="1" dirty="0"/>
              <a:t>Overordnet mål</a:t>
            </a:r>
          </a:p>
          <a:p>
            <a:r>
              <a:rPr lang="da-DK" sz="2200" dirty="0"/>
              <a:t>Blødningskontrol </a:t>
            </a:r>
          </a:p>
          <a:p>
            <a:pPr marL="0" indent="0">
              <a:buNone/>
            </a:pPr>
            <a:endParaRPr lang="da-DK" sz="2200" b="1" dirty="0"/>
          </a:p>
          <a:p>
            <a:pPr marL="0" indent="0">
              <a:buNone/>
            </a:pPr>
            <a:r>
              <a:rPr lang="da-DK" sz="2200" b="1" dirty="0"/>
              <a:t>Håndtering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Kontrollér koagulationsstatus da koagulationsforstyrrelser ofte ses 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Ved klinisk blødning anbefales udvidet monitorering og kontakt til koagulationsspecialister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Transfusion efter Sundhedsstyrelsens retningslinjer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Lav molekylær </a:t>
            </a:r>
            <a:r>
              <a:rPr lang="da-DK" sz="2200" dirty="0" err="1"/>
              <a:t>heparin</a:t>
            </a:r>
            <a:r>
              <a:rPr lang="da-DK" sz="2200" dirty="0"/>
              <a:t> behandling seponeres</a:t>
            </a:r>
          </a:p>
        </p:txBody>
      </p:sp>
    </p:spTree>
    <p:extLst>
      <p:ext uri="{BB962C8B-B14F-4D97-AF65-F5344CB8AC3E}">
        <p14:creationId xmlns:p14="http://schemas.microsoft.com/office/powerpoint/2010/main" val="57468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9950" y="349079"/>
            <a:ext cx="6948055" cy="718785"/>
          </a:xfrm>
        </p:spPr>
        <p:txBody>
          <a:bodyPr>
            <a:normAutofit/>
          </a:bodyPr>
          <a:lstStyle/>
          <a:p>
            <a:r>
              <a:rPr lang="da-DK" dirty="0"/>
              <a:t>Børn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198331" y="2678214"/>
            <a:ext cx="4689674" cy="3668552"/>
          </a:xfrm>
        </p:spPr>
        <p:txBody>
          <a:bodyPr>
            <a:normAutofit/>
          </a:bodyPr>
          <a:lstStyle/>
          <a:p>
            <a:r>
              <a:rPr lang="da-DK" dirty="0"/>
              <a:t>Vær særlig opmærksom ved apnøtest da der er risiko for </a:t>
            </a:r>
            <a:r>
              <a:rPr lang="da-DK" dirty="0" err="1"/>
              <a:t>pneumothorax</a:t>
            </a:r>
            <a:endParaRPr lang="da-DK" dirty="0"/>
          </a:p>
          <a:p>
            <a:endParaRPr lang="da-DK" dirty="0"/>
          </a:p>
          <a:p>
            <a:r>
              <a:rPr lang="da-DK" dirty="0"/>
              <a:t>Anvend:</a:t>
            </a:r>
          </a:p>
          <a:p>
            <a:pPr lvl="1"/>
            <a:r>
              <a:rPr lang="da-DK" sz="2000" dirty="0"/>
              <a:t>Enten højt flow af ilt via maske over tuben</a:t>
            </a:r>
          </a:p>
          <a:p>
            <a:pPr lvl="1"/>
            <a:r>
              <a:rPr lang="da-DK" sz="2000" dirty="0"/>
              <a:t>Eller tilslut </a:t>
            </a:r>
            <a:r>
              <a:rPr lang="da-DK" sz="2000" dirty="0" err="1"/>
              <a:t>Beneveniste</a:t>
            </a:r>
            <a:r>
              <a:rPr lang="da-DK" sz="2000" dirty="0"/>
              <a:t> ventil direkte på tuben med </a:t>
            </a:r>
            <a:r>
              <a:rPr lang="da-DK" sz="2000" dirty="0" err="1"/>
              <a:t>iltflow</a:t>
            </a:r>
            <a:r>
              <a:rPr lang="da-DK" sz="2000" dirty="0"/>
              <a:t> 12-14 l/min.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335713" y="2742131"/>
            <a:ext cx="4689674" cy="367499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4567"/>
                </a:solidFill>
              </a:rPr>
              <a:t>De pædiatriske donorbehandlingsmål ses sammen med doser for pædiatrisk hormonel </a:t>
            </a:r>
            <a:r>
              <a:rPr lang="da-DK" dirty="0" err="1">
                <a:solidFill>
                  <a:srgbClr val="004567"/>
                </a:solidFill>
              </a:rPr>
              <a:t>resuscitation</a:t>
            </a:r>
            <a:r>
              <a:rPr lang="da-DK" dirty="0">
                <a:solidFill>
                  <a:srgbClr val="004567"/>
                </a:solidFill>
              </a:rPr>
              <a:t> i rekommandationen</a:t>
            </a:r>
          </a:p>
          <a:p>
            <a:endParaRPr lang="da-DK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Rekommandationen finder du i National Guideline punkt 6 under baggrundsmateriale, eller </a:t>
            </a:r>
            <a:r>
              <a:rPr lang="da-DK" dirty="0">
                <a:solidFill>
                  <a:srgbClr val="004567"/>
                </a:solidFill>
                <a:hlinkClick r:id="rId3"/>
              </a:rPr>
              <a:t>her</a:t>
            </a:r>
            <a:endParaRPr lang="da-DK" dirty="0">
              <a:solidFill>
                <a:srgbClr val="004567"/>
              </a:solidFill>
            </a:endParaRPr>
          </a:p>
        </p:txBody>
      </p:sp>
      <p:pic>
        <p:nvPicPr>
          <p:cNvPr id="6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5599" y="2463284"/>
            <a:ext cx="405665" cy="993879"/>
          </a:xfrm>
          <a:prstGeom prst="rect">
            <a:avLst/>
          </a:prstGeom>
        </p:spPr>
      </p:pic>
      <p:pic>
        <p:nvPicPr>
          <p:cNvPr id="7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567" y="2463284"/>
            <a:ext cx="405665" cy="993879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466557" y="1067864"/>
            <a:ext cx="9524903" cy="891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2200" b="0" dirty="0">
                <a:latin typeface="+mj-lt"/>
              </a:rPr>
              <a:t>Pædiatriske donorer behandles efter samme principper som voksne donorer, dog under hensyntagen til aldersrelaterede fysiologiske forhold </a:t>
            </a:r>
          </a:p>
        </p:txBody>
      </p:sp>
    </p:spTree>
    <p:extLst>
      <p:ext uri="{BB962C8B-B14F-4D97-AF65-F5344CB8AC3E}">
        <p14:creationId xmlns:p14="http://schemas.microsoft.com/office/powerpoint/2010/main" val="240585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6C583DE-92F5-494E-B6B4-FBB93E6A4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966" y="1042988"/>
            <a:ext cx="5827713" cy="1603375"/>
          </a:xfrm>
        </p:spPr>
        <p:txBody>
          <a:bodyPr>
            <a:normAutofit fontScale="90000"/>
          </a:bodyPr>
          <a:lstStyle/>
          <a:p>
            <a:r>
              <a:rPr lang="da-DK" dirty="0"/>
              <a:t>National Guideline for Organdonation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F4ED5D8-8D74-48D6-A666-9AF3D24445AF}"/>
              </a:ext>
            </a:extLst>
          </p:cNvPr>
          <p:cNvSpPr txBox="1"/>
          <p:nvPr/>
        </p:nvSpPr>
        <p:spPr>
          <a:xfrm>
            <a:off x="839788" y="2011986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- alt hvad du skal bruge et i donationsforløb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894BE80-2F22-4D4E-A3F6-4FB2EDC415DE}"/>
              </a:ext>
            </a:extLst>
          </p:cNvPr>
          <p:cNvSpPr txBox="1"/>
          <p:nvPr/>
        </p:nvSpPr>
        <p:spPr>
          <a:xfrm>
            <a:off x="853966" y="2878779"/>
            <a:ext cx="4191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Praktisk hjælpeværktøj  – uanset hvor i forløbet du står</a:t>
            </a:r>
          </a:p>
          <a:p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Alle dokumenter og vejledninger samlet ét 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Konkrete handlingsanvisninger og overblik over hele forløbet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79D1FBF-6248-4E70-91EA-D3301E91E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588">
            <a:off x="8073180" y="1171552"/>
            <a:ext cx="2962662" cy="5191099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1C41947E-B981-4787-B7B3-DD7CD08D1730}"/>
              </a:ext>
            </a:extLst>
          </p:cNvPr>
          <p:cNvSpPr txBox="1">
            <a:spLocks/>
          </p:cNvSpPr>
          <p:nvPr/>
        </p:nvSpPr>
        <p:spPr>
          <a:xfrm>
            <a:off x="304800" y="6357366"/>
            <a:ext cx="2633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60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26102" y="282543"/>
            <a:ext cx="6948055" cy="987458"/>
          </a:xfrm>
        </p:spPr>
        <p:txBody>
          <a:bodyPr/>
          <a:lstStyle/>
          <a:p>
            <a:r>
              <a:rPr lang="da-DK" dirty="0"/>
              <a:t>Spinalreflekser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8" y="1473201"/>
            <a:ext cx="7822429" cy="4910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b="1" dirty="0"/>
              <a:t>Hvad er spinalreflekser? </a:t>
            </a:r>
          </a:p>
          <a:p>
            <a:pPr>
              <a:lnSpc>
                <a:spcPct val="150000"/>
              </a:lnSpc>
            </a:pPr>
            <a:r>
              <a:rPr lang="da-DK" dirty="0"/>
              <a:t>Spinalreflekser er svar fra </a:t>
            </a:r>
            <a:r>
              <a:rPr lang="da-DK" b="1" dirty="0"/>
              <a:t>rygmarven</a:t>
            </a:r>
            <a:r>
              <a:rPr lang="da-DK" dirty="0"/>
              <a:t> på kropsstimuli og er aldrig viljebestemte</a:t>
            </a:r>
          </a:p>
          <a:p>
            <a:pPr>
              <a:lnSpc>
                <a:spcPct val="150000"/>
              </a:lnSpc>
            </a:pPr>
            <a:r>
              <a:rPr lang="da-DK" dirty="0"/>
              <a:t>Hjernen dæmper under normale forhold refleksbuerne i rygmarven, men når hjernen er død, er der ingen dæmpning af reflekserne</a:t>
            </a:r>
          </a:p>
          <a:p>
            <a:pPr>
              <a:lnSpc>
                <a:spcPct val="150000"/>
              </a:lnSpc>
            </a:pPr>
            <a:r>
              <a:rPr lang="da-DK" dirty="0"/>
              <a:t>Ved hjernedød får rygmarven stadig blodforsyning</a:t>
            </a:r>
          </a:p>
          <a:p>
            <a:pPr>
              <a:lnSpc>
                <a:spcPct val="150000"/>
              </a:lnSpc>
            </a:pPr>
            <a:r>
              <a:rPr lang="da-DK" dirty="0"/>
              <a:t>Reflekserne aktiveres ved små stimuli og (sjældent) spontant efter hjernedød</a:t>
            </a:r>
          </a:p>
          <a:p>
            <a:pPr>
              <a:lnSpc>
                <a:spcPct val="150000"/>
              </a:lnSpc>
            </a:pPr>
            <a:r>
              <a:rPr lang="da-DK" dirty="0"/>
              <a:t>Bevægelserne er automatiserede og modsiger ikke diagnosen hjernedød</a:t>
            </a:r>
          </a:p>
          <a:p>
            <a:endParaRPr lang="da-DK" dirty="0"/>
          </a:p>
        </p:txBody>
      </p:sp>
      <p:pic>
        <p:nvPicPr>
          <p:cNvPr id="8" name="Picture 4" descr="spinalreflek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9867" y="2948844"/>
            <a:ext cx="2803580" cy="195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481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5BDBA8-CA83-48A0-80E3-09C47D4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72" y="513620"/>
            <a:ext cx="10504777" cy="12050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a-DK" sz="4000" dirty="0"/>
              <a:t>Spinalreflekser – håndtering 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835E64A-DDD0-458C-B876-BA435C0AD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8" y="1846611"/>
            <a:ext cx="5258529" cy="3352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a-DK" sz="2200" b="1" dirty="0" err="1"/>
              <a:t>Relaksantia</a:t>
            </a:r>
            <a:r>
              <a:rPr lang="da-DK" sz="2200" dirty="0"/>
              <a:t> kan gives efter 2. hjernedødsundersøgelse for at dæmpe spinalreflekser</a:t>
            </a:r>
          </a:p>
          <a:p>
            <a:pPr>
              <a:lnSpc>
                <a:spcPct val="120000"/>
              </a:lnSpc>
            </a:pPr>
            <a:r>
              <a:rPr lang="da-DK" sz="2200" dirty="0"/>
              <a:t>Gives af operationstekniske årsager, idet spinalreflekser kan genere under organudtagningen</a:t>
            </a:r>
          </a:p>
          <a:p>
            <a:pPr>
              <a:lnSpc>
                <a:spcPct val="120000"/>
              </a:lnSpc>
            </a:pPr>
            <a:r>
              <a:rPr lang="da-DK" sz="2200" dirty="0"/>
              <a:t>Gives da tilstedeværelsen af spinalreflekser kan frustrere både pårørende og personale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7EDF3D6-6BA8-4547-AFC3-ADAF6FC0F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8" y="1829677"/>
            <a:ext cx="5248561" cy="309678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a-DK" b="1" dirty="0"/>
              <a:t>Information til pårørende </a:t>
            </a:r>
            <a:r>
              <a:rPr lang="da-DK" dirty="0"/>
              <a:t>da de kan blive forskrækkede over at se spinalreflekser. Forbered dem på det – anvend sundhedsstyrelsens folder: ”Til pårørende - om hjernedød og organdonation”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163789-00C4-4BB2-9421-635E1906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1764" y="4841799"/>
            <a:ext cx="757585" cy="1409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4031CC-BA2F-42DE-BCB8-9BACB654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001" y="5014013"/>
            <a:ext cx="1312750" cy="12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6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4841683"/>
            <a:ext cx="9144000" cy="953531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Præsentationen er udarbejdet af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Dansk Center for Organdonation</a:t>
            </a:r>
          </a:p>
          <a:p>
            <a:pPr algn="ctr">
              <a:lnSpc>
                <a:spcPct val="100000"/>
              </a:lnSpc>
              <a:defRPr/>
            </a:pPr>
            <a:r>
              <a:rPr lang="da-DK" dirty="0"/>
              <a:t>Marts 2022</a:t>
            </a:r>
          </a:p>
          <a:p>
            <a:endParaRPr lang="da-DK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7C215B4-260A-416E-8630-C974DA306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0194" y="2923194"/>
            <a:ext cx="1011612" cy="1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1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0CCB7-1914-476B-BDDE-2B0D07B2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985"/>
            <a:ext cx="10406063" cy="1205057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National Guideline for Organdonation</a:t>
            </a:r>
            <a:br>
              <a:rPr lang="da-DK" dirty="0"/>
            </a:br>
            <a:endParaRPr lang="da-DK" dirty="0"/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7A5F85A7-7F3B-46A5-8C12-6DA3F783BCF2}"/>
              </a:ext>
            </a:extLst>
          </p:cNvPr>
          <p:cNvGrpSpPr/>
          <p:nvPr/>
        </p:nvGrpSpPr>
        <p:grpSpPr>
          <a:xfrm>
            <a:off x="6623261" y="2898230"/>
            <a:ext cx="3868986" cy="2339684"/>
            <a:chOff x="6470862" y="3491890"/>
            <a:chExt cx="3868986" cy="2339684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C209FFD9-1CFB-40B2-B938-BC99FFB9C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78" r="5669"/>
            <a:stretch/>
          </p:blipFill>
          <p:spPr>
            <a:xfrm>
              <a:off x="6734392" y="3616289"/>
              <a:ext cx="3336038" cy="1970565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581FA52B-1302-4E4C-8891-8C7EA636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862" y="3491890"/>
              <a:ext cx="3868986" cy="233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A50EC722-1F9E-4BA4-BBBE-5478677D5F16}"/>
              </a:ext>
            </a:extLst>
          </p:cNvPr>
          <p:cNvGrpSpPr/>
          <p:nvPr/>
        </p:nvGrpSpPr>
        <p:grpSpPr>
          <a:xfrm>
            <a:off x="2197262" y="2629330"/>
            <a:ext cx="1321400" cy="2315322"/>
            <a:chOff x="2567114" y="3128283"/>
            <a:chExt cx="1564251" cy="2740839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FD3A6D0F-F8E6-4B90-977B-DE7CCC64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9406">
              <a:off x="2567114" y="3128283"/>
              <a:ext cx="1564251" cy="2740839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516B9C50-AC35-4FA9-88B5-14CACF9B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635" y="3338095"/>
              <a:ext cx="179207" cy="179207"/>
            </a:xfrm>
            <a:prstGeom prst="rect">
              <a:avLst/>
            </a:prstGeom>
          </p:spPr>
        </p:pic>
      </p:grpSp>
      <p:sp>
        <p:nvSpPr>
          <p:cNvPr id="13" name="Tekstfelt 12">
            <a:extLst>
              <a:ext uri="{FF2B5EF4-FFF2-40B4-BE49-F238E27FC236}">
                <a16:creationId xmlns:a16="http://schemas.microsoft.com/office/drawing/2014/main" id="{1034819B-34C8-4C80-9DB7-9FEDB1067A7A}"/>
              </a:ext>
            </a:extLst>
          </p:cNvPr>
          <p:cNvSpPr txBox="1"/>
          <p:nvPr/>
        </p:nvSpPr>
        <p:spPr>
          <a:xfrm>
            <a:off x="1146456" y="1739752"/>
            <a:ext cx="330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400" b="1" dirty="0"/>
              <a:t>Find den som App</a:t>
            </a:r>
          </a:p>
        </p:txBody>
      </p:sp>
      <p:sp>
        <p:nvSpPr>
          <p:cNvPr id="14" name="Tekstboks 13">
            <a:extLst>
              <a:ext uri="{FF2B5EF4-FFF2-40B4-BE49-F238E27FC236}">
                <a16:creationId xmlns:a16="http://schemas.microsoft.com/office/drawing/2014/main" id="{1BEE8E17-1A02-4EF2-92AC-71F41198315B}"/>
              </a:ext>
            </a:extLst>
          </p:cNvPr>
          <p:cNvSpPr txBox="1"/>
          <p:nvPr/>
        </p:nvSpPr>
        <p:spPr>
          <a:xfrm>
            <a:off x="1132610" y="5392243"/>
            <a:ext cx="315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Søg på: </a:t>
            </a:r>
          </a:p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‘Organdonation</a:t>
            </a:r>
            <a:r>
              <a:rPr lang="da-DK" sz="20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16" name="Tekstboks 17">
            <a:extLst>
              <a:ext uri="{FF2B5EF4-FFF2-40B4-BE49-F238E27FC236}">
                <a16:creationId xmlns:a16="http://schemas.microsoft.com/office/drawing/2014/main" id="{320E8C24-B421-4DA3-B65E-6F85EC2E39E3}"/>
              </a:ext>
            </a:extLst>
          </p:cNvPr>
          <p:cNvSpPr txBox="1"/>
          <p:nvPr/>
        </p:nvSpPr>
        <p:spPr>
          <a:xfrm>
            <a:off x="4497035" y="3177356"/>
            <a:ext cx="103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7" name="Tekstboks 18">
            <a:extLst>
              <a:ext uri="{FF2B5EF4-FFF2-40B4-BE49-F238E27FC236}">
                <a16:creationId xmlns:a16="http://schemas.microsoft.com/office/drawing/2014/main" id="{45EA11E4-D1D3-4715-95C5-D32C0947B4A5}"/>
              </a:ext>
            </a:extLst>
          </p:cNvPr>
          <p:cNvSpPr txBox="1"/>
          <p:nvPr/>
        </p:nvSpPr>
        <p:spPr>
          <a:xfrm>
            <a:off x="4497035" y="37534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A1586A32-351A-47BC-81B2-1EBD0C62B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06" y="3114005"/>
            <a:ext cx="494396" cy="494396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7593DBA-25FC-4944-BBAE-94E120945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79" y="3797451"/>
            <a:ext cx="470632" cy="470632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83AA6A6E-9F2C-415E-8735-899A0FF7B706}"/>
              </a:ext>
            </a:extLst>
          </p:cNvPr>
          <p:cNvSpPr txBox="1"/>
          <p:nvPr/>
        </p:nvSpPr>
        <p:spPr>
          <a:xfrm>
            <a:off x="6917916" y="1766256"/>
            <a:ext cx="330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400" b="1" dirty="0"/>
              <a:t>Eller på computeren</a:t>
            </a:r>
          </a:p>
        </p:txBody>
      </p:sp>
      <p:sp>
        <p:nvSpPr>
          <p:cNvPr id="24" name="Tekstboks 13">
            <a:extLst>
              <a:ext uri="{FF2B5EF4-FFF2-40B4-BE49-F238E27FC236}">
                <a16:creationId xmlns:a16="http://schemas.microsoft.com/office/drawing/2014/main" id="{DCB40A55-9F38-4C4B-A875-077E51A88EE2}"/>
              </a:ext>
            </a:extLst>
          </p:cNvPr>
          <p:cNvSpPr txBox="1"/>
          <p:nvPr/>
        </p:nvSpPr>
        <p:spPr>
          <a:xfrm>
            <a:off x="6497457" y="5576382"/>
            <a:ext cx="4114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www.organdonation.dk</a:t>
            </a:r>
            <a:endParaRPr lang="da-DK" sz="2000" dirty="0">
              <a:solidFill>
                <a:srgbClr val="0045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741963" y="2819749"/>
            <a:ext cx="7926280" cy="17938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Incarcerationsfysiologi</a:t>
            </a:r>
            <a:r>
              <a:rPr lang="da-DK" dirty="0"/>
              <a:t> &amp; </a:t>
            </a:r>
          </a:p>
          <a:p>
            <a:pPr algn="ctr"/>
            <a:r>
              <a:rPr lang="da-DK" dirty="0"/>
              <a:t>donor patofysiologi </a:t>
            </a:r>
          </a:p>
        </p:txBody>
      </p:sp>
    </p:spTree>
    <p:extLst>
      <p:ext uri="{BB962C8B-B14F-4D97-AF65-F5344CB8AC3E}">
        <p14:creationId xmlns:p14="http://schemas.microsoft.com/office/powerpoint/2010/main" val="335551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8933" y="265609"/>
            <a:ext cx="7823200" cy="1205057"/>
          </a:xfrm>
        </p:spPr>
        <p:txBody>
          <a:bodyPr>
            <a:normAutofit/>
          </a:bodyPr>
          <a:lstStyle/>
          <a:p>
            <a:pPr algn="ctr"/>
            <a:r>
              <a:rPr lang="da-DK" dirty="0" err="1"/>
              <a:t>Incarcerationsfysiologi</a:t>
            </a:r>
            <a:r>
              <a:rPr lang="da-DK" dirty="0"/>
              <a:t> – </a:t>
            </a:r>
            <a:br>
              <a:rPr lang="da-DK" dirty="0"/>
            </a:br>
            <a:r>
              <a:rPr lang="da-DK" dirty="0"/>
              <a:t>hvad sker der, når hjernen dør?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39" y="2166151"/>
            <a:ext cx="5270176" cy="3984625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508000" y="2421466"/>
            <a:ext cx="5621867" cy="41825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a-DK" dirty="0"/>
              <a:t>Det </a:t>
            </a:r>
            <a:r>
              <a:rPr lang="da-DK" dirty="0" err="1"/>
              <a:t>intrakranielle</a:t>
            </a:r>
            <a:r>
              <a:rPr lang="da-DK" dirty="0"/>
              <a:t> tryk stiger som følge af en meget stor skade i hjernen, hvilket giver </a:t>
            </a:r>
            <a:r>
              <a:rPr lang="da-DK" dirty="0" err="1"/>
              <a:t>iskæmi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Efterhånden som det </a:t>
            </a:r>
            <a:r>
              <a:rPr lang="da-DK" dirty="0" err="1"/>
              <a:t>intrakranielle</a:t>
            </a:r>
            <a:r>
              <a:rPr lang="da-DK" dirty="0"/>
              <a:t> tryk stiger yderligere, progredierer hjernestamme </a:t>
            </a:r>
            <a:r>
              <a:rPr lang="da-DK" dirty="0" err="1"/>
              <a:t>iskæmien</a:t>
            </a:r>
            <a:r>
              <a:rPr lang="da-DK" dirty="0"/>
              <a:t> ned gennem </a:t>
            </a:r>
            <a:r>
              <a:rPr lang="da-DK" dirty="0" err="1"/>
              <a:t>pons</a:t>
            </a:r>
            <a:r>
              <a:rPr lang="da-DK" dirty="0"/>
              <a:t> og ned i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oblongata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Cirkulationen til hjernen ophører og der er komplet </a:t>
            </a:r>
            <a:r>
              <a:rPr lang="da-DK" dirty="0" err="1"/>
              <a:t>herniering</a:t>
            </a:r>
            <a:r>
              <a:rPr lang="da-DK" dirty="0"/>
              <a:t> af hjernen med </a:t>
            </a:r>
            <a:r>
              <a:rPr lang="da-DK" dirty="0" err="1"/>
              <a:t>iskæmi</a:t>
            </a:r>
            <a:r>
              <a:rPr lang="da-DK" dirty="0"/>
              <a:t> ned til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spinalis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Hjernedøden indtræder</a:t>
            </a:r>
          </a:p>
          <a:p>
            <a:endParaRPr lang="da-DK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825360" y="6393599"/>
            <a:ext cx="4944533" cy="420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1200" b="0" dirty="0">
                <a:latin typeface="+mj-lt"/>
              </a:rPr>
              <a:t>Kilde: </a:t>
            </a:r>
            <a:r>
              <a:rPr lang="da-DK" sz="1200" b="0" dirty="0">
                <a:latin typeface="+mj-lt"/>
                <a:hlinkClick r:id="rId4"/>
              </a:rPr>
              <a:t>https://openstax.org/books/anatomy-and-physiology/pages/preface</a:t>
            </a:r>
            <a:r>
              <a:rPr lang="da-DK" sz="1200" b="0" dirty="0">
                <a:latin typeface="+mj-lt"/>
              </a:rPr>
              <a:t> &amp; https://da.wikipedia.org/wiki/Hjernestamme</a:t>
            </a:r>
          </a:p>
        </p:txBody>
      </p:sp>
    </p:spTree>
    <p:extLst>
      <p:ext uri="{BB962C8B-B14F-4D97-AF65-F5344CB8AC3E}">
        <p14:creationId xmlns:p14="http://schemas.microsoft.com/office/powerpoint/2010/main" val="199822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8EC0A-2F28-4723-B405-B375A9CF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3" y="34377"/>
            <a:ext cx="9858705" cy="1603931"/>
          </a:xfrm>
        </p:spPr>
        <p:txBody>
          <a:bodyPr/>
          <a:lstStyle/>
          <a:p>
            <a:r>
              <a:rPr lang="da-DK" dirty="0" err="1"/>
              <a:t>Kardiovaskulær</a:t>
            </a:r>
            <a:r>
              <a:rPr lang="da-DK" dirty="0"/>
              <a:t> donor-</a:t>
            </a:r>
            <a:r>
              <a:rPr lang="da-DK" dirty="0" err="1"/>
              <a:t>patofysiologi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818550" y="3908765"/>
            <a:ext cx="227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Hypotension</a:t>
            </a:r>
            <a:endParaRPr lang="da-DK" sz="24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70963" y="1211733"/>
            <a:ext cx="710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Hypertension</a:t>
            </a:r>
            <a:r>
              <a:rPr lang="da-DK" sz="2400" dirty="0"/>
              <a:t> og </a:t>
            </a:r>
            <a:r>
              <a:rPr lang="da-DK" sz="2400" dirty="0" err="1"/>
              <a:t>bradykardi</a:t>
            </a:r>
            <a:r>
              <a:rPr lang="da-DK" sz="2400" dirty="0"/>
              <a:t> (</a:t>
            </a:r>
            <a:r>
              <a:rPr lang="da-DK" sz="2400" dirty="0" err="1"/>
              <a:t>Cushings</a:t>
            </a:r>
            <a:r>
              <a:rPr lang="da-DK" sz="2400" dirty="0"/>
              <a:t> refleks)</a:t>
            </a:r>
            <a:r>
              <a:rPr lang="da-DK" sz="2400" b="1" dirty="0"/>
              <a:t> </a:t>
            </a:r>
          </a:p>
        </p:txBody>
      </p:sp>
      <p:sp>
        <p:nvSpPr>
          <p:cNvPr id="15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818550" y="2226907"/>
            <a:ext cx="1798218" cy="131451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485422" y="4601385"/>
            <a:ext cx="1869402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 err="1"/>
              <a:t>Deaktivering</a:t>
            </a:r>
            <a:r>
              <a:rPr lang="da-DK" dirty="0"/>
              <a:t> af sympatiske nerveimpulser fra hjernen</a:t>
            </a:r>
          </a:p>
        </p:txBody>
      </p:sp>
      <p:sp>
        <p:nvSpPr>
          <p:cNvPr id="17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1013053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a-DK" dirty="0"/>
          </a:p>
        </p:txBody>
      </p:sp>
      <p:sp>
        <p:nvSpPr>
          <p:cNvPr id="18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787645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/>
              <a:t>Lavt </a:t>
            </a:r>
            <a:r>
              <a:rPr lang="da-DK" dirty="0" err="1"/>
              <a:t>katekola</a:t>
            </a:r>
            <a:r>
              <a:rPr lang="da-DK" dirty="0"/>
              <a:t>-minspejl</a:t>
            </a:r>
          </a:p>
          <a:p>
            <a:pPr lvl="0"/>
            <a:r>
              <a:rPr lang="da-DK" dirty="0"/>
              <a:t>Tab af </a:t>
            </a:r>
            <a:r>
              <a:rPr lang="da-DK" dirty="0" err="1"/>
              <a:t>kardiel</a:t>
            </a:r>
            <a:r>
              <a:rPr lang="da-DK" dirty="0"/>
              <a:t> stimulation</a:t>
            </a:r>
          </a:p>
        </p:txBody>
      </p:sp>
      <p:sp>
        <p:nvSpPr>
          <p:cNvPr id="19" name="Afrundet rektangel 4"/>
          <p:cNvSpPr txBox="1"/>
          <p:nvPr/>
        </p:nvSpPr>
        <p:spPr>
          <a:xfrm>
            <a:off x="894261" y="2264438"/>
            <a:ext cx="1864436" cy="11283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kern="1200" dirty="0"/>
              <a:t>Progressiv iskæmi i hjernestammen</a:t>
            </a:r>
          </a:p>
        </p:txBody>
      </p:sp>
      <p:sp>
        <p:nvSpPr>
          <p:cNvPr id="20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3174359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527285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2685455" y="2740822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5045638" y="2737699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7438252" y="5112177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9695333" y="5118113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ktangel 6"/>
          <p:cNvSpPr/>
          <p:nvPr/>
        </p:nvSpPr>
        <p:spPr>
          <a:xfrm>
            <a:off x="5669214" y="2283998"/>
            <a:ext cx="172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>
                <a:solidFill>
                  <a:schemeClr val="bg1"/>
                </a:solidFill>
              </a:rPr>
              <a:t>Sympatisk stimulation for at opretholde CPP</a:t>
            </a:r>
          </a:p>
        </p:txBody>
      </p:sp>
      <p:sp>
        <p:nvSpPr>
          <p:cNvPr id="27" name="Rektangel 26"/>
          <p:cNvSpPr/>
          <p:nvPr/>
        </p:nvSpPr>
        <p:spPr>
          <a:xfrm>
            <a:off x="3374272" y="2281059"/>
            <a:ext cx="163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 err="1">
                <a:solidFill>
                  <a:schemeClr val="bg1"/>
                </a:solidFill>
              </a:rPr>
              <a:t>Myocyt</a:t>
            </a:r>
            <a:endParaRPr lang="da-DK" dirty="0">
              <a:solidFill>
                <a:schemeClr val="bg1"/>
              </a:solidFill>
            </a:endParaRPr>
          </a:p>
          <a:p>
            <a:pPr lvl="0"/>
            <a:r>
              <a:rPr lang="da-DK" dirty="0">
                <a:solidFill>
                  <a:schemeClr val="bg1"/>
                </a:solidFill>
              </a:rPr>
              <a:t>nekrose </a:t>
            </a:r>
          </a:p>
          <a:p>
            <a:pPr lvl="0"/>
            <a:r>
              <a:rPr lang="da-DK" dirty="0" err="1">
                <a:solidFill>
                  <a:schemeClr val="bg1"/>
                </a:solidFill>
              </a:rPr>
              <a:t>iskæmi</a:t>
            </a:r>
            <a:r>
              <a:rPr lang="da-DK" dirty="0">
                <a:solidFill>
                  <a:schemeClr val="bg1"/>
                </a:solidFill>
              </a:rPr>
              <a:t> på EKG</a:t>
            </a:r>
          </a:p>
        </p:txBody>
      </p:sp>
      <p:sp>
        <p:nvSpPr>
          <p:cNvPr id="28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 rot="5400000">
            <a:off x="6169298" y="3789709"/>
            <a:ext cx="540097" cy="421670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Tekstfelt 29"/>
          <p:cNvSpPr txBox="1"/>
          <p:nvPr/>
        </p:nvSpPr>
        <p:spPr>
          <a:xfrm>
            <a:off x="10211590" y="5028120"/>
            <a:ext cx="308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Vasodilation</a:t>
            </a:r>
            <a:endParaRPr lang="da-DK" dirty="0">
              <a:solidFill>
                <a:schemeClr val="bg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930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122026"/>
            <a:ext cx="6948055" cy="1205057"/>
          </a:xfrm>
        </p:spPr>
        <p:txBody>
          <a:bodyPr/>
          <a:lstStyle/>
          <a:p>
            <a:r>
              <a:rPr lang="da-DK" dirty="0"/>
              <a:t>Lunger - patofysiologi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89498" y="1601764"/>
            <a:ext cx="5588000" cy="474823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Sympatisk storm giver </a:t>
            </a:r>
            <a:r>
              <a:rPr lang="da-DK" dirty="0" err="1"/>
              <a:t>pulmonal</a:t>
            </a:r>
            <a:r>
              <a:rPr lang="da-DK" dirty="0"/>
              <a:t> </a:t>
            </a:r>
            <a:r>
              <a:rPr lang="da-DK" dirty="0" err="1"/>
              <a:t>vasokonstriktion</a:t>
            </a:r>
            <a:endParaRPr lang="da-DK" dirty="0"/>
          </a:p>
          <a:p>
            <a:endParaRPr lang="da-DK" dirty="0"/>
          </a:p>
          <a:p>
            <a:r>
              <a:rPr lang="da-DK" dirty="0" err="1">
                <a:solidFill>
                  <a:srgbClr val="004567"/>
                </a:solidFill>
              </a:rPr>
              <a:t>Incarcerationsprocessen</a:t>
            </a:r>
            <a:r>
              <a:rPr lang="da-DK" dirty="0">
                <a:solidFill>
                  <a:srgbClr val="004567"/>
                </a:solidFill>
              </a:rPr>
              <a:t> giver et inflammatorisk respons</a:t>
            </a: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 err="1">
                <a:solidFill>
                  <a:srgbClr val="004567"/>
                </a:solidFill>
              </a:rPr>
              <a:t>Pulmonal</a:t>
            </a:r>
            <a:r>
              <a:rPr lang="da-DK" dirty="0">
                <a:solidFill>
                  <a:srgbClr val="004567"/>
                </a:solidFill>
              </a:rPr>
              <a:t> kapillærlækage </a:t>
            </a: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Mulig volumen overload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= Øget væske i lungevævet</a:t>
            </a:r>
          </a:p>
          <a:p>
            <a:pPr marL="457200" lvl="1" indent="0">
              <a:buNone/>
            </a:pPr>
            <a:endParaRPr lang="da-DK" sz="2000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Evt. følger efter: 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Aspiration, mekanisk ventilation, pneumoni, multiple blodtransfusioner – ”double hit” mekanisme, hvilket kan være behandlingskrævende</a:t>
            </a:r>
            <a:endParaRPr lang="da-DK" sz="2000" baseline="-200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868" y="2864401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92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4 - &amp;quot;Organdonationsdag 2020&amp;quot;&quot;/&gt;&lt;property id=&quot;20307&quot; value=&quot;260&quot;/&gt;&lt;/object&gt;&lt;object type=&quot;3&quot; unique_id=&quot;10007&quot;&gt;&lt;property id=&quot;20148&quot; value=&quot;5&quot;/&gt;&lt;property id=&quot;20300&quot; value=&quot;Slide 6 - &amp;quot;Formål med dagen&amp;quot;&quot;/&gt;&lt;property id=&quot;20307&quot; value=&quot;263&quot;/&gt;&lt;/object&gt;&lt;object type=&quot;3&quot; unique_id=&quot;10008&quot;&gt;&lt;property id=&quot;20148&quot; value=&quot;5&quot;/&gt;&lt;property id=&quot;20300&quot; value=&quot;Slide 5 - &amp;quot;Hovedbudskab&amp;quot;&quot;/&gt;&lt;property id=&quot;20307&quot; value=&quot;265&quot;/&gt;&lt;/object&gt;&lt;object type=&quot;3&quot; unique_id=&quot;10039&quot;&gt;&lt;property id=&quot;20148&quot; value=&quot;5&quot;/&gt;&lt;property id=&quot;20300&quot; value=&quot;Slide 2 - &amp;quot;Opfølgning fra sidste år&amp;quot;&quot;/&gt;&lt;property id=&quot;20307&quot; value=&quot;295&quot;/&gt;&lt;/object&gt;&lt;object type=&quot;3&quot; unique_id=&quot;10684&quot;&gt;&lt;property id=&quot;20148&quot; value=&quot;5&quot;/&gt;&lt;property id=&quot;20300&quot; value=&quot;Slide 1&quot;/&gt;&lt;property id=&quot;20307&quot; value=&quot;301&quot;/&gt;&lt;/object&gt;&lt;object type=&quot;3&quot; unique_id=&quot;10685&quot;&gt;&lt;property id=&quot;20148&quot; value=&quot;5&quot;/&gt;&lt;property id=&quot;20300&quot; value=&quot;Slide 8 - &amp;quot;Gennemgang af organdonationsforløb&amp;quot;&quot;/&gt;&lt;property id=&quot;20307&quot; value=&quot;302&quot;/&gt;&lt;/object&gt;&lt;object type=&quot;3&quot; unique_id=&quot;10686&quot;&gt;&lt;property id=&quot;20148&quot; value=&quot;5&quot;/&gt;&lt;property id=&quot;20300&quot; value=&quot;Slide 10 - &amp;quot;Donationsaktiviteten - intensivafdelingen &amp;amp; hospitalet&amp;quot;&quot;/&gt;&lt;property id=&quot;20307&quot; value=&quot;304&quot;/&gt;&lt;/object&gt;&lt;object type=&quot;3&quot; unique_id=&quot;10687&quot;&gt;&lt;property id=&quot;20148&quot; value=&quot;5&quot;/&gt;&lt;property id=&quot;20300&quot; value=&quot;Slide 12 - &amp;quot;Strategi – en samlet hospitalsindsats&amp;quot;&quot;/&gt;&lt;property id=&quot;20307&quot; value=&quot;303&quot;/&gt;&lt;/object&gt;&lt;object type=&quot;3&quot; unique_id=&quot;10688&quot;&gt;&lt;property id=&quot;20148&quot; value=&quot;5&quot;/&gt;&lt;property id=&quot;20300&quot; value=&quot;Slide 14 - &amp;quot;- Gensidig orientering -&amp;quot;&quot;/&gt;&lt;property id=&quot;20307&quot; value=&quot;305&quot;/&gt;&lt;/object&gt;&lt;object type=&quot;3&quot; unique_id=&quot;10689&quot;&gt;&lt;property id=&quot;20148&quot; value=&quot;5&quot;/&gt;&lt;property id=&quot;20300&quot; value=&quot;Slide 16 - &amp;quot;Opsamling &amp;amp; aftaler&amp;quot;&quot;/&gt;&lt;property id=&quot;20307&quot; value=&quot;306&quot;/&gt;&lt;/object&gt;&lt;object type=&quot;3&quot; unique_id=&quot;10702&quot;&gt;&lt;property id=&quot;20148&quot; value=&quot;5&quot;/&gt;&lt;property id=&quot;20300&quot; value=&quot;Slide 7 - &amp;quot;Materialer til at sætte fokus i jeres afdeling&amp;quot;&quot;/&gt;&lt;property id=&quot;20307&quot; value=&quot;323&quot;/&gt;&lt;/object&gt;&lt;object type=&quot;3&quot; unique_id=&quot;10703&quot;&gt;&lt;property id=&quot;20148&quot; value=&quot;5&quot;/&gt;&lt;property id=&quot;20300&quot; value=&quot;Slide 18&quot;/&gt;&lt;property id=&quot;20307&quot; value=&quot;308&quot;/&gt;&lt;/object&gt;&lt;object type=&quot;3&quot; unique_id=&quot;10704&quot;&gt;&lt;property id=&quot;20148&quot; value=&quot;5&quot;/&gt;&lt;property id=&quot;20300&quot; value=&quot;Slide 11 - &amp;quot;Donationsaktiviteten – intensiv og hospitalet &amp;quot;&quot;/&gt;&lt;property id=&quot;20307&quot; value=&quot;310&quot;/&gt;&lt;/object&gt;&lt;object type=&quot;3&quot; unique_id=&quot;10706&quot;&gt;&lt;property id=&quot;20148&quot; value=&quot;5&quot;/&gt;&lt;property id=&quot;20300&quot; value=&quot;Slide 25&quot;/&gt;&lt;property id=&quot;20307&quot; value=&quot;312&quot;/&gt;&lt;/object&gt;&lt;object type=&quot;3&quot; unique_id=&quot;10708&quot;&gt;&lt;property id=&quot;20148&quot; value=&quot;5&quot;/&gt;&lt;property id=&quot;20300&quot; value=&quot;Slide 27&quot;/&gt;&lt;property id=&quot;20307&quot; value=&quot;314&quot;/&gt;&lt;/object&gt;&lt;object type=&quot;3&quot; unique_id=&quot;10709&quot;&gt;&lt;property id=&quot;20148&quot; value=&quot;5&quot;/&gt;&lt;property id=&quot;20300&quot; value=&quot;Slide 9 - &amp;quot;Gennemgang af donationsforløb&amp;quot;&quot;/&gt;&lt;property id=&quot;20307&quot; value=&quot;315&quot;/&gt;&lt;/object&gt;&lt;object type=&quot;3&quot; unique_id=&quot;10710&quot;&gt;&lt;property id=&quot;20148&quot; value=&quot;5&quot;/&gt;&lt;property id=&quot;20300&quot; value=&quot;Slide 15 - &amp;quot;Gensidig orientering&amp;quot;&quot;/&gt;&lt;property id=&quot;20307&quot; value=&quot;316&quot;/&gt;&lt;/object&gt;&lt;object type=&quot;3&quot; unique_id=&quot;10711&quot;&gt;&lt;property id=&quot;20148&quot; value=&quot;5&quot;/&gt;&lt;property id=&quot;20300&quot; value=&quot;Slide 26&quot;/&gt;&lt;property id=&quot;20307&quot; value=&quot;317&quot;/&gt;&lt;/object&gt;&lt;object type=&quot;3&quot; unique_id=&quot;10712&quot;&gt;&lt;property id=&quot;20148&quot; value=&quot;5&quot;/&gt;&lt;property id=&quot;20300&quot; value=&quot;Slide 19&quot;/&gt;&lt;property id=&quot;20307&quot; value=&quot;318&quot;/&gt;&lt;/object&gt;&lt;object type=&quot;3&quot; unique_id=&quot;10713&quot;&gt;&lt;property id=&quot;20148&quot; value=&quot;5&quot;/&gt;&lt;property id=&quot;20300&quot; value=&quot;Slide 13 - &amp;quot;Strategi – en samlet hospitalsindsats&amp;quot;&quot;/&gt;&lt;property id=&quot;20307&quot; value=&quot;319&quot;/&gt;&lt;/object&gt;&lt;object type=&quot;3&quot; unique_id=&quot;10714&quot;&gt;&lt;property id=&quot;20148&quot; value=&quot;5&quot;/&gt;&lt;property id=&quot;20300&quot; value=&quot;Slide 20&quot;/&gt;&lt;property id=&quot;20307&quot; value=&quot;320&quot;/&gt;&lt;/object&gt;&lt;object type=&quot;3&quot; unique_id=&quot;10715&quot;&gt;&lt;property id=&quot;20148&quot; value=&quot;5&quot;/&gt;&lt;property id=&quot;20300&quot; value=&quot;Slide 21&quot;/&gt;&lt;property id=&quot;20307&quot; value=&quot;321&quot;/&gt;&lt;/object&gt;&lt;object type=&quot;3&quot; unique_id=&quot;10716&quot;&gt;&lt;property id=&quot;20148&quot; value=&quot;5&quot;/&gt;&lt;property id=&quot;20300&quot; value=&quot;Slide 22&quot;/&gt;&lt;property id=&quot;20307&quot; value=&quot;322&quot;/&gt;&lt;/object&gt;&lt;object type=&quot;3&quot; unique_id=&quot;10987&quot;&gt;&lt;property id=&quot;20148&quot; value=&quot;5&quot;/&gt;&lt;property id=&quot;20300&quot; value=&quot;Slide 3 - &amp;quot;Opfølgning fra sidste år&amp;quot;&quot;/&gt;&lt;property id=&quot;20307&quot; value=&quot;324&quot;/&gt;&lt;/object&gt;&lt;object type=&quot;3&quot; unique_id=&quot;10988&quot;&gt;&lt;property id=&quot;20148&quot; value=&quot;5&quot;/&gt;&lt;property id=&quot;20300&quot; value=&quot;Slide 17 - &amp;quot;Opsamling og aftaler&amp;quot;&quot;/&gt;&lt;property id=&quot;20307&quot; value=&quot;325&quot;/&gt;&lt;/object&gt;&lt;object type=&quot;3&quot; unique_id=&quot;10989&quot;&gt;&lt;property id=&quot;20148&quot; value=&quot;5&quot;/&gt;&lt;property id=&quot;20300&quot; value=&quot;Slide 23&quot;/&gt;&lt;property id=&quot;20307&quot; value=&quot;326&quot;/&gt;&lt;/object&gt;&lt;object type=&quot;3&quot; unique_id=&quot;10990&quot;&gt;&lt;property id=&quot;20148&quot; value=&quot;5&quot;/&gt;&lt;property id=&quot;20300&quot; value=&quot;Slide 24&quot;/&gt;&lt;property id=&quot;20307&quot; value=&quot;327&quot;/&gt;&lt;/object&gt;&lt;object type=&quot;3&quot; unique_id=&quot;10991&quot;&gt;&lt;property id=&quot;20148&quot; value=&quot;5&quot;/&gt;&lt;property id=&quot;20300&quot; value=&quot;Slide 28&quot;/&gt;&lt;property id=&quot;20307&quot; value=&quot;328&quot;/&gt;&lt;/object&gt;&lt;object type=&quot;3&quot; unique_id=&quot;10992&quot;&gt;&lt;property id=&quot;20148&quot; value=&quot;5&quot;/&gt;&lt;property id=&quot;20300&quot; value=&quot;Slide 29&quot;/&gt;&lt;property id=&quot;20307&quot; value=&quot;329&quot;/&gt;&lt;/object&gt;&lt;object type=&quot;3&quot; unique_id=&quot;10993&quot;&gt;&lt;property id=&quot;20148&quot; value=&quot;5&quot;/&gt;&lt;property id=&quot;20300&quot; value=&quot;Slide 30&quot;/&gt;&lt;property id=&quot;20307&quot; value=&quot;330&quot;/&gt;&lt;/object&gt;&lt;object type=&quot;3&quot; unique_id=&quot;10994&quot;&gt;&lt;property id=&quot;20148&quot; value=&quot;5&quot;/&gt;&lt;property id=&quot;20300&quot; value=&quot;Slide 31&quot;/&gt;&lt;property id=&quot;20307&quot; value=&quot;33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-tema">
  <a:themeElements>
    <a:clrScheme name="DCO-farver">
      <a:dk1>
        <a:srgbClr val="004567"/>
      </a:dk1>
      <a:lt1>
        <a:srgbClr val="FFFFFF"/>
      </a:lt1>
      <a:dk2>
        <a:srgbClr val="44546A"/>
      </a:dk2>
      <a:lt2>
        <a:srgbClr val="E7E6E6"/>
      </a:lt2>
      <a:accent1>
        <a:srgbClr val="FF612C"/>
      </a:accent1>
      <a:accent2>
        <a:srgbClr val="B2CED6"/>
      </a:accent2>
      <a:accent3>
        <a:srgbClr val="FFD2C5"/>
      </a:accent3>
      <a:accent4>
        <a:srgbClr val="EB0024"/>
      </a:accent4>
      <a:accent5>
        <a:srgbClr val="F0C9C6"/>
      </a:accent5>
      <a:accent6>
        <a:srgbClr val="532341"/>
      </a:accent6>
      <a:hlink>
        <a:srgbClr val="FF612C"/>
      </a:hlink>
      <a:folHlink>
        <a:srgbClr val="0045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kommandation 2021 10 22" id="{059722FE-0735-498D-877F-3BFB62E17E35}" vid="{6E1727F1-B168-4692-B87D-1872E88052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Rekommandation 2021 10 22</Template>
  <TotalTime>17</TotalTime>
  <Words>4397</Words>
  <Application>Microsoft Office PowerPoint</Application>
  <PresentationFormat>Widescreen</PresentationFormat>
  <Paragraphs>431</Paragraphs>
  <Slides>42</Slides>
  <Notes>25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Georgia</vt:lpstr>
      <vt:lpstr>Symbol</vt:lpstr>
      <vt:lpstr>Office-tema</vt:lpstr>
      <vt:lpstr>Donorpleje og –behandling på intensivafdelingen</vt:lpstr>
      <vt:lpstr>Rekommandation</vt:lpstr>
      <vt:lpstr>Actioncard - Donorterapi</vt:lpstr>
      <vt:lpstr>National Guideline for Organdonation  </vt:lpstr>
      <vt:lpstr>National Guideline for Organdonation </vt:lpstr>
      <vt:lpstr>PowerPoint-præsentation</vt:lpstr>
      <vt:lpstr>Incarcerationsfysiologi –  hvad sker der, når hjernen dør?</vt:lpstr>
      <vt:lpstr>Kardiovaskulær donor-patofysiologi</vt:lpstr>
      <vt:lpstr>Lunger - patofysiologi</vt:lpstr>
      <vt:lpstr>Endokrinologisk og renal patofysiologi</vt:lpstr>
      <vt:lpstr>Termoregulation - patofysiologi </vt:lpstr>
      <vt:lpstr>Koagulation – patofysiologi </vt:lpstr>
      <vt:lpstr>PowerPoint-præsentation</vt:lpstr>
      <vt:lpstr>PowerPoint-præsentation</vt:lpstr>
      <vt:lpstr>Monitorering </vt:lpstr>
      <vt:lpstr>Blod- og urinprøver i donationsforløbet </vt:lpstr>
      <vt:lpstr>PowerPoint-præsentation</vt:lpstr>
      <vt:lpstr>Cirkulation</vt:lpstr>
      <vt:lpstr>Bradykardi</vt:lpstr>
      <vt:lpstr>PowerPoint-præsentation</vt:lpstr>
      <vt:lpstr>Volumen og vasopressor anvendes ofte simultant   </vt:lpstr>
      <vt:lpstr>Hvornår anvendes inotropi?  </vt:lpstr>
      <vt:lpstr>Hjertestop – håndtering</vt:lpstr>
      <vt:lpstr>Respiration</vt:lpstr>
      <vt:lpstr>PowerPoint-præsentation</vt:lpstr>
      <vt:lpstr>Specielt ved lungedonation</vt:lpstr>
      <vt:lpstr>Ilttest</vt:lpstr>
      <vt:lpstr>Autotrigning</vt:lpstr>
      <vt:lpstr>Autotrigning </vt:lpstr>
      <vt:lpstr>PowerPoint-præsentation</vt:lpstr>
      <vt:lpstr> ADH mangel – Diabetes Insipidus  </vt:lpstr>
      <vt:lpstr>Renalt</vt:lpstr>
      <vt:lpstr>Hvorfor ikke diuretika ved lave diureser?</vt:lpstr>
      <vt:lpstr>Gastrointestinalt og lever </vt:lpstr>
      <vt:lpstr>Gastrointestinalt og lever </vt:lpstr>
      <vt:lpstr>Termoregulation </vt:lpstr>
      <vt:lpstr> </vt:lpstr>
      <vt:lpstr> </vt:lpstr>
      <vt:lpstr>Børn</vt:lpstr>
      <vt:lpstr>Spinalreflekser</vt:lpstr>
      <vt:lpstr>Spinalreflekser – håndtering  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Behandling af organdonorer 2021</dc:title>
  <dc:creator>Karen Lise Kobberø Welling</dc:creator>
  <cp:lastModifiedBy>Anne Marie Michelsen</cp:lastModifiedBy>
  <cp:revision>281</cp:revision>
  <cp:lastPrinted>2020-06-19T12:24:47Z</cp:lastPrinted>
  <dcterms:created xsi:type="dcterms:W3CDTF">2021-11-11T12:32:28Z</dcterms:created>
  <dcterms:modified xsi:type="dcterms:W3CDTF">2025-01-07T09:36:08Z</dcterms:modified>
</cp:coreProperties>
</file>