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58" r:id="rId2"/>
    <p:sldId id="378" r:id="rId3"/>
    <p:sldId id="379" r:id="rId4"/>
    <p:sldId id="377" r:id="rId5"/>
    <p:sldId id="380" r:id="rId6"/>
    <p:sldId id="381" r:id="rId7"/>
    <p:sldId id="382" r:id="rId8"/>
    <p:sldId id="365" r:id="rId9"/>
    <p:sldId id="366" r:id="rId10"/>
    <p:sldId id="367" r:id="rId11"/>
    <p:sldId id="370" r:id="rId12"/>
    <p:sldId id="383" r:id="rId13"/>
    <p:sldId id="384" r:id="rId14"/>
    <p:sldId id="385" r:id="rId15"/>
    <p:sldId id="386" r:id="rId16"/>
    <p:sldId id="363" r:id="rId17"/>
    <p:sldId id="387" r:id="rId18"/>
    <p:sldId id="388" r:id="rId19"/>
    <p:sldId id="389" r:id="rId20"/>
    <p:sldId id="375" r:id="rId21"/>
    <p:sldId id="1178" r:id="rId22"/>
    <p:sldId id="1179" r:id="rId23"/>
    <p:sldId id="1177" r:id="rId24"/>
    <p:sldId id="390" r:id="rId25"/>
  </p:sldIdLst>
  <p:sldSz cx="12192000" cy="6858000"/>
  <p:notesSz cx="6797675" cy="9926638"/>
  <p:custDataLst>
    <p:tags r:id="rId27"/>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1EE08824-D1E7-4E34-A9D0-5B2D783B75B2}">
          <p14:sldIdLst>
            <p14:sldId id="358"/>
            <p14:sldId id="378"/>
            <p14:sldId id="379"/>
            <p14:sldId id="377"/>
            <p14:sldId id="380"/>
            <p14:sldId id="381"/>
            <p14:sldId id="382"/>
            <p14:sldId id="365"/>
            <p14:sldId id="366"/>
            <p14:sldId id="367"/>
            <p14:sldId id="370"/>
            <p14:sldId id="383"/>
            <p14:sldId id="384"/>
            <p14:sldId id="385"/>
            <p14:sldId id="386"/>
            <p14:sldId id="363"/>
            <p14:sldId id="387"/>
            <p14:sldId id="388"/>
            <p14:sldId id="389"/>
            <p14:sldId id="375"/>
            <p14:sldId id="1178"/>
            <p14:sldId id="1179"/>
            <p14:sldId id="1177"/>
            <p14:sldId id="390"/>
          </p14:sldIdLst>
        </p14:section>
      </p14:sectionLst>
    </p:ext>
    <p:ext uri="{EFAFB233-063F-42B5-8137-9DF3F51BA10A}">
      <p15:sldGuideLst xmlns:p15="http://schemas.microsoft.com/office/powerpoint/2012/main">
        <p15:guide id="1" orient="horz" pos="232" userDrawn="1">
          <p15:clr>
            <a:srgbClr val="A4A3A4"/>
          </p15:clr>
        </p15:guide>
        <p15:guide id="2" pos="597" userDrawn="1">
          <p15:clr>
            <a:srgbClr val="A4A3A4"/>
          </p15:clr>
        </p15:guide>
        <p15:guide id="3" pos="70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67"/>
    <a:srgbClr val="EB0024"/>
    <a:srgbClr val="F0C9C6"/>
    <a:srgbClr val="B2CE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47" autoAdjust="0"/>
    <p:restoredTop sz="68705" autoAdjust="0"/>
  </p:normalViewPr>
  <p:slideViewPr>
    <p:cSldViewPr snapToGrid="0" snapToObjects="1">
      <p:cViewPr varScale="1">
        <p:scale>
          <a:sx n="76" d="100"/>
          <a:sy n="76" d="100"/>
        </p:scale>
        <p:origin x="2124" y="84"/>
      </p:cViewPr>
      <p:guideLst>
        <p:guide orient="horz" pos="232"/>
        <p:guide pos="597"/>
        <p:guide pos="708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BB77D6A-7005-AA4A-8B92-43E209DF690F}" type="datetimeFigureOut">
              <a:rPr lang="da-DK" smtClean="0"/>
              <a:t>27-06-2025</a:t>
            </a:fld>
            <a:endParaRPr lang="da-DK" dirty="0"/>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da-DK"/>
              <a:t>Rediger teksttypografien i masteren
Andet niveau
Tredje niveau
Fjerde niveau
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DCD126-30C1-954D-B268-8EB192EB8BE0}" type="slidenum">
              <a:rPr lang="da-DK" smtClean="0"/>
              <a:t>‹nr.›</a:t>
            </a:fld>
            <a:endParaRPr lang="da-DK" dirty="0"/>
          </a:p>
        </p:txBody>
      </p:sp>
    </p:spTree>
    <p:extLst>
      <p:ext uri="{BB962C8B-B14F-4D97-AF65-F5344CB8AC3E}">
        <p14:creationId xmlns:p14="http://schemas.microsoft.com/office/powerpoint/2010/main" val="388294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er</a:t>
            </a:r>
            <a:r>
              <a:rPr lang="da-DK" baseline="0" dirty="0"/>
              <a:t> </a:t>
            </a:r>
            <a:r>
              <a:rPr lang="da-DK" dirty="0"/>
              <a:t>rigtig mange forskellige sundhedsprofessionelle involveret i processen fra, at man står med en patient, hvor</a:t>
            </a:r>
            <a:r>
              <a:rPr lang="da-DK" baseline="0" dirty="0"/>
              <a:t> behandlingen med henblik på overlevelse er udsigtsløs, til den afdødes organer er transplanteret i en eller flere recipienter. Første skridt er at huske, at organdonation måske er en mulighed, når man ikke kan redde patientens liv og at det for nogle patienter kan være et ønske at donere organer efter døden, samt at det for pårørende kan opleves som meningsfuldt i deres tab.</a:t>
            </a:r>
            <a:endParaRPr lang="da-DK" dirty="0"/>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1</a:t>
            </a:fld>
            <a:endParaRPr lang="da-DK" dirty="0"/>
          </a:p>
        </p:txBody>
      </p:sp>
    </p:spTree>
    <p:extLst>
      <p:ext uri="{BB962C8B-B14F-4D97-AF65-F5344CB8AC3E}">
        <p14:creationId xmlns:p14="http://schemas.microsoft.com/office/powerpoint/2010/main" val="353132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lnSpc>
                <a:spcPct val="80000"/>
              </a:lnSpc>
            </a:pPr>
            <a:r>
              <a:rPr lang="da-DK" b="0" dirty="0"/>
              <a:t>Hjernedøden (som</a:t>
            </a:r>
            <a:r>
              <a:rPr lang="da-DK" b="0" baseline="0" dirty="0"/>
              <a:t> i Sundhedsloven: uopretteligt ophør af al hjernefunktion) konstateres kun, når organdonation kan foregå.</a:t>
            </a:r>
            <a:endParaRPr lang="da-DK" b="0"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12</a:t>
            </a:fld>
            <a:endParaRPr lang="da-DK" dirty="0"/>
          </a:p>
        </p:txBody>
      </p:sp>
    </p:spTree>
    <p:extLst>
      <p:ext uri="{BB962C8B-B14F-4D97-AF65-F5344CB8AC3E}">
        <p14:creationId xmlns:p14="http://schemas.microsoft.com/office/powerpoint/2010/main" val="2399876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man har gjort sig</a:t>
            </a:r>
            <a:r>
              <a:rPr lang="da-DK" baseline="0" dirty="0"/>
              <a:t> klart, om hjernedøden kan forventes at indtræde, kan man gå videre og vurdere dels, om organerne er egnede til transplantation, dels om patienten eller de pårørende har et ønske om organdonation. Denne vurdering foretages ALTID i samråd med transplantationskoordinatorerne, og organernes egnethed vurderes udelukkende af transplantationslægerne på transplantationscentrene. Det er ikke op til lægerne på intensivafdelingen at vurdere, om patientens aktuelle morbiditet og komorbiditet forhindrer, at donation kan ske. Mulighederne for at optimere organerne efter udtagning udvikler sig hastigt, og derfor kan det være muligt at transplantere organer på trods af kendt sygdom samt høj alder, ligesom der kan være et akut behov (</a:t>
            </a:r>
            <a:r>
              <a:rPr lang="da-DK" baseline="0" dirty="0" err="1"/>
              <a:t>urgent</a:t>
            </a:r>
            <a:r>
              <a:rPr lang="da-DK" baseline="0" dirty="0"/>
              <a:t> </a:t>
            </a:r>
            <a:r>
              <a:rPr lang="da-DK" baseline="0" dirty="0" err="1"/>
              <a:t>call</a:t>
            </a:r>
            <a:r>
              <a:rPr lang="da-DK" baseline="0" dirty="0"/>
              <a:t>) på organer, som kun transplantationslægerne kender til. Derfor tages altid kontakt til transplantationscentret, når man skal vurdere, om patienten er egnet som donor.   </a:t>
            </a:r>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13</a:t>
            </a:fld>
            <a:endParaRPr lang="da-DK" dirty="0"/>
          </a:p>
        </p:txBody>
      </p:sp>
    </p:spTree>
    <p:extLst>
      <p:ext uri="{BB962C8B-B14F-4D97-AF65-F5344CB8AC3E}">
        <p14:creationId xmlns:p14="http://schemas.microsoft.com/office/powerpoint/2010/main" val="1016952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400" b="1" dirty="0">
                <a:solidFill>
                  <a:srgbClr val="004567"/>
                </a:solidFill>
              </a:rPr>
              <a:t>Hav følgende informationer klar</a:t>
            </a:r>
            <a:r>
              <a:rPr lang="da-DK" dirty="0">
                <a:solidFill>
                  <a:srgbClr val="004567"/>
                </a:solidFill>
              </a:rPr>
              <a:t>:</a:t>
            </a:r>
          </a:p>
          <a:p>
            <a:pPr marL="171450" indent="-171450" algn="l">
              <a:buFont typeface="Arial" panose="020B0604020202020204" pitchFamily="34" charset="0"/>
              <a:buChar char="•"/>
            </a:pPr>
            <a:r>
              <a:rPr lang="da-DK" b="0" i="0" dirty="0">
                <a:solidFill>
                  <a:srgbClr val="111111"/>
                </a:solidFill>
                <a:effectLst/>
                <a:latin typeface="Inter"/>
              </a:rPr>
              <a:t>Cpr. nummer </a:t>
            </a:r>
          </a:p>
          <a:p>
            <a:pPr marL="171450" indent="-171450" algn="l">
              <a:buFont typeface="Arial" panose="020B0604020202020204" pitchFamily="34" charset="0"/>
              <a:buChar char="•"/>
            </a:pPr>
            <a:r>
              <a:rPr lang="da-DK" b="0" i="0" dirty="0">
                <a:solidFill>
                  <a:srgbClr val="111111"/>
                </a:solidFill>
                <a:effectLst/>
                <a:latin typeface="Inter"/>
              </a:rPr>
              <a:t>Aktuelt sygdomsforløb</a:t>
            </a:r>
          </a:p>
          <a:p>
            <a:pPr marL="171450" indent="-171450" algn="l">
              <a:buFont typeface="Arial" panose="020B0604020202020204" pitchFamily="34" charset="0"/>
              <a:buChar char="•"/>
            </a:pPr>
            <a:r>
              <a:rPr lang="da-DK" b="0" i="0" dirty="0">
                <a:solidFill>
                  <a:srgbClr val="111111"/>
                </a:solidFill>
                <a:effectLst/>
                <a:latin typeface="Inter"/>
              </a:rPr>
              <a:t>Anamnese og herunder komorbiditet. I tilfælde af canceranamnese ønskes oplysninger om diagnose, hvilken behandling der blev givet, samt hvilket efterforløb patienten eventuelt var igennem. Konferer med transplantationscentret om, hvem der kontrollerer </a:t>
            </a:r>
            <a:r>
              <a:rPr lang="da-DK" b="0" i="0" dirty="0" err="1">
                <a:solidFill>
                  <a:srgbClr val="111111"/>
                </a:solidFill>
                <a:effectLst/>
                <a:latin typeface="Inter"/>
              </a:rPr>
              <a:t>Patobank</a:t>
            </a:r>
            <a:endParaRPr lang="da-DK" b="0" i="0" dirty="0">
              <a:solidFill>
                <a:srgbClr val="111111"/>
              </a:solidFill>
              <a:effectLst/>
              <a:latin typeface="Inter"/>
            </a:endParaRPr>
          </a:p>
          <a:p>
            <a:pPr marL="171450" indent="-171450" algn="l">
              <a:buFont typeface="Arial" panose="020B0604020202020204" pitchFamily="34" charset="0"/>
              <a:buChar char="•"/>
            </a:pPr>
            <a:r>
              <a:rPr lang="da-DK" b="0" i="0" dirty="0">
                <a:solidFill>
                  <a:srgbClr val="111111"/>
                </a:solidFill>
                <a:effectLst/>
                <a:latin typeface="Inter"/>
              </a:rPr>
              <a:t>Væsketal</a:t>
            </a:r>
          </a:p>
        </p:txBody>
      </p:sp>
      <p:sp>
        <p:nvSpPr>
          <p:cNvPr id="4" name="Pladsholder til slidenummer 3"/>
          <p:cNvSpPr>
            <a:spLocks noGrp="1"/>
          </p:cNvSpPr>
          <p:nvPr>
            <p:ph type="sldNum" sz="quarter" idx="5"/>
          </p:nvPr>
        </p:nvSpPr>
        <p:spPr/>
        <p:txBody>
          <a:bodyPr/>
          <a:lstStyle/>
          <a:p>
            <a:fld id="{90DCD126-30C1-954D-B268-8EB192EB8BE0}" type="slidenum">
              <a:rPr lang="da-DK" smtClean="0"/>
              <a:t>14</a:t>
            </a:fld>
            <a:endParaRPr lang="da-DK" dirty="0"/>
          </a:p>
        </p:txBody>
      </p:sp>
    </p:spTree>
    <p:extLst>
      <p:ext uri="{BB962C8B-B14F-4D97-AF65-F5344CB8AC3E}">
        <p14:creationId xmlns:p14="http://schemas.microsoft.com/office/powerpoint/2010/main" val="184503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defRPr/>
            </a:pPr>
            <a:r>
              <a:rPr lang="da-DK" b="1" dirty="0"/>
              <a:t>Intensiv:</a:t>
            </a:r>
          </a:p>
          <a:p>
            <a:pPr defTabSz="990478">
              <a:defRPr/>
            </a:pPr>
            <a:r>
              <a:rPr lang="da-DK" dirty="0"/>
              <a:t>På intensivafdelingerne</a:t>
            </a:r>
            <a:r>
              <a:rPr lang="da-DK" baseline="0" dirty="0"/>
              <a:t> kan man slå op i National Guideline pkt. 2. (Prøv at lave en praktisk øvelse, og slå op i National Guideline).</a:t>
            </a:r>
          </a:p>
          <a:p>
            <a:pPr defTabSz="990478">
              <a:defRPr/>
            </a:pPr>
            <a:endParaRPr lang="da-DK" sz="1200" u="sng" dirty="0"/>
          </a:p>
          <a:p>
            <a:pPr defTabSz="990478">
              <a:defRPr/>
            </a:pPr>
            <a:r>
              <a:rPr lang="da-DK" sz="1200" u="sng" dirty="0"/>
              <a:t>Indbyrdes aftaler</a:t>
            </a:r>
            <a:r>
              <a:rPr lang="da-DK" sz="1200" dirty="0"/>
              <a:t>: Aftal,</a:t>
            </a:r>
            <a:r>
              <a:rPr lang="da-DK" sz="1200" baseline="0" dirty="0"/>
              <a:t> hvem der tager kontakt til transplantationscentret, samt giv i</a:t>
            </a:r>
            <a:r>
              <a:rPr lang="da-DK" sz="1200" dirty="0"/>
              <a:t>nformation til sygeplejersken/kollegaer om kontakten. Kontakt, når du har en potentiel</a:t>
            </a:r>
            <a:r>
              <a:rPr lang="da-DK" sz="1200" baseline="0" dirty="0"/>
              <a:t> donor, forstået på den måde, at du skal stå med en patient, hvor behandlingen med henblik på overlevelse er udsigtsløs, og det forventes, at hjernedøden vil indtræde (slide 2 + 3). Du skal tage kontakt </a:t>
            </a:r>
            <a:r>
              <a:rPr lang="da-DK" sz="1200" dirty="0"/>
              <a:t>inden samtale med de pårørende for at undersøge, om patienten</a:t>
            </a:r>
            <a:r>
              <a:rPr lang="da-DK" sz="1200" baseline="0" dirty="0"/>
              <a:t> på forhånd har tilkendegivet sin holdning til organdonation, da det har stor betydning for den samtale, I skal afholde med de pårørende</a:t>
            </a:r>
            <a:r>
              <a:rPr lang="da-DK" sz="1200" dirty="0"/>
              <a:t>. Transplantationscentrets</a:t>
            </a:r>
            <a:r>
              <a:rPr lang="da-DK" sz="1200" baseline="0" dirty="0"/>
              <a:t> læger laver derudover en foreløbig vurdering af, om organerne er egnede til transplantation.  </a:t>
            </a:r>
            <a:endParaRPr lang="da-DK" sz="1200" dirty="0"/>
          </a:p>
          <a:p>
            <a:endParaRPr lang="da-DK" dirty="0"/>
          </a:p>
          <a:p>
            <a:r>
              <a:rPr lang="da-DK" b="1" dirty="0"/>
              <a:t>Neurologisk</a:t>
            </a:r>
            <a:r>
              <a:rPr lang="da-DK" b="1" baseline="0" dirty="0"/>
              <a:t> afdeling: </a:t>
            </a:r>
          </a:p>
          <a:p>
            <a:r>
              <a:rPr lang="da-DK" sz="1200" dirty="0"/>
              <a:t>Kontakt, når du har en potentiel</a:t>
            </a:r>
            <a:r>
              <a:rPr lang="da-DK" sz="1200" baseline="0" dirty="0"/>
              <a:t> donor, forstået på den måde, at du skal stå med en patient, hvor behandlingen med henblik på overlevelse er udsigtsløs, og det forventes, at hjernedøden vil indtræde (slide 2 + 3). Du skal tage kontakt </a:t>
            </a:r>
            <a:r>
              <a:rPr lang="da-DK" sz="1200" dirty="0"/>
              <a:t>inden samtale med de pårørende for at undersøge, om patienten</a:t>
            </a:r>
            <a:r>
              <a:rPr lang="da-DK" sz="1200" baseline="0" dirty="0"/>
              <a:t> på forhånd har tilkendegivet sin holdning til organdonation. Alt efter om der er registreret en holdning til organdonation i Organdonorregistret, skal de pårørende informeres om overflytning til intensiv med henblik på at opretholde muligheden for organdonation.    </a:t>
            </a:r>
            <a:endParaRPr lang="da-DK" baseline="0" dirty="0"/>
          </a:p>
          <a:p>
            <a:pPr defTabSz="990478">
              <a:defRPr/>
            </a:pPr>
            <a:endParaRPr lang="da-DK" sz="1200" u="sng" dirty="0"/>
          </a:p>
          <a:p>
            <a:pPr defTabSz="990478">
              <a:defRPr/>
            </a:pPr>
            <a:r>
              <a:rPr lang="da-DK" sz="1200" u="sng" dirty="0"/>
              <a:t>Indbyrdes aftaler</a:t>
            </a:r>
            <a:r>
              <a:rPr lang="da-DK" sz="1200" dirty="0"/>
              <a:t>: Information til sygeplejersken/kollegaer om kontakt til transplantationskoordinator og alt efter tilkendegivelse</a:t>
            </a:r>
            <a:r>
              <a:rPr lang="da-DK" sz="1200" baseline="0" dirty="0"/>
              <a:t> herfra, da </a:t>
            </a:r>
            <a:r>
              <a:rPr lang="da-DK" sz="1200" dirty="0"/>
              <a:t>information om, at der påtænkes: overflytning til intensiv, </a:t>
            </a:r>
            <a:r>
              <a:rPr lang="da-DK" sz="1200" dirty="0" err="1"/>
              <a:t>intubation</a:t>
            </a:r>
            <a:r>
              <a:rPr lang="da-DK" sz="1200" dirty="0"/>
              <a:t>, orientering – samtale med pårørende. </a:t>
            </a:r>
          </a:p>
        </p:txBody>
      </p:sp>
      <p:sp>
        <p:nvSpPr>
          <p:cNvPr id="4" name="Pladsholder til slidenummer 3"/>
          <p:cNvSpPr>
            <a:spLocks noGrp="1"/>
          </p:cNvSpPr>
          <p:nvPr>
            <p:ph type="sldNum" sz="quarter" idx="5"/>
          </p:nvPr>
        </p:nvSpPr>
        <p:spPr/>
        <p:txBody>
          <a:bodyPr/>
          <a:lstStyle/>
          <a:p>
            <a:fld id="{90DCD126-30C1-954D-B268-8EB192EB8BE0}" type="slidenum">
              <a:rPr lang="da-DK" smtClean="0"/>
              <a:t>15</a:t>
            </a:fld>
            <a:endParaRPr lang="da-DK" dirty="0"/>
          </a:p>
        </p:txBody>
      </p:sp>
    </p:spTree>
    <p:extLst>
      <p:ext uri="{BB962C8B-B14F-4D97-AF65-F5344CB8AC3E}">
        <p14:creationId xmlns:p14="http://schemas.microsoft.com/office/powerpoint/2010/main" val="217114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16</a:t>
            </a:fld>
            <a:endParaRPr lang="da-DK" dirty="0"/>
          </a:p>
        </p:txBody>
      </p:sp>
    </p:spTree>
    <p:extLst>
      <p:ext uri="{BB962C8B-B14F-4D97-AF65-F5344CB8AC3E}">
        <p14:creationId xmlns:p14="http://schemas.microsoft.com/office/powerpoint/2010/main" val="2446341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18</a:t>
            </a:fld>
            <a:endParaRPr lang="da-DK" dirty="0"/>
          </a:p>
        </p:txBody>
      </p:sp>
    </p:spTree>
    <p:extLst>
      <p:ext uri="{BB962C8B-B14F-4D97-AF65-F5344CB8AC3E}">
        <p14:creationId xmlns:p14="http://schemas.microsoft.com/office/powerpoint/2010/main" val="185006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19</a:t>
            </a:fld>
            <a:endParaRPr lang="da-DK" dirty="0"/>
          </a:p>
        </p:txBody>
      </p:sp>
    </p:spTree>
    <p:extLst>
      <p:ext uri="{BB962C8B-B14F-4D97-AF65-F5344CB8AC3E}">
        <p14:creationId xmlns:p14="http://schemas.microsoft.com/office/powerpoint/2010/main" val="1553388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Diskussion</a:t>
            </a:r>
            <a:r>
              <a:rPr lang="da-DK" baseline="0" dirty="0"/>
              <a:t> om de forskellige ting, der kan gøres for at holde fokus. Det kunne for eksempel være en pointe, at det flere pårørende har tilkendegivet, at det kan give en flig af mening, at organdonation kan være en mulighed, når nu intet andet giver mening. </a:t>
            </a:r>
          </a:p>
          <a:p>
            <a:r>
              <a:rPr lang="da-DK" baseline="0" dirty="0"/>
              <a:t>Det kan være en drøftelse, at vi som professionelle ikke skal beslutte, om det er rigtigt eller forkert i den enkelte situation, men være dem, der sætter rammerne for, at den rigtige beslutning for patient/pårørende kan træffes. Det er ikke vores etik og vores holdning til, om den enkelte patient kan eller skal være organdonor, der skal være i fokus - det er patienten og de pårørendes holdning, man nysgerrigt skal spørge ind til. </a:t>
            </a:r>
          </a:p>
          <a:p>
            <a:r>
              <a:rPr lang="da-DK" baseline="0" dirty="0"/>
              <a:t>Det kan også være en konkret drøftelse af, hvordan arbejdsgangen skal være i jeres afdeling. Er det en særlig gruppe, der tager sig af de patienter, der har svære skader i hjernen, eller af de forløb, der skal afsluttes, eller skal alle kunne det lige meget? – hvordan sikrer I jer, at de patienter, som kan og ønsker at være organdonorer, rent faktisk får muligheden for det? </a:t>
            </a:r>
            <a:endParaRPr lang="da-DK" dirty="0"/>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20</a:t>
            </a:fld>
            <a:endParaRPr lang="da-DK" dirty="0"/>
          </a:p>
        </p:txBody>
      </p:sp>
    </p:spTree>
    <p:extLst>
      <p:ext uri="{BB962C8B-B14F-4D97-AF65-F5344CB8AC3E}">
        <p14:creationId xmlns:p14="http://schemas.microsoft.com/office/powerpoint/2010/main" val="1713124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En måde at sikre kvaliteten på organdonationsområdet og fokus på donordetektion er at indarbejde National Guideline for Organdonation i de daglige arbejdsgange.</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 </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I National Guideline for Organdonation finder du opdaterede dokumenter og vejledninger.</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 </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b="1" kern="100" dirty="0">
                <a:effectLst/>
                <a:latin typeface="Arial" panose="020B0604020202020204" pitchFamily="34" charset="0"/>
                <a:ea typeface="Verdana" panose="020B0604030504040204" pitchFamily="34" charset="0"/>
                <a:cs typeface="Times New Roman" panose="02020603050405020304" pitchFamily="18" charset="0"/>
              </a:rPr>
              <a:t>Guidelinen:</a:t>
            </a:r>
            <a:endParaRPr lang="da-DK" sz="1800" b="1"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da-DK" sz="1800" kern="100" dirty="0">
                <a:effectLst/>
                <a:latin typeface="Arial" panose="020B0604020202020204" pitchFamily="34" charset="0"/>
                <a:ea typeface="Verdana" panose="020B0604030504040204" pitchFamily="34" charset="0"/>
                <a:cs typeface="Times New Roman" panose="02020603050405020304" pitchFamily="18" charset="0"/>
              </a:rPr>
              <a:t>Følger kronologien i et typisk donationsforløb</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da-DK" sz="1800" kern="100" dirty="0">
                <a:effectLst/>
                <a:latin typeface="Arial" panose="020B0604020202020204" pitchFamily="34" charset="0"/>
                <a:ea typeface="Verdana" panose="020B0604030504040204" pitchFamily="34" charset="0"/>
                <a:cs typeface="Times New Roman" panose="02020603050405020304" pitchFamily="18" charset="0"/>
              </a:rPr>
              <a:t>Giver konkrete handlingsanvisninger</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da-DK" sz="1800" kern="100" dirty="0">
                <a:effectLst/>
                <a:latin typeface="Arial" panose="020B0604020202020204" pitchFamily="34" charset="0"/>
                <a:ea typeface="Verdana" panose="020B0604030504040204" pitchFamily="34" charset="0"/>
                <a:cs typeface="Times New Roman" panose="02020603050405020304" pitchFamily="18" charset="0"/>
              </a:rPr>
              <a:t>Samler opdaterede versioner af de dokumenter, du får brug for i forløbet</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CD126-30C1-954D-B268-8EB192EB8BE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038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National Guideline for Organdonation er blevet opdateret.</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 </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Guidelinen indeholder nu også information og vejledning til, hvilke opgaver der er i akutmodtagelsen og sengeafsnittet.</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endParaRPr lang="da-DK" dirty="0"/>
          </a:p>
          <a:p>
            <a:r>
              <a:rPr lang="da-DK" dirty="0"/>
              <a:t>Selvom man stadigvæk kan tilgå guideline via appen ”Organdonation”, skal den slettes. Appen bliver ikke længere opdateret.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CD126-30C1-954D-B268-8EB192EB8BE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48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Essensen,</a:t>
            </a:r>
            <a:r>
              <a:rPr lang="da-DK" baseline="0" dirty="0"/>
              <a:t> når man står overfor at skulle vurdere, om en patient er potentiel donor er, at der skal være en skade i hjernen, som er svær nok til, at det vil kunne medføre, at trykket i hjernen stiger så meget, at blodforsyningen til hjernen til sidst ikke er mulig, og dermed ophører. Når man taler donordetektion, er det isoleret dét, man skal forholde sig til - altså om diagnosen muligvis vil kunne føre til hjernedød. I første omgang handler det altså ikke om, om organerne er egnede til at give videre. </a:t>
            </a:r>
            <a:endParaRPr lang="da-DK" dirty="0"/>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3</a:t>
            </a:fld>
            <a:endParaRPr lang="da-DK" dirty="0"/>
          </a:p>
        </p:txBody>
      </p:sp>
    </p:spTree>
    <p:extLst>
      <p:ext uri="{BB962C8B-B14F-4D97-AF65-F5344CB8AC3E}">
        <p14:creationId xmlns:p14="http://schemas.microsoft.com/office/powerpoint/2010/main" val="945028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2400" b="1">
                <a:solidFill>
                  <a:schemeClr val="tx1"/>
                </a:solidFill>
              </a:rPr>
              <a:t>Hav </a:t>
            </a:r>
            <a:r>
              <a:rPr lang="da-DK" sz="2400" b="1" dirty="0">
                <a:solidFill>
                  <a:schemeClr val="tx1"/>
                </a:solidFill>
              </a:rPr>
              <a:t>altid guidelinen klar på telefonen</a:t>
            </a:r>
          </a:p>
          <a:p>
            <a:pPr marL="342900" indent="-342900">
              <a:buFont typeface="Arial" panose="020B0604020202020204" pitchFamily="34" charset="0"/>
              <a:buChar char="•"/>
            </a:pPr>
            <a:r>
              <a:rPr lang="da-DK" dirty="0">
                <a:solidFill>
                  <a:schemeClr val="tx1"/>
                </a:solidFill>
              </a:rPr>
              <a:t>Gå på internettet - Indtast </a:t>
            </a:r>
            <a:r>
              <a:rPr lang="da-DK" sz="1400" u="sng" dirty="0">
                <a:solidFill>
                  <a:schemeClr val="tx1"/>
                </a:solidFill>
              </a:rPr>
              <a:t>nationalguideline.organdonation.dk</a:t>
            </a:r>
          </a:p>
          <a:p>
            <a:pPr marL="800100" lvl="1" indent="-342900">
              <a:buFont typeface="Arial" panose="020B0604020202020204" pitchFamily="34" charset="0"/>
              <a:buChar char="•"/>
            </a:pPr>
            <a:r>
              <a:rPr lang="da-DK" dirty="0">
                <a:solidFill>
                  <a:schemeClr val="tx1"/>
                </a:solidFill>
              </a:rPr>
              <a:t>Ved </a:t>
            </a:r>
            <a:r>
              <a:rPr lang="da-DK" dirty="0" err="1">
                <a:solidFill>
                  <a:schemeClr val="tx1"/>
                </a:solidFill>
              </a:rPr>
              <a:t>Iphone</a:t>
            </a:r>
            <a:r>
              <a:rPr lang="da-DK" dirty="0">
                <a:solidFill>
                  <a:schemeClr val="tx1"/>
                </a:solidFill>
              </a:rPr>
              <a:t> – brug Safari</a:t>
            </a:r>
          </a:p>
          <a:p>
            <a:pPr marL="800100" lvl="1" indent="-342900">
              <a:buFont typeface="Arial" panose="020B0604020202020204" pitchFamily="34" charset="0"/>
              <a:buChar char="•"/>
            </a:pPr>
            <a:r>
              <a:rPr lang="da-DK" dirty="0">
                <a:solidFill>
                  <a:schemeClr val="tx1"/>
                </a:solidFill>
              </a:rPr>
              <a:t>Ved Android – brug Google/Chrome eller Edge</a:t>
            </a:r>
          </a:p>
          <a:p>
            <a:pPr marL="342900" indent="-342900">
              <a:buFont typeface="Arial" panose="020B0604020202020204" pitchFamily="34" charset="0"/>
              <a:buChar char="•"/>
            </a:pPr>
            <a:r>
              <a:rPr lang="da-DK" dirty="0">
                <a:solidFill>
                  <a:schemeClr val="tx1"/>
                </a:solidFill>
              </a:rPr>
              <a:t>Tryk på ‘menu’ / delingsikonet og tryk ”Føj til startskærm” eller ”hjemmeskærm” </a:t>
            </a:r>
          </a:p>
          <a:p>
            <a:pPr marL="342900" indent="-342900">
              <a:buFont typeface="Arial" panose="020B0604020202020204" pitchFamily="34" charset="0"/>
              <a:buChar char="•"/>
            </a:pPr>
            <a:r>
              <a:rPr lang="da-DK" dirty="0">
                <a:solidFill>
                  <a:schemeClr val="tx1"/>
                </a:solidFill>
              </a:rPr>
              <a:t>Brug for mere hjælp? Følg linket på forsiden af guidelinen (</a:t>
            </a:r>
            <a:r>
              <a:rPr lang="da-DK" dirty="0" err="1">
                <a:solidFill>
                  <a:schemeClr val="tx1"/>
                </a:solidFill>
              </a:rPr>
              <a:t>scroll</a:t>
            </a:r>
            <a:r>
              <a:rPr lang="da-DK" dirty="0">
                <a:solidFill>
                  <a:schemeClr val="tx1"/>
                </a:solidFill>
              </a:rPr>
              <a:t> ned)</a:t>
            </a:r>
            <a:endParaRPr lang="da-DK" b="1" dirty="0">
              <a:solidFill>
                <a:schemeClr val="tx1"/>
              </a:solidFill>
            </a:endParaRPr>
          </a:p>
          <a:p>
            <a:endParaRPr lang="da-DK" dirty="0"/>
          </a:p>
          <a:p>
            <a:endParaRPr lang="da-DK" u="sng" dirty="0"/>
          </a:p>
          <a:p>
            <a:r>
              <a:rPr lang="da-DK" u="sng" dirty="0"/>
              <a:t>Brug for en detaljeret vejledning til, hvordan man gør?</a:t>
            </a:r>
          </a:p>
          <a:p>
            <a:r>
              <a:rPr lang="da-DK" dirty="0" err="1"/>
              <a:t>Scroll</a:t>
            </a:r>
            <a:r>
              <a:rPr lang="da-DK" dirty="0"/>
              <a:t> ned, når du er på forsiden af guidelinen og følg linket. </a:t>
            </a:r>
          </a:p>
          <a:p>
            <a:r>
              <a:rPr lang="da-DK" dirty="0"/>
              <a:t>Så har vi forsøgt at lave en detaljeret vejledning; </a:t>
            </a:r>
            <a:r>
              <a:rPr lang="da-DK" b="1" dirty="0"/>
              <a:t>stadig kun 5-6 tryk på mobilen, og så har man den liggende blandt sine andre apps.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har forsøgt at lave vejledninger, så vi rammer så mange som muligt: Men vær opmærksom på, at det kan se forskelligt ud, alt efter om man bruger </a:t>
            </a:r>
            <a:r>
              <a:rPr lang="da-DK" dirty="0" err="1"/>
              <a:t>iphone</a:t>
            </a:r>
            <a:r>
              <a:rPr lang="da-DK" dirty="0"/>
              <a:t> eller android – samt i forhold til, hvilken internetbrowser, man bruger. </a:t>
            </a:r>
          </a:p>
          <a:p>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23</a:t>
            </a:fld>
            <a:endParaRPr lang="da-DK" dirty="0"/>
          </a:p>
        </p:txBody>
      </p:sp>
    </p:spTree>
    <p:extLst>
      <p:ext uri="{BB962C8B-B14F-4D97-AF65-F5344CB8AC3E}">
        <p14:creationId xmlns:p14="http://schemas.microsoft.com/office/powerpoint/2010/main" val="163971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0DCD126-30C1-954D-B268-8EB192EB8BE0}" type="slidenum">
              <a:rPr lang="da-DK" smtClean="0"/>
              <a:t>24</a:t>
            </a:fld>
            <a:endParaRPr lang="da-DK" dirty="0"/>
          </a:p>
        </p:txBody>
      </p:sp>
    </p:spTree>
    <p:extLst>
      <p:ext uri="{BB962C8B-B14F-4D97-AF65-F5344CB8AC3E}">
        <p14:creationId xmlns:p14="http://schemas.microsoft.com/office/powerpoint/2010/main" val="1002605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a:t>
            </a:r>
            <a:r>
              <a:rPr lang="da-DK" baseline="0" dirty="0"/>
              <a:t> er to forskellige vinkler at tage fat fra. Den ene før den anden. </a:t>
            </a:r>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4</a:t>
            </a:fld>
            <a:endParaRPr lang="da-DK" dirty="0"/>
          </a:p>
        </p:txBody>
      </p:sp>
    </p:spTree>
    <p:extLst>
      <p:ext uri="{BB962C8B-B14F-4D97-AF65-F5344CB8AC3E}">
        <p14:creationId xmlns:p14="http://schemas.microsoft.com/office/powerpoint/2010/main" val="368404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5</a:t>
            </a:fld>
            <a:endParaRPr lang="da-DK" dirty="0"/>
          </a:p>
        </p:txBody>
      </p:sp>
    </p:spTree>
    <p:extLst>
      <p:ext uri="{BB962C8B-B14F-4D97-AF65-F5344CB8AC3E}">
        <p14:creationId xmlns:p14="http://schemas.microsoft.com/office/powerpoint/2010/main" val="52481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Patientens</a:t>
            </a:r>
            <a:r>
              <a:rPr lang="da-DK" baseline="0" dirty="0"/>
              <a:t> behandling er ikke længere virkningsfuld og skal afbrydes. Når denne beslutning er truffet, skal det afgøres, om patienten har en skade, som vil kunne føre til, at hjernedøden vil indtræde, mens patienten er tilkoblet respirator. I så fald skal det afklares, om patienten har registreret sin stillingtagen i organdonationsregistret og er medicinsk egnet som donor, hvorefter muligheden for donation skal opretholdes (i op til 3-4 døgn), og familien informeres herom. Samtykke skal naturligvis indhentes, hvis patienten ikke selv har taget stilling. Samtykket går først og fremmest på, om muligheden skal opretholdes, idet det ikke er givet, at hjernedøden vil indtræde, mens patienten er tilkoblet respirator. Kommunikativt er det væsentligt, at de pårørende ved, at der kan ventes 3-4 døgn, så de ved, hvad planen er, og ved, hvordan forløbet afsluttes, hvis hjernedødskriteriet ikke kan opfyldes. Gives der samtykke hertil, skal de informeres løbende, hvis de har behov, og ellers ikke konfronteres med yderligere forespørgsler. </a:t>
            </a:r>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6</a:t>
            </a:fld>
            <a:endParaRPr lang="da-DK" dirty="0"/>
          </a:p>
        </p:txBody>
      </p:sp>
    </p:spTree>
    <p:extLst>
      <p:ext uri="{BB962C8B-B14F-4D97-AF65-F5344CB8AC3E}">
        <p14:creationId xmlns:p14="http://schemas.microsoft.com/office/powerpoint/2010/main" val="237018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patient,</a:t>
            </a:r>
            <a:r>
              <a:rPr lang="da-DK" baseline="0" dirty="0"/>
              <a:t> som er indlagt med en mindre hjerneblødning eller blodprop, som har været vågen, men pludselig bliver dårlig. Der har været fuld behandling frem til nu. Vi ved ikke, hvad der er sket, selv om vi har en fornemmelse af det. Scanning foretages, og der vil være </a:t>
            </a:r>
            <a:r>
              <a:rPr lang="da-DK" baseline="0" dirty="0" err="1"/>
              <a:t>intuberet</a:t>
            </a:r>
            <a:r>
              <a:rPr lang="da-DK" baseline="0" dirty="0"/>
              <a:t> før denne, hvis patienten er så dårlig, som beskrevet i teksten. Ellers skal det overvejes herefter. Hvis der ikke er forventning til et godt udkomme ved videre behandling og optrapning til intensiv behandling, skal der</a:t>
            </a:r>
            <a:r>
              <a:rPr lang="da-DK" dirty="0"/>
              <a:t> træffes aftaler med intensiv</a:t>
            </a:r>
            <a:r>
              <a:rPr lang="da-DK" baseline="0" dirty="0"/>
              <a:t> vedr. o</a:t>
            </a:r>
            <a:r>
              <a:rPr lang="da-DK" dirty="0"/>
              <a:t>verflytning mhp. på opretholdelse</a:t>
            </a:r>
            <a:r>
              <a:rPr lang="da-DK" baseline="0" dirty="0"/>
              <a:t> af mulighed for organdonation. Der skal tages kontakt til </a:t>
            </a:r>
            <a:r>
              <a:rPr lang="da-DK" baseline="0" dirty="0" err="1"/>
              <a:t>Tx</a:t>
            </a:r>
            <a:r>
              <a:rPr lang="da-DK" baseline="0" dirty="0"/>
              <a:t> vedr. status i organdonorregistret og medicinsk egnethed som donor før overflytning, når det er muligt. Pårørende skal informeres om/give samtykke til </a:t>
            </a:r>
            <a:r>
              <a:rPr lang="da-DK" baseline="0" dirty="0" err="1"/>
              <a:t>intubation</a:t>
            </a:r>
            <a:r>
              <a:rPr lang="da-DK" baseline="0" dirty="0"/>
              <a:t> og overflytning udelukkende med dette formål og således vide, at der ikke er et behandlingssigte i det, hvis det er den beslutning, der er truffet fra lægelig side. Der kan naturligvis være grunde til, at man vil overflytte mhp. behandling, hvis tanken er, at patientens tilstand vil kunne bedres. I så fald er det den information, der skal gives. </a:t>
            </a:r>
          </a:p>
          <a:p>
            <a:r>
              <a:rPr lang="da-DK" baseline="0" dirty="0"/>
              <a:t>Pårørende accept af overflytning udelukkende mhp. evt. hjernedød og organdonation. </a:t>
            </a:r>
          </a:p>
          <a:p>
            <a:r>
              <a:rPr lang="da-DK" baseline="0" dirty="0"/>
              <a:t>Etiske refleksioner? Herunder -  når der er et behandlingsmål, er det det, der er i fokus og grundlaget for at overflytte til intensiv. Er det udelukkende formålet at opretholde muligheden for organdonation, skal samtykke til </a:t>
            </a:r>
            <a:r>
              <a:rPr lang="da-DK" baseline="0" dirty="0" err="1"/>
              <a:t>intubation</a:t>
            </a:r>
            <a:r>
              <a:rPr lang="da-DK" baseline="0" dirty="0"/>
              <a:t> og overflytning indhentes. Pointe: Det er enten patienten selv (hvis registreret) eller familien, der er eksperterne på, hvad der er det rigtige for dem. Ikke de sundhedsprofessionelle. Muligheden skal derfor forelægges dem på lige fod med de øvrige, som noget de kan vælge til eller fra. Hvis vi afgør, at familien ikke kan bære at få den mulighed, vælger vi for dem. Det, vi vælger for dem, kan meget vel være i modstrid med det valg, de ville have truffet, hvis de havde fået det. </a:t>
            </a:r>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7</a:t>
            </a:fld>
            <a:endParaRPr lang="da-DK" dirty="0"/>
          </a:p>
        </p:txBody>
      </p:sp>
    </p:spTree>
    <p:extLst>
      <p:ext uri="{BB962C8B-B14F-4D97-AF65-F5344CB8AC3E}">
        <p14:creationId xmlns:p14="http://schemas.microsoft.com/office/powerpoint/2010/main" val="2999733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Andre diagnoser,</a:t>
            </a:r>
            <a:r>
              <a:rPr lang="da-DK" baseline="0" dirty="0"/>
              <a:t> der kan føre til forhøjet </a:t>
            </a:r>
            <a:r>
              <a:rPr lang="da-DK" baseline="0" dirty="0" err="1"/>
              <a:t>intrakranielt</a:t>
            </a:r>
            <a:r>
              <a:rPr lang="da-DK" baseline="0" dirty="0"/>
              <a:t> tryk og evt. opfyldelse af hjernedødskriteriet. </a:t>
            </a:r>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8</a:t>
            </a:fld>
            <a:endParaRPr lang="da-DK" dirty="0"/>
          </a:p>
        </p:txBody>
      </p:sp>
    </p:spTree>
    <p:extLst>
      <p:ext uri="{BB962C8B-B14F-4D97-AF65-F5344CB8AC3E}">
        <p14:creationId xmlns:p14="http://schemas.microsoft.com/office/powerpoint/2010/main" val="901118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9</a:t>
            </a:fld>
            <a:endParaRPr lang="da-DK" dirty="0"/>
          </a:p>
        </p:txBody>
      </p:sp>
    </p:spTree>
    <p:extLst>
      <p:ext uri="{BB962C8B-B14F-4D97-AF65-F5344CB8AC3E}">
        <p14:creationId xmlns:p14="http://schemas.microsoft.com/office/powerpoint/2010/main" val="428040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eaLnBrk="1" hangingPunct="1"/>
            <a:r>
              <a:rPr lang="da-DK" baseline="0" dirty="0"/>
              <a:t>Hjertestoppatienter, som ikke vågner op, fordi de har pådraget sig en svær </a:t>
            </a:r>
            <a:r>
              <a:rPr lang="da-DK" baseline="0" dirty="0" err="1"/>
              <a:t>hypoxisk</a:t>
            </a:r>
            <a:r>
              <a:rPr lang="da-DK" baseline="0" dirty="0"/>
              <a:t> hjerneskade, vil ofte også kunne blive donorer. Betingelserne er de samme som hos patienter med eksempelvis en stor hjerneblødning, men når forløbet er kommet så langt, at hjernedødsundersøgelsen skal laves, skal der suppleres med 2 </a:t>
            </a:r>
            <a:r>
              <a:rPr lang="da-DK" baseline="0" dirty="0" err="1"/>
              <a:t>arteriografier</a:t>
            </a:r>
            <a:r>
              <a:rPr lang="da-DK" baseline="0" dirty="0"/>
              <a:t> af hjernens kar for at påvise, at der ikke er blodforsyning til hjernen. Denne undersøgelse laves kun på universitetshospitalerne i København, Odense, Aarhus og Aalborg. Patienten skal flyttes dertil, når der er kliniske tegn på, at hjernedøden er indtrådt, men før der laves klinisk hjernedødsundersøgelse. Derfor er det vigtigt, at dette indgår som en del af den information, der skal gives i samtalen om organdonation. Pårørende må ikke have udgifter på at følge patienten fra hjemsygehus og retur.</a:t>
            </a:r>
          </a:p>
        </p:txBody>
      </p:sp>
      <p:sp>
        <p:nvSpPr>
          <p:cNvPr id="4" name="Pladsholder til slidenummer 3"/>
          <p:cNvSpPr>
            <a:spLocks noGrp="1"/>
          </p:cNvSpPr>
          <p:nvPr>
            <p:ph type="sldNum" sz="quarter" idx="5"/>
          </p:nvPr>
        </p:nvSpPr>
        <p:spPr/>
        <p:txBody>
          <a:bodyPr/>
          <a:lstStyle/>
          <a:p>
            <a:fld id="{90DCD126-30C1-954D-B268-8EB192EB8BE0}" type="slidenum">
              <a:rPr lang="da-DK" smtClean="0"/>
              <a:t>11</a:t>
            </a:fld>
            <a:endParaRPr lang="da-DK" dirty="0"/>
          </a:p>
        </p:txBody>
      </p:sp>
    </p:spTree>
    <p:extLst>
      <p:ext uri="{BB962C8B-B14F-4D97-AF65-F5344CB8AC3E}">
        <p14:creationId xmlns:p14="http://schemas.microsoft.com/office/powerpoint/2010/main" val="323235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FB15F7D-B32F-5041-9410-BCC2F9E6ED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C820221-F03B-AC43-9C3D-228DAAF8F65F}"/>
              </a:ext>
            </a:extLst>
          </p:cNvPr>
          <p:cNvSpPr>
            <a:spLocks noGrp="1"/>
          </p:cNvSpPr>
          <p:nvPr>
            <p:ph type="ctrTitle" hasCustomPrompt="1"/>
          </p:nvPr>
        </p:nvSpPr>
        <p:spPr>
          <a:xfrm>
            <a:off x="821635" y="2227628"/>
            <a:ext cx="7434469" cy="1793839"/>
          </a:xfrm>
        </p:spPr>
        <p:txBody>
          <a:bodyPr anchor="b"/>
          <a:lstStyle>
            <a:lvl1pPr algn="l">
              <a:defRPr sz="4800">
                <a:solidFill>
                  <a:schemeClr val="bg1"/>
                </a:solidFill>
              </a:defRPr>
            </a:lvl1pPr>
          </a:lstStyle>
          <a:p>
            <a:r>
              <a:rPr lang="da-DK" dirty="0"/>
              <a:t>Forside 1 er blå med dråber på</a:t>
            </a:r>
          </a:p>
        </p:txBody>
      </p:sp>
      <p:sp>
        <p:nvSpPr>
          <p:cNvPr id="3" name="Undertitel 2">
            <a:extLst>
              <a:ext uri="{FF2B5EF4-FFF2-40B4-BE49-F238E27FC236}">
                <a16:creationId xmlns:a16="http://schemas.microsoft.com/office/drawing/2014/main" id="{CD3AF034-B934-5B4E-9C92-CAD5E5FFDD83}"/>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16" name="Billede 15">
            <a:extLst>
              <a:ext uri="{FF2B5EF4-FFF2-40B4-BE49-F238E27FC236}">
                <a16:creationId xmlns:a16="http://schemas.microsoft.com/office/drawing/2014/main" id="{67860BB0-5A36-4E40-8D0F-15D96BC56CBF}"/>
              </a:ext>
            </a:extLst>
          </p:cNvPr>
          <p:cNvPicPr>
            <a:picLocks noChangeAspect="1"/>
          </p:cNvPicPr>
          <p:nvPr userDrawn="1"/>
        </p:nvPicPr>
        <p:blipFill>
          <a:blip r:embed="rId3"/>
          <a:stretch>
            <a:fillRect/>
          </a:stretch>
        </p:blipFill>
        <p:spPr>
          <a:xfrm>
            <a:off x="8388623" y="367081"/>
            <a:ext cx="3373231" cy="800907"/>
          </a:xfrm>
          <a:prstGeom prst="rect">
            <a:avLst/>
          </a:prstGeom>
        </p:spPr>
      </p:pic>
    </p:spTree>
    <p:extLst>
      <p:ext uri="{BB962C8B-B14F-4D97-AF65-F5344CB8AC3E}">
        <p14:creationId xmlns:p14="http://schemas.microsoft.com/office/powerpoint/2010/main" val="193509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uden grafisk baggrund</a:t>
            </a:r>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9" name="Pladsholder til tekst 3">
            <a:extLst>
              <a:ext uri="{FF2B5EF4-FFF2-40B4-BE49-F238E27FC236}">
                <a16:creationId xmlns:a16="http://schemas.microsoft.com/office/drawing/2014/main" id="{D8409DF4-D9A7-6041-897D-605934196CA1}"/>
              </a:ext>
            </a:extLst>
          </p:cNvPr>
          <p:cNvSpPr>
            <a:spLocks noGrp="1"/>
          </p:cNvSpPr>
          <p:nvPr>
            <p:ph type="body" sz="quarter" idx="14"/>
          </p:nvPr>
        </p:nvSpPr>
        <p:spPr>
          <a:xfrm>
            <a:off x="838201" y="3035300"/>
            <a:ext cx="5257800"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2" name="Pladsholder til tekst 3">
            <a:extLst>
              <a:ext uri="{FF2B5EF4-FFF2-40B4-BE49-F238E27FC236}">
                <a16:creationId xmlns:a16="http://schemas.microsoft.com/office/drawing/2014/main" id="{B9658EB4-15E6-B941-B4F0-889AF104F72E}"/>
              </a:ext>
            </a:extLst>
          </p:cNvPr>
          <p:cNvSpPr>
            <a:spLocks noGrp="1"/>
          </p:cNvSpPr>
          <p:nvPr>
            <p:ph type="body" sz="quarter" idx="15"/>
          </p:nvPr>
        </p:nvSpPr>
        <p:spPr>
          <a:xfrm>
            <a:off x="6662539" y="3055180"/>
            <a:ext cx="5165372"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20384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05544" y="443912"/>
            <a:ext cx="2962662" cy="6163069"/>
          </a:xfrm>
          <a:prstGeom prst="rect">
            <a:avLst/>
          </a:prstGeom>
        </p:spPr>
      </p:pic>
    </p:spTree>
    <p:extLst>
      <p:ext uri="{BB962C8B-B14F-4D97-AF65-F5344CB8AC3E}">
        <p14:creationId xmlns:p14="http://schemas.microsoft.com/office/powerpoint/2010/main" val="364742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Titel og indholdsobjekt">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extLst>
              <a:ext uri="{28A0092B-C50C-407E-A947-70E740481C1C}">
                <a14:useLocalDpi xmlns:a14="http://schemas.microsoft.com/office/drawing/2010/main" val="0"/>
              </a:ext>
            </a:extLst>
          </a:blip>
          <a:srcRect l="11739" r="35791"/>
          <a:stretch/>
        </p:blipFill>
        <p:spPr>
          <a:xfrm>
            <a:off x="-14454" y="-22123"/>
            <a:ext cx="5561815" cy="7070234"/>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231842"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428920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818" r="25035"/>
          <a:stretch/>
        </p:blipFill>
        <p:spPr bwMode="auto">
          <a:xfrm>
            <a:off x="5593277" y="-3938"/>
            <a:ext cx="6602512" cy="686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200" y="954811"/>
            <a:ext cx="4351318"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1" y="3035300"/>
            <a:ext cx="4351318"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4053263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29567" r="17757"/>
          <a:stretch/>
        </p:blipFill>
        <p:spPr>
          <a:xfrm>
            <a:off x="6714700" y="0"/>
            <a:ext cx="5472752" cy="6929828"/>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321244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Titel og indholdsobjekt">
    <p:spTree>
      <p:nvGrpSpPr>
        <p:cNvPr id="1" name=""/>
        <p:cNvGrpSpPr/>
        <p:nvPr/>
      </p:nvGrpSpPr>
      <p:grpSpPr>
        <a:xfrm>
          <a:off x="0" y="0"/>
          <a:ext cx="0" cy="0"/>
          <a:chOff x="0" y="0"/>
          <a:chExt cx="0" cy="0"/>
        </a:xfrm>
      </p:grpSpPr>
      <p:pic>
        <p:nvPicPr>
          <p:cNvPr id="5122" name="Picture 2" descr="N:\Afdeling\AUHDCORG\Kommunikation\Billeder\Colourbox\Sygeplejerske og patient haand.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900" r="7423"/>
          <a:stretch/>
        </p:blipFill>
        <p:spPr bwMode="auto">
          <a:xfrm>
            <a:off x="0" y="0"/>
            <a:ext cx="554736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231842"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581438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8504" t="12442" r="53080" b="11513"/>
          <a:stretch/>
        </p:blipFill>
        <p:spPr>
          <a:xfrm>
            <a:off x="7063502" y="-40943"/>
            <a:ext cx="5240740" cy="6919415"/>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et stemningsbillede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578778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34983" r="9018"/>
          <a:stretch/>
        </p:blipFill>
        <p:spPr>
          <a:xfrm>
            <a:off x="-81887" y="4032"/>
            <a:ext cx="5745708" cy="6853968"/>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011994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22814" r="23602" b="5826"/>
          <a:stretch/>
        </p:blipFill>
        <p:spPr>
          <a:xfrm>
            <a:off x="6373504" y="-16941"/>
            <a:ext cx="5882186" cy="6895413"/>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et stemningsbillede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013625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rugerdefineret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36F296F-ADA1-454D-893A-0DD75FE1E677}"/>
              </a:ext>
            </a:extLst>
          </p:cNvPr>
          <p:cNvSpPr/>
          <p:nvPr userDrawn="1"/>
        </p:nvSpPr>
        <p:spPr>
          <a:xfrm>
            <a:off x="0" y="-1"/>
            <a:ext cx="12192000" cy="6858001"/>
          </a:xfrm>
          <a:prstGeom prst="rect">
            <a:avLst/>
          </a:prstGeom>
          <a:solidFill>
            <a:srgbClr val="B2C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77D632B2-2356-40CB-A9C4-4BB4E290A080}"/>
              </a:ext>
            </a:extLst>
          </p:cNvPr>
          <p:cNvPicPr>
            <a:picLocks noChangeAspect="1"/>
          </p:cNvPicPr>
          <p:nvPr userDrawn="1"/>
        </p:nvPicPr>
        <p:blipFill>
          <a:blip r:embed="rId2"/>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650196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9B331691-81B6-6D40-8ED8-D04A5D12D72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08E8A099-FF79-5649-847F-609E9362FB3B}"/>
              </a:ext>
            </a:extLst>
          </p:cNvPr>
          <p:cNvSpPr>
            <a:spLocks noGrp="1"/>
          </p:cNvSpPr>
          <p:nvPr>
            <p:ph type="ctrTitle" hasCustomPrompt="1"/>
          </p:nvPr>
        </p:nvSpPr>
        <p:spPr>
          <a:xfrm>
            <a:off x="821635" y="2227628"/>
            <a:ext cx="7434469" cy="1793839"/>
          </a:xfrm>
        </p:spPr>
        <p:txBody>
          <a:bodyPr anchor="b"/>
          <a:lstStyle>
            <a:lvl1pPr algn="l">
              <a:defRPr sz="4800">
                <a:solidFill>
                  <a:schemeClr val="bg1"/>
                </a:solidFill>
              </a:defRPr>
            </a:lvl1pPr>
          </a:lstStyle>
          <a:p>
            <a:r>
              <a:rPr lang="da-DK" dirty="0"/>
              <a:t>Forside 2 er </a:t>
            </a:r>
            <a:r>
              <a:rPr lang="da-DK" dirty="0" err="1"/>
              <a:t>orange-rød</a:t>
            </a:r>
            <a:r>
              <a:rPr lang="da-DK" dirty="0"/>
              <a:t> med dråber på</a:t>
            </a:r>
          </a:p>
        </p:txBody>
      </p:sp>
      <p:sp>
        <p:nvSpPr>
          <p:cNvPr id="6" name="Undertitel 2">
            <a:extLst>
              <a:ext uri="{FF2B5EF4-FFF2-40B4-BE49-F238E27FC236}">
                <a16:creationId xmlns:a16="http://schemas.microsoft.com/office/drawing/2014/main" id="{F7E004B8-6F19-8244-BE9F-26B45B6BFB1F}"/>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7" name="Billede 6">
            <a:extLst>
              <a:ext uri="{FF2B5EF4-FFF2-40B4-BE49-F238E27FC236}">
                <a16:creationId xmlns:a16="http://schemas.microsoft.com/office/drawing/2014/main" id="{7E396130-2DA9-FA4F-A542-0BC1F3B6FA69}"/>
              </a:ext>
            </a:extLst>
          </p:cNvPr>
          <p:cNvPicPr>
            <a:picLocks noChangeAspect="1"/>
          </p:cNvPicPr>
          <p:nvPr userDrawn="1"/>
        </p:nvPicPr>
        <p:blipFill>
          <a:blip r:embed="rId3"/>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1247563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Titel og indholdsobjekt">
    <p:spTree>
      <p:nvGrpSpPr>
        <p:cNvPr id="1" name=""/>
        <p:cNvGrpSpPr/>
        <p:nvPr/>
      </p:nvGrpSpPr>
      <p:grpSpPr>
        <a:xfrm>
          <a:off x="0" y="0"/>
          <a:ext cx="0" cy="0"/>
          <a:chOff x="0" y="0"/>
          <a:chExt cx="0" cy="0"/>
        </a:xfrm>
      </p:grpSpPr>
      <p:sp>
        <p:nvSpPr>
          <p:cNvPr id="3" name="Pladsholder til billede 2"/>
          <p:cNvSpPr>
            <a:spLocks noGrp="1"/>
          </p:cNvSpPr>
          <p:nvPr>
            <p:ph type="pic" sz="quarter" idx="17"/>
          </p:nvPr>
        </p:nvSpPr>
        <p:spPr>
          <a:xfrm>
            <a:off x="0" y="0"/>
            <a:ext cx="12192000" cy="6858000"/>
          </a:xfrm>
        </p:spPr>
        <p:txBody>
          <a:bodyPr/>
          <a:lstStyle/>
          <a:p>
            <a:r>
              <a:rPr lang="da-DK"/>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8" name="Pladsholder til dato 7">
            <a:extLst>
              <a:ext uri="{FF2B5EF4-FFF2-40B4-BE49-F238E27FC236}">
                <a16:creationId xmlns:a16="http://schemas.microsoft.com/office/drawing/2014/main" id="{513E0788-E9AE-4673-B318-F0749F8A0D28}"/>
              </a:ext>
            </a:extLst>
          </p:cNvPr>
          <p:cNvSpPr>
            <a:spLocks noGrp="1"/>
          </p:cNvSpPr>
          <p:nvPr>
            <p:ph type="dt" sz="half" idx="15"/>
          </p:nvPr>
        </p:nvSpPr>
        <p:spPr/>
        <p:txBody>
          <a:bodyPr/>
          <a:lstStyle/>
          <a:p>
            <a:fld id="{10255287-A407-412E-9B5C-C99FD995BDF6}" type="datetime1">
              <a:rPr lang="da-DK" smtClean="0"/>
              <a:t>27-06-2025</a:t>
            </a:fld>
            <a:endParaRPr lang="da-DK" dirty="0"/>
          </a:p>
        </p:txBody>
      </p:sp>
      <p:sp>
        <p:nvSpPr>
          <p:cNvPr id="10" name="Pladsholder til slidenummer 9">
            <a:extLst>
              <a:ext uri="{FF2B5EF4-FFF2-40B4-BE49-F238E27FC236}">
                <a16:creationId xmlns:a16="http://schemas.microsoft.com/office/drawing/2014/main" id="{3F733C57-3FEC-4209-A33F-F089F7DA7DB2}"/>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04371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vid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2" name="Pladsholder til dato 1">
            <a:extLst>
              <a:ext uri="{FF2B5EF4-FFF2-40B4-BE49-F238E27FC236}">
                <a16:creationId xmlns:a16="http://schemas.microsoft.com/office/drawing/2014/main" id="{3E603E7B-1F0E-4C1E-8193-7877D4ED3B4A}"/>
              </a:ext>
            </a:extLst>
          </p:cNvPr>
          <p:cNvSpPr>
            <a:spLocks noGrp="1"/>
          </p:cNvSpPr>
          <p:nvPr>
            <p:ph type="dt" sz="half" idx="10"/>
          </p:nvPr>
        </p:nvSpPr>
        <p:spPr/>
        <p:txBody>
          <a:bodyPr/>
          <a:lstStyle/>
          <a:p>
            <a:fld id="{A5645FF8-A9D2-4DE2-8D09-89CE9C388AA0}" type="datetime1">
              <a:rPr lang="da-DK" smtClean="0"/>
              <a:t>27-06-2025</a:t>
            </a:fld>
            <a:endParaRPr lang="da-DK" dirty="0"/>
          </a:p>
        </p:txBody>
      </p:sp>
      <p:sp>
        <p:nvSpPr>
          <p:cNvPr id="3" name="Pladsholder til slidenummer 2">
            <a:extLst>
              <a:ext uri="{FF2B5EF4-FFF2-40B4-BE49-F238E27FC236}">
                <a16:creationId xmlns:a16="http://schemas.microsoft.com/office/drawing/2014/main" id="{64509D49-2686-405F-A721-61EF0A01B8C8}"/>
              </a:ext>
            </a:extLst>
          </p:cNvPr>
          <p:cNvSpPr>
            <a:spLocks noGrp="1"/>
          </p:cNvSpPr>
          <p:nvPr>
            <p:ph type="sldNum" sz="quarter" idx="11"/>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39114819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 spalte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3" name="Titel 1">
            <a:extLst>
              <a:ext uri="{FF2B5EF4-FFF2-40B4-BE49-F238E27FC236}">
                <a16:creationId xmlns:a16="http://schemas.microsoft.com/office/drawing/2014/main" id="{2BB978F9-C091-42E1-A686-3F0CF3190779}"/>
              </a:ext>
            </a:extLst>
          </p:cNvPr>
          <p:cNvSpPr>
            <a:spLocks noGrp="1"/>
          </p:cNvSpPr>
          <p:nvPr>
            <p:ph type="title" hasCustomPrompt="1"/>
          </p:nvPr>
        </p:nvSpPr>
        <p:spPr>
          <a:xfrm>
            <a:off x="847436" y="1264675"/>
            <a:ext cx="6948055" cy="1205057"/>
          </a:xfrm>
        </p:spPr>
        <p:txBody>
          <a:bodyPr>
            <a:normAutofit/>
          </a:bodyPr>
          <a:lstStyle>
            <a:lvl1pPr>
              <a:defRPr sz="3600"/>
            </a:lvl1pPr>
          </a:lstStyle>
          <a:p>
            <a:r>
              <a:rPr lang="da-DK" dirty="0"/>
              <a:t>Almindelig tekstside uden grafisk baggrund</a:t>
            </a:r>
          </a:p>
        </p:txBody>
      </p:sp>
      <p:sp>
        <p:nvSpPr>
          <p:cNvPr id="6" name="Pladsholder til tekst 3">
            <a:extLst>
              <a:ext uri="{FF2B5EF4-FFF2-40B4-BE49-F238E27FC236}">
                <a16:creationId xmlns:a16="http://schemas.microsoft.com/office/drawing/2014/main" id="{536045C7-2DB3-4BFF-A2C1-92C84A65C118}"/>
              </a:ext>
            </a:extLst>
          </p:cNvPr>
          <p:cNvSpPr>
            <a:spLocks noGrp="1"/>
          </p:cNvSpPr>
          <p:nvPr>
            <p:ph type="body" sz="quarter" idx="15"/>
          </p:nvPr>
        </p:nvSpPr>
        <p:spPr>
          <a:xfrm>
            <a:off x="6662539" y="3035302"/>
            <a:ext cx="4689674" cy="2835275"/>
          </a:xfrm>
        </p:spPr>
        <p:txBody>
          <a:bodyPr>
            <a:normAutofit/>
          </a:bodyPr>
          <a:lstStyle>
            <a:lvl1pPr>
              <a:lnSpc>
                <a:spcPct val="100000"/>
              </a:lnSpc>
              <a:spcBef>
                <a:spcPts val="0"/>
              </a:spcBef>
              <a:defRPr sz="2000"/>
            </a:lvl1pPr>
          </a:lstStyle>
          <a:p>
            <a:pPr lvl="0"/>
            <a:r>
              <a:rPr lang="da-DK"/>
              <a:t>Rediger typografien i masterens</a:t>
            </a:r>
          </a:p>
        </p:txBody>
      </p:sp>
      <p:sp>
        <p:nvSpPr>
          <p:cNvPr id="7" name="Pladsholder til tekst 3">
            <a:extLst>
              <a:ext uri="{FF2B5EF4-FFF2-40B4-BE49-F238E27FC236}">
                <a16:creationId xmlns:a16="http://schemas.microsoft.com/office/drawing/2014/main" id="{DCA6FECE-36D3-473F-B03C-CFF05533A687}"/>
              </a:ext>
            </a:extLst>
          </p:cNvPr>
          <p:cNvSpPr>
            <a:spLocks noGrp="1"/>
          </p:cNvSpPr>
          <p:nvPr>
            <p:ph type="body" sz="quarter" idx="16"/>
          </p:nvPr>
        </p:nvSpPr>
        <p:spPr>
          <a:xfrm>
            <a:off x="847439" y="3041743"/>
            <a:ext cx="4689674"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D890B0AD-22A3-4F14-BE7F-62A77F1763A4}"/>
              </a:ext>
            </a:extLst>
          </p:cNvPr>
          <p:cNvSpPr>
            <a:spLocks noGrp="1"/>
          </p:cNvSpPr>
          <p:nvPr>
            <p:ph type="dt" sz="half" idx="17"/>
          </p:nvPr>
        </p:nvSpPr>
        <p:spPr/>
        <p:txBody>
          <a:bodyPr/>
          <a:lstStyle/>
          <a:p>
            <a:fld id="{59548B67-77F8-4D2C-881B-EE2E37DCFAF2}" type="datetime1">
              <a:rPr lang="da-DK" smtClean="0"/>
              <a:t>27-06-2025</a:t>
            </a:fld>
            <a:endParaRPr lang="da-DK" dirty="0"/>
          </a:p>
        </p:txBody>
      </p:sp>
      <p:sp>
        <p:nvSpPr>
          <p:cNvPr id="4" name="Pladsholder til slidenummer 3">
            <a:extLst>
              <a:ext uri="{FF2B5EF4-FFF2-40B4-BE49-F238E27FC236}">
                <a16:creationId xmlns:a16="http://schemas.microsoft.com/office/drawing/2014/main" id="{48156926-E996-4D4B-8D05-62E61D3163F7}"/>
              </a:ext>
            </a:extLst>
          </p:cNvPr>
          <p:cNvSpPr>
            <a:spLocks noGrp="1"/>
          </p:cNvSpPr>
          <p:nvPr>
            <p:ph type="sldNum" sz="quarter" idx="18"/>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858189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6678613" y="0"/>
            <a:ext cx="5513387" cy="6858000"/>
          </a:xfrm>
        </p:spPr>
        <p:txBody>
          <a:bodyPr/>
          <a:lstStyle/>
          <a:p>
            <a:r>
              <a:rPr lang="da-DK" dirty="0"/>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08617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4000"/>
            </a:lvl1pPr>
          </a:lstStyle>
          <a:p>
            <a:r>
              <a:rPr lang="da-DK" dirty="0"/>
              <a:t>Tekst med billede eller grafik</a:t>
            </a:r>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132521" y="0"/>
            <a:ext cx="5618916" cy="6960358"/>
          </a:xfrm>
        </p:spPr>
        <p:txBody>
          <a:bodyPr/>
          <a:lstStyle/>
          <a:p>
            <a:r>
              <a:rPr lang="da-DK" dirty="0"/>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755554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4_Titel og indholdsobjekt">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FB15F7D-B32F-5041-9410-BCC2F9E6EDE1}"/>
              </a:ext>
            </a:extLst>
          </p:cNvPr>
          <p:cNvPicPr>
            <a:picLocks noChangeAspect="1"/>
          </p:cNvPicPr>
          <p:nvPr userDrawn="1"/>
        </p:nvPicPr>
        <p:blipFill rotWithShape="1">
          <a:blip r:embed="rId2"/>
          <a:srcRect l="35093" r="19907"/>
          <a:stretch/>
        </p:blipFill>
        <p:spPr>
          <a:xfrm>
            <a:off x="0" y="0"/>
            <a:ext cx="5486395"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94296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0F46E75-441E-E846-B327-DE13DEF99775}"/>
              </a:ext>
            </a:extLst>
          </p:cNvPr>
          <p:cNvPicPr>
            <a:picLocks noChangeAspect="1"/>
          </p:cNvPicPr>
          <p:nvPr userDrawn="1"/>
        </p:nvPicPr>
        <p:blipFill rotWithShape="1">
          <a:blip r:embed="rId2"/>
          <a:srcRect l="55000"/>
          <a:stretch/>
        </p:blipFill>
        <p:spPr>
          <a:xfrm>
            <a:off x="6700734"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54248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rotWithShape="1">
          <a:blip r:embed="rId2"/>
          <a:srcRect l="2174" r="53804" b="2174"/>
          <a:stretch/>
        </p:blipFill>
        <p:spPr>
          <a:xfrm>
            <a:off x="6700043"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349713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0FB15F7D-B32F-5041-9410-BCC2F9E6EDE1}"/>
              </a:ext>
            </a:extLst>
          </p:cNvPr>
          <p:cNvPicPr>
            <a:picLocks noChangeAspect="1"/>
          </p:cNvPicPr>
          <p:nvPr userDrawn="1"/>
        </p:nvPicPr>
        <p:blipFill rotWithShape="1">
          <a:blip r:embed="rId2"/>
          <a:srcRect l="35093" r="19907"/>
          <a:stretch/>
        </p:blipFill>
        <p:spPr>
          <a:xfrm>
            <a:off x="6700043" y="3"/>
            <a:ext cx="5486395"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587093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a:blip r:embed="rId2"/>
          <a:stretch>
            <a:fillRect/>
          </a:stretch>
        </p:blipFill>
        <p:spPr>
          <a:xfrm>
            <a:off x="-118532" y="-33866"/>
            <a:ext cx="12462933" cy="7010400"/>
          </a:xfrm>
          <a:prstGeom prst="rect">
            <a:avLst/>
          </a:prstGeom>
        </p:spPr>
      </p:pic>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med grafisk baggrund</a:t>
            </a:r>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3" name="Pladsholder til tekst 3">
            <a:extLst>
              <a:ext uri="{FF2B5EF4-FFF2-40B4-BE49-F238E27FC236}">
                <a16:creationId xmlns:a16="http://schemas.microsoft.com/office/drawing/2014/main" id="{C56CA4C3-0689-D741-9FC7-F6BA7193B62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4" name="Pladsholder til tekst 3">
            <a:extLst>
              <a:ext uri="{FF2B5EF4-FFF2-40B4-BE49-F238E27FC236}">
                <a16:creationId xmlns:a16="http://schemas.microsoft.com/office/drawing/2014/main" id="{9EFB9B36-EE42-7241-B6A7-47A67DB1660E}"/>
              </a:ext>
            </a:extLst>
          </p:cNvPr>
          <p:cNvSpPr>
            <a:spLocks noGrp="1"/>
          </p:cNvSpPr>
          <p:nvPr>
            <p:ph type="body" sz="quarter" idx="15"/>
          </p:nvPr>
        </p:nvSpPr>
        <p:spPr>
          <a:xfrm>
            <a:off x="6675788" y="305518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937124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17D7642-3258-7F49-BC50-8D21E73CD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B2C96C4-4C62-B246-96F8-6DAC4B728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a-DK" dirty="0"/>
              <a:t>Rediger teksttypografien i masteren
Andet niveau
Tredje niveau
Fjerde niveau
Femte niveau</a:t>
            </a:r>
          </a:p>
        </p:txBody>
      </p:sp>
      <p:sp>
        <p:nvSpPr>
          <p:cNvPr id="4" name="Pladsholder til sidefod 4">
            <a:extLst>
              <a:ext uri="{FF2B5EF4-FFF2-40B4-BE49-F238E27FC236}">
                <a16:creationId xmlns:a16="http://schemas.microsoft.com/office/drawing/2014/main" id="{815E14A6-4FAA-6E43-A1CE-4F763921B78E}"/>
              </a:ext>
            </a:extLst>
          </p:cNvPr>
          <p:cNvSpPr>
            <a:spLocks noGrp="1"/>
          </p:cNvSpPr>
          <p:nvPr>
            <p:ph type="ftr" sz="quarter" idx="3"/>
          </p:nvPr>
        </p:nvSpPr>
        <p:spPr>
          <a:xfrm>
            <a:off x="830838" y="6382854"/>
            <a:ext cx="3400661" cy="365125"/>
          </a:xfrm>
          <a:prstGeom prst="rect">
            <a:avLst/>
          </a:prstGeom>
        </p:spPr>
        <p:txBody>
          <a:bodyPr vert="horz" lIns="91440" tIns="45720" rIns="91440" bIns="45720" rtlCol="0" anchor="ctr"/>
          <a:lstStyle>
            <a:lvl1pPr algn="l">
              <a:defRPr sz="1200" b="1">
                <a:solidFill>
                  <a:srgbClr val="0045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4567"/>
              </a:solidFill>
              <a:effectLst/>
              <a:uLnTx/>
              <a:uFillTx/>
              <a:latin typeface="Arial" panose="020B0604020202020204"/>
              <a:ea typeface="+mn-ea"/>
              <a:cs typeface="+mn-cs"/>
            </a:endParaRPr>
          </a:p>
        </p:txBody>
      </p:sp>
      <p:sp>
        <p:nvSpPr>
          <p:cNvPr id="5" name="Pladsholder til slidenummer 5">
            <a:extLst>
              <a:ext uri="{FF2B5EF4-FFF2-40B4-BE49-F238E27FC236}">
                <a16:creationId xmlns:a16="http://schemas.microsoft.com/office/drawing/2014/main" id="{37A2BA0F-70C7-3B47-A5E3-B49918BCCF68}"/>
              </a:ext>
            </a:extLst>
          </p:cNvPr>
          <p:cNvSpPr>
            <a:spLocks noGrp="1"/>
          </p:cNvSpPr>
          <p:nvPr>
            <p:ph type="sldNum" sz="quarter" idx="4"/>
          </p:nvPr>
        </p:nvSpPr>
        <p:spPr>
          <a:xfrm>
            <a:off x="-113212" y="6378160"/>
            <a:ext cx="838769" cy="365125"/>
          </a:xfrm>
          <a:prstGeom prst="rect">
            <a:avLst/>
          </a:prstGeom>
        </p:spPr>
        <p:txBody>
          <a:bodyPr vert="horz" lIns="91440" tIns="45720" rIns="91440" bIns="45720" rtlCol="0" anchor="ctr"/>
          <a:lstStyle>
            <a:lvl1pPr algn="r">
              <a:defRPr sz="1200">
                <a:solidFill>
                  <a:srgbClr val="00456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D33380-CB91-2048-96D7-F55975039CEF}" type="slidenum">
              <a:rPr kumimoji="0" lang="da-DK" sz="1200" b="0" i="0" u="none" strike="noStrike" kern="1200" cap="none" spc="0" normalizeH="0" baseline="0" noProof="0" smtClean="0">
                <a:ln>
                  <a:noFill/>
                </a:ln>
                <a:solidFill>
                  <a:srgbClr val="00456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dirty="0">
              <a:ln>
                <a:noFill/>
              </a:ln>
              <a:solidFill>
                <a:srgbClr val="004567"/>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054303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3" r:id="rId3"/>
    <p:sldLayoutId id="2147483661" r:id="rId4"/>
    <p:sldLayoutId id="2147483680" r:id="rId5"/>
    <p:sldLayoutId id="2147483709" r:id="rId6"/>
    <p:sldLayoutId id="2147483713" r:id="rId7"/>
    <p:sldLayoutId id="2147483714" r:id="rId8"/>
    <p:sldLayoutId id="2147483660" r:id="rId9"/>
    <p:sldLayoutId id="2147483662" r:id="rId10"/>
    <p:sldLayoutId id="2147483708" r:id="rId11"/>
    <p:sldLayoutId id="2147483688" r:id="rId12"/>
    <p:sldLayoutId id="2147483695" r:id="rId13"/>
    <p:sldLayoutId id="2147483697" r:id="rId14"/>
    <p:sldLayoutId id="2147483692" r:id="rId15"/>
    <p:sldLayoutId id="2147483689" r:id="rId16"/>
    <p:sldLayoutId id="2147483700" r:id="rId17"/>
    <p:sldLayoutId id="2147483691" r:id="rId18"/>
    <p:sldLayoutId id="2147483715" r:id="rId19"/>
    <p:sldLayoutId id="2147483718" r:id="rId20"/>
    <p:sldLayoutId id="2147483749" r:id="rId21"/>
    <p:sldLayoutId id="2147483750" r:id="rId22"/>
  </p:sldLayoutIdLst>
  <p:hf sldNum="0" hdr="0" ftr="0" dt="0"/>
  <p:txStyles>
    <p:titleStyle>
      <a:lvl1pPr algn="l" defTabSz="914400" rtl="0" eaLnBrk="1" latinLnBrk="0" hangingPunct="1">
        <a:lnSpc>
          <a:spcPct val="90000"/>
        </a:lnSpc>
        <a:spcBef>
          <a:spcPct val="0"/>
        </a:spcBef>
        <a:buNone/>
        <a:defRPr sz="4400" b="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84.sv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91.sv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Donordetektion</a:t>
            </a:r>
          </a:p>
        </p:txBody>
      </p:sp>
      <p:sp>
        <p:nvSpPr>
          <p:cNvPr id="3" name="Undertitel 2"/>
          <p:cNvSpPr>
            <a:spLocks noGrp="1"/>
          </p:cNvSpPr>
          <p:nvPr>
            <p:ph type="subTitle" idx="1"/>
          </p:nvPr>
        </p:nvSpPr>
        <p:spPr>
          <a:xfrm>
            <a:off x="848138" y="4101127"/>
            <a:ext cx="9144000" cy="527577"/>
          </a:xfrm>
        </p:spPr>
        <p:txBody>
          <a:bodyPr/>
          <a:lstStyle/>
          <a:p>
            <a:r>
              <a:rPr lang="da-DK" dirty="0"/>
              <a:t>Opmærksomhed på mulige organdonorer</a:t>
            </a:r>
          </a:p>
        </p:txBody>
      </p:sp>
    </p:spTree>
    <p:extLst>
      <p:ext uri="{BB962C8B-B14F-4D97-AF65-F5344CB8AC3E}">
        <p14:creationId xmlns:p14="http://schemas.microsoft.com/office/powerpoint/2010/main" val="433857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0768" y="1933956"/>
            <a:ext cx="4572000" cy="3429000"/>
          </a:xfrm>
          <a:prstGeom prst="rect">
            <a:avLst/>
          </a:prstGeom>
        </p:spPr>
      </p:pic>
      <p:pic>
        <p:nvPicPr>
          <p:cNvPr id="3" name="Billede 2" descr="Et billede, der indeholder tekst&#10;&#10;Automatisk genereret beskrivelse">
            <a:extLst>
              <a:ext uri="{FF2B5EF4-FFF2-40B4-BE49-F238E27FC236}">
                <a16:creationId xmlns:a16="http://schemas.microsoft.com/office/drawing/2014/main" id="{78F098A2-66A7-4B3C-B5EC-0CB7768884A3}"/>
              </a:ext>
            </a:extLst>
          </p:cNvPr>
          <p:cNvPicPr>
            <a:picLocks noChangeAspect="1"/>
          </p:cNvPicPr>
          <p:nvPr/>
        </p:nvPicPr>
        <p:blipFill>
          <a:blip r:embed="rId4"/>
          <a:stretch>
            <a:fillRect/>
          </a:stretch>
        </p:blipFill>
        <p:spPr>
          <a:xfrm>
            <a:off x="1289313" y="1271723"/>
            <a:ext cx="4028651" cy="5009103"/>
          </a:xfrm>
          <a:prstGeom prst="rect">
            <a:avLst/>
          </a:prstGeom>
        </p:spPr>
      </p:pic>
      <p:sp>
        <p:nvSpPr>
          <p:cNvPr id="5" name="Tekstboks 5">
            <a:extLst>
              <a:ext uri="{FF2B5EF4-FFF2-40B4-BE49-F238E27FC236}">
                <a16:creationId xmlns:a16="http://schemas.microsoft.com/office/drawing/2014/main" id="{FA75E331-F2CA-4D13-BE08-F1C2D9554EFD}"/>
              </a:ext>
            </a:extLst>
          </p:cNvPr>
          <p:cNvSpPr txBox="1">
            <a:spLocks noChangeArrowheads="1"/>
          </p:cNvSpPr>
          <p:nvPr/>
        </p:nvSpPr>
        <p:spPr bwMode="auto">
          <a:xfrm>
            <a:off x="6520263" y="2644170"/>
            <a:ext cx="3821009" cy="1569660"/>
          </a:xfrm>
          <a:prstGeom prst="rect">
            <a:avLst/>
          </a:prstGeom>
          <a:noFill/>
          <a:ln w="9525">
            <a:noFill/>
            <a:miter lim="800000"/>
            <a:headEnd/>
            <a:tailEnd/>
          </a:ln>
        </p:spPr>
        <p:txBody>
          <a:bodyPr wrap="square">
            <a:spAutoFit/>
          </a:bodyPr>
          <a:lstStyle/>
          <a:p>
            <a:pPr algn="ctr"/>
            <a:r>
              <a:rPr lang="da-DK" sz="3200" b="1" dirty="0">
                <a:latin typeface="Georgia" panose="02040502050405020303" pitchFamily="18" charset="0"/>
              </a:rPr>
              <a:t>Eksempel på </a:t>
            </a:r>
            <a:r>
              <a:rPr lang="da-DK" sz="3200" b="1" dirty="0" err="1">
                <a:latin typeface="Georgia" panose="02040502050405020303" pitchFamily="18" charset="0"/>
              </a:rPr>
              <a:t>subarachnoidal</a:t>
            </a:r>
            <a:endParaRPr lang="da-DK" sz="3200" b="1" dirty="0">
              <a:latin typeface="Georgia" panose="02040502050405020303" pitchFamily="18" charset="0"/>
            </a:endParaRPr>
          </a:p>
          <a:p>
            <a:pPr algn="ctr"/>
            <a:r>
              <a:rPr lang="da-DK" sz="3200" b="1" dirty="0">
                <a:latin typeface="Georgia" panose="02040502050405020303" pitchFamily="18" charset="0"/>
              </a:rPr>
              <a:t>blødning</a:t>
            </a:r>
          </a:p>
        </p:txBody>
      </p:sp>
    </p:spTree>
    <p:extLst>
      <p:ext uri="{BB962C8B-B14F-4D97-AF65-F5344CB8AC3E}">
        <p14:creationId xmlns:p14="http://schemas.microsoft.com/office/powerpoint/2010/main" val="127173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pic>
        <p:nvPicPr>
          <p:cNvPr id="3" name="Billede 2" descr="Et billede, der indeholder billede&#10;&#10;Automatisk genereret beskrivelse">
            <a:extLst>
              <a:ext uri="{FF2B5EF4-FFF2-40B4-BE49-F238E27FC236}">
                <a16:creationId xmlns:a16="http://schemas.microsoft.com/office/drawing/2014/main" id="{1E054721-10C7-44F0-8A2A-0AFE798E3EC2}"/>
              </a:ext>
            </a:extLst>
          </p:cNvPr>
          <p:cNvPicPr>
            <a:picLocks noChangeAspect="1"/>
          </p:cNvPicPr>
          <p:nvPr/>
        </p:nvPicPr>
        <p:blipFill>
          <a:blip r:embed="rId5"/>
          <a:stretch>
            <a:fillRect/>
          </a:stretch>
        </p:blipFill>
        <p:spPr>
          <a:xfrm>
            <a:off x="6627314" y="1271171"/>
            <a:ext cx="4089454" cy="4754570"/>
          </a:xfrm>
          <a:prstGeom prst="rect">
            <a:avLst/>
          </a:prstGeom>
        </p:spPr>
      </p:pic>
      <p:sp>
        <p:nvSpPr>
          <p:cNvPr id="7" name="Pladsholder til indhold 2">
            <a:extLst>
              <a:ext uri="{FF2B5EF4-FFF2-40B4-BE49-F238E27FC236}">
                <a16:creationId xmlns:a16="http://schemas.microsoft.com/office/drawing/2014/main" id="{CDFEB36B-5AAA-4F53-8495-78265F86E5CF}"/>
              </a:ext>
            </a:extLst>
          </p:cNvPr>
          <p:cNvSpPr txBox="1">
            <a:spLocks/>
          </p:cNvSpPr>
          <p:nvPr/>
        </p:nvSpPr>
        <p:spPr>
          <a:xfrm>
            <a:off x="840341" y="2794482"/>
            <a:ext cx="5353187" cy="3816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Hjertestop</a:t>
            </a:r>
          </a:p>
          <a:p>
            <a:r>
              <a:rPr lang="da-DK" sz="2000" dirty="0"/>
              <a:t>Intensivbehandlet i 72 timer</a:t>
            </a:r>
          </a:p>
          <a:p>
            <a:r>
              <a:rPr lang="da-DK" sz="2000" dirty="0" err="1"/>
              <a:t>Usederet</a:t>
            </a:r>
            <a:endParaRPr lang="da-DK" sz="2000" dirty="0"/>
          </a:p>
          <a:p>
            <a:r>
              <a:rPr lang="da-DK" sz="2000" dirty="0"/>
              <a:t>Ingen opvågning</a:t>
            </a:r>
          </a:p>
          <a:p>
            <a:r>
              <a:rPr lang="da-DK" sz="2000" dirty="0"/>
              <a:t>Lysstive pupiller</a:t>
            </a:r>
          </a:p>
          <a:p>
            <a:r>
              <a:rPr lang="da-DK" sz="2000" dirty="0"/>
              <a:t>Ingen hoste på sugning</a:t>
            </a:r>
          </a:p>
          <a:p>
            <a:endParaRPr lang="da-DK" sz="2400" dirty="0"/>
          </a:p>
        </p:txBody>
      </p:sp>
      <p:sp>
        <p:nvSpPr>
          <p:cNvPr id="8" name="Titel 1">
            <a:extLst>
              <a:ext uri="{FF2B5EF4-FFF2-40B4-BE49-F238E27FC236}">
                <a16:creationId xmlns:a16="http://schemas.microsoft.com/office/drawing/2014/main" id="{EA2710EA-9C42-4657-8389-F736437ED5FE}"/>
              </a:ext>
            </a:extLst>
          </p:cNvPr>
          <p:cNvSpPr>
            <a:spLocks noGrp="1"/>
          </p:cNvSpPr>
          <p:nvPr>
            <p:ph type="title" idx="4294967295"/>
          </p:nvPr>
        </p:nvSpPr>
        <p:spPr>
          <a:xfrm>
            <a:off x="840341" y="1427404"/>
            <a:ext cx="5630863" cy="1204912"/>
          </a:xfrm>
        </p:spPr>
        <p:txBody>
          <a:bodyPr>
            <a:normAutofit/>
          </a:bodyPr>
          <a:lstStyle/>
          <a:p>
            <a:r>
              <a:rPr lang="da-DK" sz="3200" b="1" dirty="0"/>
              <a:t>Eksempel fra intensivafdeling</a:t>
            </a:r>
          </a:p>
        </p:txBody>
      </p:sp>
    </p:spTree>
    <p:extLst>
      <p:ext uri="{BB962C8B-B14F-4D97-AF65-F5344CB8AC3E}">
        <p14:creationId xmlns:p14="http://schemas.microsoft.com/office/powerpoint/2010/main" val="368058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7755E25-08ED-48AD-B927-D56783A86466}"/>
              </a:ext>
            </a:extLst>
          </p:cNvPr>
          <p:cNvSpPr txBox="1">
            <a:spLocks/>
          </p:cNvSpPr>
          <p:nvPr/>
        </p:nvSpPr>
        <p:spPr>
          <a:xfrm>
            <a:off x="835224" y="886340"/>
            <a:ext cx="6664626"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600" b="1" dirty="0"/>
              <a:t>Hjernedødsdetektion </a:t>
            </a:r>
            <a:br>
              <a:rPr lang="da-DK" sz="3200" b="1" dirty="0"/>
            </a:br>
            <a:endParaRPr lang="da-DK" sz="3200" b="1" dirty="0"/>
          </a:p>
        </p:txBody>
      </p:sp>
      <p:sp>
        <p:nvSpPr>
          <p:cNvPr id="5" name="Pladsholder til indhold 2">
            <a:extLst>
              <a:ext uri="{FF2B5EF4-FFF2-40B4-BE49-F238E27FC236}">
                <a16:creationId xmlns:a16="http://schemas.microsoft.com/office/drawing/2014/main" id="{5C49135D-C3E3-4B44-B372-74AB66D299F4}"/>
              </a:ext>
            </a:extLst>
          </p:cNvPr>
          <p:cNvSpPr txBox="1">
            <a:spLocks/>
          </p:cNvSpPr>
          <p:nvPr/>
        </p:nvSpPr>
        <p:spPr>
          <a:xfrm>
            <a:off x="931488" y="3041355"/>
            <a:ext cx="2920710" cy="1509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a-DK" sz="2000" dirty="0"/>
              <a:t>Egne kolleger</a:t>
            </a:r>
          </a:p>
          <a:p>
            <a:pPr marL="457200" indent="-457200"/>
            <a:r>
              <a:rPr lang="da-DK" sz="2000" dirty="0"/>
              <a:t>Anæstesiologer</a:t>
            </a:r>
          </a:p>
          <a:p>
            <a:pPr marL="457200" indent="-457200"/>
            <a:r>
              <a:rPr lang="da-DK" sz="2000" dirty="0"/>
              <a:t>Neurokirurger</a:t>
            </a:r>
          </a:p>
          <a:p>
            <a:pPr marL="457200" indent="-457200"/>
            <a:r>
              <a:rPr lang="da-DK" sz="2000" dirty="0"/>
              <a:t>Neurologer</a:t>
            </a:r>
          </a:p>
          <a:p>
            <a:pPr marL="0" indent="0"/>
            <a:endParaRPr lang="da-DK" dirty="0"/>
          </a:p>
          <a:p>
            <a:pPr marL="0" indent="0"/>
            <a:endParaRPr lang="da-DK" dirty="0"/>
          </a:p>
          <a:p>
            <a:pPr marL="457200" indent="-457200"/>
            <a:endParaRPr lang="da-DK" dirty="0"/>
          </a:p>
        </p:txBody>
      </p:sp>
      <p:sp>
        <p:nvSpPr>
          <p:cNvPr id="10" name="Tekstfelt 9">
            <a:extLst>
              <a:ext uri="{FF2B5EF4-FFF2-40B4-BE49-F238E27FC236}">
                <a16:creationId xmlns:a16="http://schemas.microsoft.com/office/drawing/2014/main" id="{4D93C85E-87D5-41A3-9296-40FF2386E392}"/>
              </a:ext>
            </a:extLst>
          </p:cNvPr>
          <p:cNvSpPr txBox="1"/>
          <p:nvPr/>
        </p:nvSpPr>
        <p:spPr>
          <a:xfrm>
            <a:off x="862785" y="5140663"/>
            <a:ext cx="5978825" cy="830997"/>
          </a:xfrm>
          <a:prstGeom prst="rect">
            <a:avLst/>
          </a:prstGeom>
          <a:noFill/>
        </p:spPr>
        <p:txBody>
          <a:bodyPr wrap="square">
            <a:spAutoFit/>
          </a:bodyPr>
          <a:lstStyle/>
          <a:p>
            <a:pPr marL="0" indent="0"/>
            <a:r>
              <a:rPr lang="da-DK" sz="2400" b="1" dirty="0"/>
              <a:t>Er behandlingsmulighederne </a:t>
            </a:r>
          </a:p>
          <a:p>
            <a:pPr marL="0" indent="0"/>
            <a:r>
              <a:rPr lang="da-DK" sz="2400" b="1" dirty="0"/>
              <a:t>udtømte?</a:t>
            </a:r>
            <a:endParaRPr lang="da-DK" sz="2000" b="1" dirty="0"/>
          </a:p>
        </p:txBody>
      </p:sp>
      <p:sp>
        <p:nvSpPr>
          <p:cNvPr id="9" name="Tekstfelt 8">
            <a:extLst>
              <a:ext uri="{FF2B5EF4-FFF2-40B4-BE49-F238E27FC236}">
                <a16:creationId xmlns:a16="http://schemas.microsoft.com/office/drawing/2014/main" id="{3E875FCD-5908-4FD3-B9EF-E5EAEBAE86AE}"/>
              </a:ext>
            </a:extLst>
          </p:cNvPr>
          <p:cNvSpPr txBox="1"/>
          <p:nvPr/>
        </p:nvSpPr>
        <p:spPr>
          <a:xfrm>
            <a:off x="859288" y="2166712"/>
            <a:ext cx="6664627" cy="523220"/>
          </a:xfrm>
          <a:prstGeom prst="rect">
            <a:avLst/>
          </a:prstGeom>
          <a:noFill/>
        </p:spPr>
        <p:txBody>
          <a:bodyPr wrap="square">
            <a:spAutoFit/>
          </a:bodyPr>
          <a:lstStyle/>
          <a:p>
            <a:r>
              <a:rPr lang="da-DK" sz="2400" b="1" dirty="0"/>
              <a:t>Vurdering i samarbejde med</a:t>
            </a:r>
            <a:r>
              <a:rPr lang="da-DK" sz="2800" b="1" dirty="0"/>
              <a:t>:</a:t>
            </a:r>
            <a:endParaRPr lang="da-DK" sz="2800" dirty="0"/>
          </a:p>
        </p:txBody>
      </p:sp>
      <p:sp>
        <p:nvSpPr>
          <p:cNvPr id="21" name="Pladsholder til billede 20">
            <a:extLst>
              <a:ext uri="{FF2B5EF4-FFF2-40B4-BE49-F238E27FC236}">
                <a16:creationId xmlns:a16="http://schemas.microsoft.com/office/drawing/2014/main" id="{06926573-28C8-4FCA-B5F6-0FA47AEB5E95}"/>
              </a:ext>
            </a:extLst>
          </p:cNvPr>
          <p:cNvSpPr>
            <a:spLocks noGrp="1"/>
          </p:cNvSpPr>
          <p:nvPr>
            <p:ph type="pic" sz="quarter" idx="13"/>
          </p:nvPr>
        </p:nvSpPr>
        <p:spPr/>
        <p:txBody>
          <a:bodyPr/>
          <a:lstStyle/>
          <a:p>
            <a:endParaRPr lang="da-DK"/>
          </a:p>
        </p:txBody>
      </p:sp>
      <p:pic>
        <p:nvPicPr>
          <p:cNvPr id="19" name="Billede 18">
            <a:extLst>
              <a:ext uri="{FF2B5EF4-FFF2-40B4-BE49-F238E27FC236}">
                <a16:creationId xmlns:a16="http://schemas.microsoft.com/office/drawing/2014/main" id="{5CE49673-EB3C-4662-BFD7-4BA95A5F7E26}"/>
              </a:ext>
            </a:extLst>
          </p:cNvPr>
          <p:cNvPicPr>
            <a:picLocks noChangeAspect="1"/>
          </p:cNvPicPr>
          <p:nvPr/>
        </p:nvPicPr>
        <p:blipFill>
          <a:blip r:embed="rId3">
            <a:duotone>
              <a:prstClr val="black"/>
              <a:schemeClr val="accent2">
                <a:tint val="45000"/>
                <a:satMod val="400000"/>
              </a:schemeClr>
            </a:duotone>
          </a:blip>
          <a:srcRect l="15" r="15"/>
          <a:stretch/>
        </p:blipFill>
        <p:spPr>
          <a:xfrm>
            <a:off x="6678613" y="0"/>
            <a:ext cx="5527373" cy="6858000"/>
          </a:xfrm>
          <a:prstGeom prst="rect">
            <a:avLst/>
          </a:prstGeom>
        </p:spPr>
      </p:pic>
    </p:spTree>
    <p:extLst>
      <p:ext uri="{BB962C8B-B14F-4D97-AF65-F5344CB8AC3E}">
        <p14:creationId xmlns:p14="http://schemas.microsoft.com/office/powerpoint/2010/main" val="120047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2">
            <a:extLst>
              <a:ext uri="{FF2B5EF4-FFF2-40B4-BE49-F238E27FC236}">
                <a16:creationId xmlns:a16="http://schemas.microsoft.com/office/drawing/2014/main" id="{62C0DE57-E23F-44B4-88FC-35F66F9A7B9B}"/>
              </a:ext>
            </a:extLst>
          </p:cNvPr>
          <p:cNvSpPr txBox="1">
            <a:spLocks/>
          </p:cNvSpPr>
          <p:nvPr/>
        </p:nvSpPr>
        <p:spPr>
          <a:xfrm>
            <a:off x="10040239" y="4183424"/>
            <a:ext cx="4594806"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endParaRPr lang="da-DK" dirty="0">
              <a:solidFill>
                <a:srgbClr val="004567"/>
              </a:solidFill>
              <a:latin typeface="Arial" panose="020B0604020202020204" pitchFamily="34" charset="0"/>
              <a:cs typeface="Arial" panose="020B0604020202020204" pitchFamily="34" charset="0"/>
            </a:endParaRPr>
          </a:p>
          <a:p>
            <a:pPr marL="457200" lvl="1" indent="0">
              <a:lnSpc>
                <a:spcPct val="100000"/>
              </a:lnSpc>
              <a:buNone/>
            </a:pPr>
            <a:endParaRPr lang="da-DK" dirty="0">
              <a:solidFill>
                <a:srgbClr val="004567"/>
              </a:solidFill>
              <a:latin typeface="Arial" panose="020B0604020202020204" pitchFamily="34" charset="0"/>
              <a:cs typeface="Arial" panose="020B0604020202020204" pitchFamily="34" charset="0"/>
            </a:endParaRPr>
          </a:p>
          <a:p>
            <a:pPr lvl="1">
              <a:lnSpc>
                <a:spcPct val="100000"/>
              </a:lnSpc>
            </a:pPr>
            <a:endParaRPr lang="da-DK" dirty="0">
              <a:solidFill>
                <a:srgbClr val="004567"/>
              </a:solidFill>
              <a:latin typeface="Arial" panose="020B0604020202020204" pitchFamily="34" charset="0"/>
              <a:cs typeface="Arial" panose="020B0604020202020204" pitchFamily="34" charset="0"/>
            </a:endParaRPr>
          </a:p>
          <a:p>
            <a:pPr marL="457200" lvl="1" indent="0">
              <a:lnSpc>
                <a:spcPct val="100000"/>
              </a:lnSpc>
              <a:buNone/>
            </a:pPr>
            <a:endParaRPr lang="da-DK" dirty="0">
              <a:solidFill>
                <a:srgbClr val="004567"/>
              </a:solidFill>
              <a:latin typeface="Arial" panose="020B0604020202020204" pitchFamily="34" charset="0"/>
              <a:cs typeface="Arial" panose="020B0604020202020204" pitchFamily="34" charset="0"/>
            </a:endParaRPr>
          </a:p>
          <a:p>
            <a:pPr lvl="2">
              <a:lnSpc>
                <a:spcPct val="80000"/>
              </a:lnSpc>
            </a:pPr>
            <a:endParaRPr lang="da-DK" dirty="0"/>
          </a:p>
        </p:txBody>
      </p:sp>
      <p:grpSp>
        <p:nvGrpSpPr>
          <p:cNvPr id="8" name="Gruppe 7">
            <a:extLst>
              <a:ext uri="{FF2B5EF4-FFF2-40B4-BE49-F238E27FC236}">
                <a16:creationId xmlns:a16="http://schemas.microsoft.com/office/drawing/2014/main" id="{1736D1D3-CC97-48AC-AD41-D5721359D372}"/>
              </a:ext>
            </a:extLst>
          </p:cNvPr>
          <p:cNvGrpSpPr/>
          <p:nvPr/>
        </p:nvGrpSpPr>
        <p:grpSpPr>
          <a:xfrm>
            <a:off x="7779555" y="2024295"/>
            <a:ext cx="3710165" cy="4227170"/>
            <a:chOff x="7759387" y="1874304"/>
            <a:chExt cx="3710165" cy="4227170"/>
          </a:xfrm>
        </p:grpSpPr>
        <p:sp>
          <p:nvSpPr>
            <p:cNvPr id="35" name="Tekstfelt 34">
              <a:extLst>
                <a:ext uri="{FF2B5EF4-FFF2-40B4-BE49-F238E27FC236}">
                  <a16:creationId xmlns:a16="http://schemas.microsoft.com/office/drawing/2014/main" id="{984DFEBC-B262-4A2F-92F8-4648E3EF8097}"/>
                </a:ext>
              </a:extLst>
            </p:cNvPr>
            <p:cNvSpPr txBox="1"/>
            <p:nvPr/>
          </p:nvSpPr>
          <p:spPr>
            <a:xfrm>
              <a:off x="7759387" y="3910105"/>
              <a:ext cx="3710165" cy="2191369"/>
            </a:xfrm>
            <a:prstGeom prst="rect">
              <a:avLst/>
            </a:prstGeom>
            <a:noFill/>
          </p:spPr>
          <p:txBody>
            <a:bodyPr wrap="square">
              <a:spAutoFit/>
            </a:bodyPr>
            <a:lstStyle/>
            <a:p>
              <a:pPr marL="57150" indent="0">
                <a:lnSpc>
                  <a:spcPct val="100000"/>
                </a:lnSpc>
              </a:pPr>
              <a:endParaRPr lang="da-DK" sz="2000" dirty="0">
                <a:solidFill>
                  <a:schemeClr val="bg1"/>
                </a:solidFill>
                <a:latin typeface="Arial" panose="020B0604020202020204" pitchFamily="34" charset="0"/>
                <a:cs typeface="Arial" panose="020B0604020202020204" pitchFamily="34" charset="0"/>
              </a:endParaRPr>
            </a:p>
            <a:p>
              <a:pPr marL="457200" lvl="1" indent="0">
                <a:lnSpc>
                  <a:spcPct val="100000"/>
                </a:lnSpc>
                <a:buNone/>
              </a:pPr>
              <a:r>
                <a:rPr lang="da-DK" sz="2000" dirty="0">
                  <a:solidFill>
                    <a:srgbClr val="004567"/>
                  </a:solidFill>
                  <a:latin typeface="Arial" panose="020B0604020202020204" pitchFamily="34" charset="0"/>
                  <a:cs typeface="Arial" panose="020B0604020202020204" pitchFamily="34" charset="0"/>
                </a:rPr>
                <a:t>Ønsker de pårørende, </a:t>
              </a:r>
            </a:p>
            <a:p>
              <a:pPr marL="457200" lvl="1" indent="0">
                <a:lnSpc>
                  <a:spcPct val="100000"/>
                </a:lnSpc>
                <a:buNone/>
              </a:pPr>
              <a:r>
                <a:rPr lang="da-DK" sz="2000" dirty="0">
                  <a:solidFill>
                    <a:srgbClr val="004567"/>
                  </a:solidFill>
                  <a:latin typeface="Arial" panose="020B0604020202020204" pitchFamily="34" charset="0"/>
                  <a:cs typeface="Arial" panose="020B0604020202020204" pitchFamily="34" charset="0"/>
                </a:rPr>
                <a:t>at patienten skal være donor?</a:t>
              </a:r>
            </a:p>
            <a:p>
              <a:pPr marL="914400" lvl="2" indent="0">
                <a:lnSpc>
                  <a:spcPct val="80000"/>
                </a:lnSpc>
                <a:buNone/>
              </a:pPr>
              <a:endParaRPr lang="da-DK" sz="2800" dirty="0">
                <a:solidFill>
                  <a:schemeClr val="bg1"/>
                </a:solidFill>
              </a:endParaRPr>
            </a:p>
            <a:p>
              <a:pPr marL="914400" lvl="2" indent="0">
                <a:lnSpc>
                  <a:spcPct val="80000"/>
                </a:lnSpc>
                <a:buNone/>
              </a:pPr>
              <a:endParaRPr lang="da-DK" sz="2000" dirty="0">
                <a:solidFill>
                  <a:schemeClr val="bg1"/>
                </a:solidFill>
              </a:endParaRPr>
            </a:p>
            <a:p>
              <a:pPr lvl="1">
                <a:lnSpc>
                  <a:spcPct val="100000"/>
                </a:lnSpc>
              </a:pPr>
              <a:endParaRPr lang="da-DK" dirty="0">
                <a:solidFill>
                  <a:schemeClr val="bg1"/>
                </a:solidFill>
                <a:latin typeface="Arial" panose="020B0604020202020204" pitchFamily="34" charset="0"/>
                <a:cs typeface="Arial" panose="020B0604020202020204" pitchFamily="34" charset="0"/>
              </a:endParaRPr>
            </a:p>
          </p:txBody>
        </p:sp>
        <p:grpSp>
          <p:nvGrpSpPr>
            <p:cNvPr id="4" name="Gruppe 3">
              <a:extLst>
                <a:ext uri="{FF2B5EF4-FFF2-40B4-BE49-F238E27FC236}">
                  <a16:creationId xmlns:a16="http://schemas.microsoft.com/office/drawing/2014/main" id="{5A64260C-9CF8-487A-BCFF-228047845F6F}"/>
                </a:ext>
              </a:extLst>
            </p:cNvPr>
            <p:cNvGrpSpPr/>
            <p:nvPr/>
          </p:nvGrpSpPr>
          <p:grpSpPr>
            <a:xfrm>
              <a:off x="8575251" y="1874304"/>
              <a:ext cx="1949824" cy="1949824"/>
              <a:chOff x="8575251" y="1874304"/>
              <a:chExt cx="1949824" cy="1949824"/>
            </a:xfrm>
          </p:grpSpPr>
          <p:sp>
            <p:nvSpPr>
              <p:cNvPr id="21" name="Ellipse 20">
                <a:extLst>
                  <a:ext uri="{FF2B5EF4-FFF2-40B4-BE49-F238E27FC236}">
                    <a16:creationId xmlns:a16="http://schemas.microsoft.com/office/drawing/2014/main" id="{6D46950A-FE4B-412D-86D8-A82EBF308B43}"/>
                  </a:ext>
                </a:extLst>
              </p:cNvPr>
              <p:cNvSpPr/>
              <p:nvPr/>
            </p:nvSpPr>
            <p:spPr>
              <a:xfrm>
                <a:off x="8575251" y="1874304"/>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Grafik 17">
                <a:extLst>
                  <a:ext uri="{FF2B5EF4-FFF2-40B4-BE49-F238E27FC236}">
                    <a16:creationId xmlns:a16="http://schemas.microsoft.com/office/drawing/2014/main" id="{09DE1D1C-2B13-4A49-812A-7F3C82D80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1538" y="2404440"/>
                <a:ext cx="737250" cy="830376"/>
              </a:xfrm>
              <a:prstGeom prst="rect">
                <a:avLst/>
              </a:prstGeom>
            </p:spPr>
          </p:pic>
        </p:grpSp>
      </p:grpSp>
      <p:grpSp>
        <p:nvGrpSpPr>
          <p:cNvPr id="6" name="Gruppe 5">
            <a:extLst>
              <a:ext uri="{FF2B5EF4-FFF2-40B4-BE49-F238E27FC236}">
                <a16:creationId xmlns:a16="http://schemas.microsoft.com/office/drawing/2014/main" id="{15AFFDB5-CBA8-496F-8F53-19393FDE4776}"/>
              </a:ext>
            </a:extLst>
          </p:cNvPr>
          <p:cNvGrpSpPr/>
          <p:nvPr/>
        </p:nvGrpSpPr>
        <p:grpSpPr>
          <a:xfrm>
            <a:off x="970302" y="2024295"/>
            <a:ext cx="3517919" cy="3045849"/>
            <a:chOff x="948836" y="1867881"/>
            <a:chExt cx="3517919" cy="3045848"/>
          </a:xfrm>
        </p:grpSpPr>
        <p:sp>
          <p:nvSpPr>
            <p:cNvPr id="26" name="Tekstfelt 25">
              <a:extLst>
                <a:ext uri="{FF2B5EF4-FFF2-40B4-BE49-F238E27FC236}">
                  <a16:creationId xmlns:a16="http://schemas.microsoft.com/office/drawing/2014/main" id="{34D516A0-6907-4E1F-8EDB-3F464C7C0C34}"/>
                </a:ext>
              </a:extLst>
            </p:cNvPr>
            <p:cNvSpPr txBox="1"/>
            <p:nvPr/>
          </p:nvSpPr>
          <p:spPr>
            <a:xfrm>
              <a:off x="948836" y="3836511"/>
              <a:ext cx="3517919" cy="1077218"/>
            </a:xfrm>
            <a:prstGeom prst="rect">
              <a:avLst/>
            </a:prstGeom>
            <a:noFill/>
          </p:spPr>
          <p:txBody>
            <a:bodyPr wrap="square">
              <a:spAutoFit/>
            </a:bodyPr>
            <a:lstStyle/>
            <a:p>
              <a:pPr marL="57150" indent="0">
                <a:lnSpc>
                  <a:spcPct val="100000"/>
                </a:lnSpc>
              </a:pPr>
              <a:endParaRPr lang="da-DK" sz="2400" dirty="0">
                <a:solidFill>
                  <a:srgbClr val="004567"/>
                </a:solidFill>
                <a:latin typeface="Arial" panose="020B0604020202020204" pitchFamily="34" charset="0"/>
                <a:cs typeface="Arial" panose="020B0604020202020204" pitchFamily="34" charset="0"/>
              </a:endParaRPr>
            </a:p>
            <a:p>
              <a:pPr lvl="1">
                <a:lnSpc>
                  <a:spcPct val="100000"/>
                </a:lnSpc>
              </a:pPr>
              <a:r>
                <a:rPr lang="da-DK" sz="2000" dirty="0">
                  <a:solidFill>
                    <a:srgbClr val="004567"/>
                  </a:solidFill>
                  <a:latin typeface="Arial" panose="020B0604020202020204" pitchFamily="34" charset="0"/>
                  <a:cs typeface="Arial" panose="020B0604020202020204" pitchFamily="34" charset="0"/>
                </a:rPr>
                <a:t>Er organerne egnet </a:t>
              </a:r>
            </a:p>
            <a:p>
              <a:pPr lvl="1">
                <a:lnSpc>
                  <a:spcPct val="100000"/>
                </a:lnSpc>
              </a:pPr>
              <a:r>
                <a:rPr lang="da-DK" sz="2000" dirty="0">
                  <a:solidFill>
                    <a:srgbClr val="004567"/>
                  </a:solidFill>
                  <a:latin typeface="Arial" panose="020B0604020202020204" pitchFamily="34" charset="0"/>
                  <a:cs typeface="Arial" panose="020B0604020202020204" pitchFamily="34" charset="0"/>
                </a:rPr>
                <a:t>til transplantation?</a:t>
              </a:r>
              <a:endParaRPr lang="da-DK" sz="1600" dirty="0">
                <a:solidFill>
                  <a:srgbClr val="004567"/>
                </a:solidFill>
                <a:latin typeface="Arial" panose="020B0604020202020204" pitchFamily="34" charset="0"/>
                <a:cs typeface="Arial" panose="020B0604020202020204" pitchFamily="34" charset="0"/>
              </a:endParaRPr>
            </a:p>
          </p:txBody>
        </p:sp>
        <p:grpSp>
          <p:nvGrpSpPr>
            <p:cNvPr id="2" name="Gruppe 1">
              <a:extLst>
                <a:ext uri="{FF2B5EF4-FFF2-40B4-BE49-F238E27FC236}">
                  <a16:creationId xmlns:a16="http://schemas.microsoft.com/office/drawing/2014/main" id="{73D08E26-4CFC-4C0B-889C-F851CE8FB7F3}"/>
                </a:ext>
              </a:extLst>
            </p:cNvPr>
            <p:cNvGrpSpPr/>
            <p:nvPr/>
          </p:nvGrpSpPr>
          <p:grpSpPr>
            <a:xfrm>
              <a:off x="1610269" y="1867881"/>
              <a:ext cx="1949824" cy="1949824"/>
              <a:chOff x="1610269" y="1867881"/>
              <a:chExt cx="1949824" cy="1949824"/>
            </a:xfrm>
          </p:grpSpPr>
          <p:sp>
            <p:nvSpPr>
              <p:cNvPr id="22" name="Ellipse 21">
                <a:extLst>
                  <a:ext uri="{FF2B5EF4-FFF2-40B4-BE49-F238E27FC236}">
                    <a16:creationId xmlns:a16="http://schemas.microsoft.com/office/drawing/2014/main" id="{5897911F-B1E3-469E-A030-05418CA54B5B}"/>
                  </a:ext>
                </a:extLst>
              </p:cNvPr>
              <p:cNvSpPr/>
              <p:nvPr/>
            </p:nvSpPr>
            <p:spPr>
              <a:xfrm>
                <a:off x="1610269" y="1867881"/>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3" name="Grafik 22">
                <a:extLst>
                  <a:ext uri="{FF2B5EF4-FFF2-40B4-BE49-F238E27FC236}">
                    <a16:creationId xmlns:a16="http://schemas.microsoft.com/office/drawing/2014/main" id="{0BFBFC7B-ECD7-4678-92C4-24C8FCBB45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6947" y="2586411"/>
                <a:ext cx="1614423" cy="594266"/>
              </a:xfrm>
              <a:prstGeom prst="rect">
                <a:avLst/>
              </a:prstGeom>
            </p:spPr>
          </p:pic>
        </p:grpSp>
      </p:grpSp>
      <p:sp>
        <p:nvSpPr>
          <p:cNvPr id="24" name="Titel 1">
            <a:extLst>
              <a:ext uri="{FF2B5EF4-FFF2-40B4-BE49-F238E27FC236}">
                <a16:creationId xmlns:a16="http://schemas.microsoft.com/office/drawing/2014/main" id="{EA81E837-13CF-447D-AD7F-D5FED459921F}"/>
              </a:ext>
            </a:extLst>
          </p:cNvPr>
          <p:cNvSpPr txBox="1">
            <a:spLocks/>
          </p:cNvSpPr>
          <p:nvPr/>
        </p:nvSpPr>
        <p:spPr>
          <a:xfrm>
            <a:off x="835553" y="166869"/>
            <a:ext cx="556067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600" b="1" dirty="0"/>
              <a:t>Donordetektion</a:t>
            </a:r>
            <a:endParaRPr lang="da-DK" sz="3600" b="1" dirty="0">
              <a:solidFill>
                <a:srgbClr val="004567"/>
              </a:solidFill>
            </a:endParaRPr>
          </a:p>
        </p:txBody>
      </p:sp>
      <p:grpSp>
        <p:nvGrpSpPr>
          <p:cNvPr id="16" name="Gruppe 15">
            <a:extLst>
              <a:ext uri="{FF2B5EF4-FFF2-40B4-BE49-F238E27FC236}">
                <a16:creationId xmlns:a16="http://schemas.microsoft.com/office/drawing/2014/main" id="{703A89C2-C874-4301-A442-F0E847D0A53B}"/>
              </a:ext>
            </a:extLst>
          </p:cNvPr>
          <p:cNvGrpSpPr/>
          <p:nvPr/>
        </p:nvGrpSpPr>
        <p:grpSpPr>
          <a:xfrm>
            <a:off x="4598186" y="1981793"/>
            <a:ext cx="3071404" cy="3370965"/>
            <a:chOff x="4609584" y="1981793"/>
            <a:chExt cx="3071404" cy="3370965"/>
          </a:xfrm>
        </p:grpSpPr>
        <p:grpSp>
          <p:nvGrpSpPr>
            <p:cNvPr id="7" name="Gruppe 6">
              <a:extLst>
                <a:ext uri="{FF2B5EF4-FFF2-40B4-BE49-F238E27FC236}">
                  <a16:creationId xmlns:a16="http://schemas.microsoft.com/office/drawing/2014/main" id="{57982BFC-B2C4-41CC-B520-FB3EBAC36000}"/>
                </a:ext>
              </a:extLst>
            </p:cNvPr>
            <p:cNvGrpSpPr/>
            <p:nvPr/>
          </p:nvGrpSpPr>
          <p:grpSpPr>
            <a:xfrm>
              <a:off x="4609584" y="1981793"/>
              <a:ext cx="3071404" cy="3370965"/>
              <a:chOff x="4522570" y="1867881"/>
              <a:chExt cx="3071404" cy="3370965"/>
            </a:xfrm>
          </p:grpSpPr>
          <p:sp>
            <p:nvSpPr>
              <p:cNvPr id="32" name="Tekstfelt 31">
                <a:extLst>
                  <a:ext uri="{FF2B5EF4-FFF2-40B4-BE49-F238E27FC236}">
                    <a16:creationId xmlns:a16="http://schemas.microsoft.com/office/drawing/2014/main" id="{37CB93BB-6CB1-4657-A7E9-5584761D4D71}"/>
                  </a:ext>
                </a:extLst>
              </p:cNvPr>
              <p:cNvSpPr txBox="1"/>
              <p:nvPr/>
            </p:nvSpPr>
            <p:spPr>
              <a:xfrm>
                <a:off x="4522570" y="3946184"/>
                <a:ext cx="3071404" cy="1292662"/>
              </a:xfrm>
              <a:prstGeom prst="rect">
                <a:avLst/>
              </a:prstGeom>
              <a:noFill/>
            </p:spPr>
            <p:txBody>
              <a:bodyPr wrap="square">
                <a:spAutoFit/>
              </a:bodyPr>
              <a:lstStyle/>
              <a:p>
                <a:pPr marL="57150" indent="0">
                  <a:lnSpc>
                    <a:spcPct val="100000"/>
                  </a:lnSpc>
                </a:pPr>
                <a:endParaRPr lang="da-DK" sz="2000" dirty="0">
                  <a:solidFill>
                    <a:srgbClr val="004567"/>
                  </a:solidFill>
                  <a:latin typeface="Arial" panose="020B0604020202020204" pitchFamily="34" charset="0"/>
                  <a:cs typeface="Arial" panose="020B0604020202020204" pitchFamily="34" charset="0"/>
                </a:endParaRPr>
              </a:p>
              <a:p>
                <a:pPr lvl="1"/>
                <a:r>
                  <a:rPr lang="da-DK" sz="2000" dirty="0">
                    <a:solidFill>
                      <a:srgbClr val="004567"/>
                    </a:solidFill>
                    <a:latin typeface="Arial" panose="020B0604020202020204" pitchFamily="34" charset="0"/>
                    <a:cs typeface="Arial" panose="020B0604020202020204" pitchFamily="34" charset="0"/>
                  </a:rPr>
                  <a:t>Ønsker patienten </a:t>
                </a:r>
              </a:p>
              <a:p>
                <a:pPr lvl="1"/>
                <a:r>
                  <a:rPr lang="da-DK" sz="2000" dirty="0">
                    <a:solidFill>
                      <a:srgbClr val="004567"/>
                    </a:solidFill>
                    <a:latin typeface="Arial" panose="020B0604020202020204" pitchFamily="34" charset="0"/>
                    <a:cs typeface="Arial" panose="020B0604020202020204" pitchFamily="34" charset="0"/>
                  </a:rPr>
                  <a:t>at være donor?</a:t>
                </a:r>
              </a:p>
              <a:p>
                <a:pPr lvl="1">
                  <a:lnSpc>
                    <a:spcPct val="100000"/>
                  </a:lnSpc>
                </a:pPr>
                <a:endParaRPr lang="da-DK" dirty="0">
                  <a:solidFill>
                    <a:schemeClr val="bg1"/>
                  </a:solidFill>
                  <a:latin typeface="Arial" panose="020B0604020202020204" pitchFamily="34" charset="0"/>
                  <a:cs typeface="Arial" panose="020B0604020202020204" pitchFamily="34" charset="0"/>
                </a:endParaRPr>
              </a:p>
            </p:txBody>
          </p:sp>
          <p:sp>
            <p:nvSpPr>
              <p:cNvPr id="17" name="Ellipse 16">
                <a:extLst>
                  <a:ext uri="{FF2B5EF4-FFF2-40B4-BE49-F238E27FC236}">
                    <a16:creationId xmlns:a16="http://schemas.microsoft.com/office/drawing/2014/main" id="{7D97725A-F7A6-4D29-AA5B-DA1094634E7B}"/>
                  </a:ext>
                </a:extLst>
              </p:cNvPr>
              <p:cNvSpPr/>
              <p:nvPr/>
            </p:nvSpPr>
            <p:spPr>
              <a:xfrm>
                <a:off x="5020047" y="1867881"/>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6FFAAC57-9945-4A14-84A9-25C6B712BE91}"/>
                </a:ext>
              </a:extLst>
            </p:cNvPr>
            <p:cNvGrpSpPr/>
            <p:nvPr/>
          </p:nvGrpSpPr>
          <p:grpSpPr>
            <a:xfrm>
              <a:off x="5632924" y="2617773"/>
              <a:ext cx="1252180" cy="762867"/>
              <a:chOff x="5581508" y="2617773"/>
              <a:chExt cx="1252180" cy="762867"/>
            </a:xfrm>
          </p:grpSpPr>
          <p:pic>
            <p:nvPicPr>
              <p:cNvPr id="13" name="Grafik 12">
                <a:extLst>
                  <a:ext uri="{FF2B5EF4-FFF2-40B4-BE49-F238E27FC236}">
                    <a16:creationId xmlns:a16="http://schemas.microsoft.com/office/drawing/2014/main" id="{14DC14C5-207A-4B01-98E7-96A819525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81508" y="2617773"/>
                <a:ext cx="1028983" cy="762867"/>
              </a:xfrm>
              <a:prstGeom prst="rect">
                <a:avLst/>
              </a:prstGeom>
            </p:spPr>
          </p:pic>
          <p:sp>
            <p:nvSpPr>
              <p:cNvPr id="14" name="Tekstfelt 13">
                <a:extLst>
                  <a:ext uri="{FF2B5EF4-FFF2-40B4-BE49-F238E27FC236}">
                    <a16:creationId xmlns:a16="http://schemas.microsoft.com/office/drawing/2014/main" id="{6629D560-F277-405B-AC21-6540ACE9F450}"/>
                  </a:ext>
                </a:extLst>
              </p:cNvPr>
              <p:cNvSpPr txBox="1"/>
              <p:nvPr/>
            </p:nvSpPr>
            <p:spPr>
              <a:xfrm>
                <a:off x="5654279" y="2692651"/>
                <a:ext cx="1179409" cy="261610"/>
              </a:xfrm>
              <a:prstGeom prst="rect">
                <a:avLst/>
              </a:prstGeom>
              <a:noFill/>
            </p:spPr>
            <p:txBody>
              <a:bodyPr wrap="square" rtlCol="0">
                <a:spAutoFit/>
              </a:bodyPr>
              <a:lstStyle/>
              <a:p>
                <a:r>
                  <a:rPr lang="da-DK" sz="1100" b="1" dirty="0">
                    <a:solidFill>
                      <a:srgbClr val="B4CFD7"/>
                    </a:solidFill>
                  </a:rPr>
                  <a:t>DONOR</a:t>
                </a:r>
              </a:p>
            </p:txBody>
          </p:sp>
        </p:grpSp>
      </p:grpSp>
    </p:spTree>
    <p:extLst>
      <p:ext uri="{BB962C8B-B14F-4D97-AF65-F5344CB8AC3E}">
        <p14:creationId xmlns:p14="http://schemas.microsoft.com/office/powerpoint/2010/main" val="2307199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rafik 44">
            <a:extLst>
              <a:ext uri="{FF2B5EF4-FFF2-40B4-BE49-F238E27FC236}">
                <a16:creationId xmlns:a16="http://schemas.microsoft.com/office/drawing/2014/main" id="{EC222800-90D6-4F24-A6EF-C29262412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0703" y="1098002"/>
            <a:ext cx="5844349" cy="4993071"/>
          </a:xfrm>
          <a:prstGeom prst="rect">
            <a:avLst/>
          </a:prstGeom>
        </p:spPr>
      </p:pic>
      <p:sp>
        <p:nvSpPr>
          <p:cNvPr id="43" name="Titel 1">
            <a:extLst>
              <a:ext uri="{FF2B5EF4-FFF2-40B4-BE49-F238E27FC236}">
                <a16:creationId xmlns:a16="http://schemas.microsoft.com/office/drawing/2014/main" id="{3AF356AB-A32A-470E-A447-820344CA1BB7}"/>
              </a:ext>
            </a:extLst>
          </p:cNvPr>
          <p:cNvSpPr txBox="1">
            <a:spLocks/>
          </p:cNvSpPr>
          <p:nvPr/>
        </p:nvSpPr>
        <p:spPr>
          <a:xfrm>
            <a:off x="852752" y="2142603"/>
            <a:ext cx="3919754" cy="2310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200" b="1" dirty="0">
                <a:solidFill>
                  <a:srgbClr val="004567"/>
                </a:solidFill>
              </a:rPr>
              <a:t>Hvad skal være undersøgt inden kontakt med transplantations-centeret?</a:t>
            </a:r>
          </a:p>
        </p:txBody>
      </p:sp>
      <p:pic>
        <p:nvPicPr>
          <p:cNvPr id="3" name="Billede 2">
            <a:extLst>
              <a:ext uri="{FF2B5EF4-FFF2-40B4-BE49-F238E27FC236}">
                <a16:creationId xmlns:a16="http://schemas.microsoft.com/office/drawing/2014/main" id="{68E6CAB3-43D1-D1F2-F18F-7ECA2C19593E}"/>
              </a:ext>
            </a:extLst>
          </p:cNvPr>
          <p:cNvPicPr>
            <a:picLocks noChangeAspect="1"/>
          </p:cNvPicPr>
          <p:nvPr/>
        </p:nvPicPr>
        <p:blipFill>
          <a:blip r:embed="rId5"/>
          <a:stretch>
            <a:fillRect/>
          </a:stretch>
        </p:blipFill>
        <p:spPr>
          <a:xfrm>
            <a:off x="5481253" y="1573617"/>
            <a:ext cx="5243248" cy="3448350"/>
          </a:xfrm>
          <a:prstGeom prst="rect">
            <a:avLst/>
          </a:prstGeom>
        </p:spPr>
      </p:pic>
    </p:spTree>
    <p:extLst>
      <p:ext uri="{BB962C8B-B14F-4D97-AF65-F5344CB8AC3E}">
        <p14:creationId xmlns:p14="http://schemas.microsoft.com/office/powerpoint/2010/main" val="3155905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e 34">
            <a:extLst>
              <a:ext uri="{FF2B5EF4-FFF2-40B4-BE49-F238E27FC236}">
                <a16:creationId xmlns:a16="http://schemas.microsoft.com/office/drawing/2014/main" id="{07EF1D28-E76C-4CDA-A788-9358F2E215CC}"/>
              </a:ext>
            </a:extLst>
          </p:cNvPr>
          <p:cNvGrpSpPr/>
          <p:nvPr/>
        </p:nvGrpSpPr>
        <p:grpSpPr>
          <a:xfrm>
            <a:off x="7329186" y="1227517"/>
            <a:ext cx="4557006" cy="5144148"/>
            <a:chOff x="7323460" y="1227517"/>
            <a:chExt cx="4934004" cy="5144148"/>
          </a:xfrm>
        </p:grpSpPr>
        <p:grpSp>
          <p:nvGrpSpPr>
            <p:cNvPr id="36" name="Gruppe 35">
              <a:extLst>
                <a:ext uri="{FF2B5EF4-FFF2-40B4-BE49-F238E27FC236}">
                  <a16:creationId xmlns:a16="http://schemas.microsoft.com/office/drawing/2014/main" id="{7F859C1D-5B7C-400F-9C0F-E88619AAFDE2}"/>
                </a:ext>
              </a:extLst>
            </p:cNvPr>
            <p:cNvGrpSpPr/>
            <p:nvPr/>
          </p:nvGrpSpPr>
          <p:grpSpPr>
            <a:xfrm>
              <a:off x="7323460" y="1508839"/>
              <a:ext cx="1222206" cy="1072360"/>
              <a:chOff x="3268828" y="2080886"/>
              <a:chExt cx="1147799" cy="597940"/>
            </a:xfrm>
          </p:grpSpPr>
          <p:cxnSp>
            <p:nvCxnSpPr>
              <p:cNvPr id="37" name="Lige forbindelse 36">
                <a:extLst>
                  <a:ext uri="{FF2B5EF4-FFF2-40B4-BE49-F238E27FC236}">
                    <a16:creationId xmlns:a16="http://schemas.microsoft.com/office/drawing/2014/main" id="{16938ED7-7D68-422D-BD6F-C96BCA1D8016}"/>
                  </a:ext>
                </a:extLst>
              </p:cNvPr>
              <p:cNvCxnSpPr>
                <a:cxnSpLocks/>
              </p:cNvCxnSpPr>
              <p:nvPr/>
            </p:nvCxnSpPr>
            <p:spPr>
              <a:xfrm flipV="1">
                <a:off x="3268828" y="2080886"/>
                <a:ext cx="594927" cy="59794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cxnSp>
            <p:nvCxnSpPr>
              <p:cNvPr id="38" name="Lige forbindelse 37">
                <a:extLst>
                  <a:ext uri="{FF2B5EF4-FFF2-40B4-BE49-F238E27FC236}">
                    <a16:creationId xmlns:a16="http://schemas.microsoft.com/office/drawing/2014/main" id="{ABB4798E-EDF4-4005-9158-FC89F0803848}"/>
                  </a:ext>
                </a:extLst>
              </p:cNvPr>
              <p:cNvCxnSpPr>
                <a:cxnSpLocks/>
              </p:cNvCxnSpPr>
              <p:nvPr/>
            </p:nvCxnSpPr>
            <p:spPr>
              <a:xfrm>
                <a:off x="3863755" y="2083470"/>
                <a:ext cx="552872"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grpSp>
        <p:pic>
          <p:nvPicPr>
            <p:cNvPr id="39" name="Grafik 38">
              <a:extLst>
                <a:ext uri="{FF2B5EF4-FFF2-40B4-BE49-F238E27FC236}">
                  <a16:creationId xmlns:a16="http://schemas.microsoft.com/office/drawing/2014/main" id="{4DFCAA60-E583-4697-BBB7-95EAC69FB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1690" y="5571565"/>
              <a:ext cx="962025" cy="800100"/>
            </a:xfrm>
            <a:prstGeom prst="rect">
              <a:avLst/>
            </a:prstGeom>
          </p:spPr>
        </p:pic>
        <p:sp>
          <p:nvSpPr>
            <p:cNvPr id="40" name="Tekstfelt 39">
              <a:extLst>
                <a:ext uri="{FF2B5EF4-FFF2-40B4-BE49-F238E27FC236}">
                  <a16:creationId xmlns:a16="http://schemas.microsoft.com/office/drawing/2014/main" id="{5D0DF8D1-A203-4974-A724-590BBF8AEE01}"/>
                </a:ext>
              </a:extLst>
            </p:cNvPr>
            <p:cNvSpPr txBox="1"/>
            <p:nvPr/>
          </p:nvSpPr>
          <p:spPr>
            <a:xfrm>
              <a:off x="8461094" y="1227517"/>
              <a:ext cx="3484814" cy="830997"/>
            </a:xfrm>
            <a:prstGeom prst="rect">
              <a:avLst/>
            </a:prstGeom>
            <a:noFill/>
          </p:spPr>
          <p:txBody>
            <a:bodyPr wrap="square">
              <a:spAutoFit/>
            </a:bodyPr>
            <a:lstStyle/>
            <a:p>
              <a:pPr lvl="0" algn="ctr"/>
              <a:r>
                <a:rPr lang="da-DK" sz="2400" b="1" dirty="0">
                  <a:solidFill>
                    <a:srgbClr val="004567"/>
                  </a:solidFill>
                  <a:latin typeface="+mj-lt"/>
                  <a:cs typeface="Arial" panose="020B0604020202020204" pitchFamily="34" charset="0"/>
                </a:rPr>
                <a:t>Neurologisk </a:t>
              </a:r>
            </a:p>
            <a:p>
              <a:pPr lvl="0" algn="ctr"/>
              <a:r>
                <a:rPr lang="da-DK" sz="2400" b="1" dirty="0">
                  <a:solidFill>
                    <a:srgbClr val="004567"/>
                  </a:solidFill>
                  <a:latin typeface="+mj-lt"/>
                  <a:cs typeface="Arial" panose="020B0604020202020204" pitchFamily="34" charset="0"/>
                </a:rPr>
                <a:t>afdeling</a:t>
              </a:r>
            </a:p>
          </p:txBody>
        </p:sp>
        <p:sp>
          <p:nvSpPr>
            <p:cNvPr id="41" name="Tekstfelt 40">
              <a:extLst>
                <a:ext uri="{FF2B5EF4-FFF2-40B4-BE49-F238E27FC236}">
                  <a16:creationId xmlns:a16="http://schemas.microsoft.com/office/drawing/2014/main" id="{9DD84976-7A36-41B9-93F9-E59DEF0D214D}"/>
                </a:ext>
              </a:extLst>
            </p:cNvPr>
            <p:cNvSpPr txBox="1"/>
            <p:nvPr/>
          </p:nvSpPr>
          <p:spPr>
            <a:xfrm>
              <a:off x="8353457" y="2089649"/>
              <a:ext cx="3904007" cy="707886"/>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Progression af svære neurologiske udfald</a:t>
              </a:r>
            </a:p>
          </p:txBody>
        </p:sp>
        <p:sp>
          <p:nvSpPr>
            <p:cNvPr id="43" name="Tekstfelt 42">
              <a:extLst>
                <a:ext uri="{FF2B5EF4-FFF2-40B4-BE49-F238E27FC236}">
                  <a16:creationId xmlns:a16="http://schemas.microsoft.com/office/drawing/2014/main" id="{03D09ECA-E142-4085-A130-384EDD68C791}"/>
                </a:ext>
              </a:extLst>
            </p:cNvPr>
            <p:cNvSpPr txBox="1"/>
            <p:nvPr/>
          </p:nvSpPr>
          <p:spPr>
            <a:xfrm>
              <a:off x="8359260" y="3096782"/>
              <a:ext cx="3389497" cy="1015663"/>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Vurdering af, om    patienten vil kunne </a:t>
              </a:r>
              <a:r>
                <a:rPr lang="da-DK" sz="2000" dirty="0" err="1">
                  <a:solidFill>
                    <a:srgbClr val="004567"/>
                  </a:solidFill>
                  <a:latin typeface="Arial" panose="020B0604020202020204" pitchFamily="34" charset="0"/>
                  <a:cs typeface="Arial" panose="020B0604020202020204" pitchFamily="34" charset="0"/>
                </a:rPr>
                <a:t>hjernedø</a:t>
              </a:r>
              <a:endParaRPr lang="da-DK" sz="2000" dirty="0">
                <a:solidFill>
                  <a:srgbClr val="004567"/>
                </a:solidFill>
                <a:latin typeface="Arial" panose="020B0604020202020204" pitchFamily="34" charset="0"/>
                <a:cs typeface="Arial" panose="020B0604020202020204" pitchFamily="34" charset="0"/>
              </a:endParaRPr>
            </a:p>
          </p:txBody>
        </p:sp>
        <p:sp>
          <p:nvSpPr>
            <p:cNvPr id="44" name="Tekstfelt 43">
              <a:extLst>
                <a:ext uri="{FF2B5EF4-FFF2-40B4-BE49-F238E27FC236}">
                  <a16:creationId xmlns:a16="http://schemas.microsoft.com/office/drawing/2014/main" id="{0BC0F434-3A39-44D9-B8CB-9FDCFE782BB1}"/>
                </a:ext>
              </a:extLst>
            </p:cNvPr>
            <p:cNvSpPr txBox="1"/>
            <p:nvPr/>
          </p:nvSpPr>
          <p:spPr>
            <a:xfrm>
              <a:off x="8353458" y="4424826"/>
              <a:ext cx="3395298" cy="707886"/>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Forud for samtale med familien</a:t>
              </a:r>
            </a:p>
          </p:txBody>
        </p:sp>
        <p:pic>
          <p:nvPicPr>
            <p:cNvPr id="45" name="Grafik 44">
              <a:extLst>
                <a:ext uri="{FF2B5EF4-FFF2-40B4-BE49-F238E27FC236}">
                  <a16:creationId xmlns:a16="http://schemas.microsoft.com/office/drawing/2014/main" id="{4BD5D074-FAE3-42E1-9000-4D538DF2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3160" y="5562040"/>
              <a:ext cx="933450" cy="809625"/>
            </a:xfrm>
            <a:prstGeom prst="rect">
              <a:avLst/>
            </a:prstGeom>
          </p:spPr>
        </p:pic>
      </p:grpSp>
      <p:sp>
        <p:nvSpPr>
          <p:cNvPr id="22" name="Tekstfelt 21">
            <a:extLst>
              <a:ext uri="{FF2B5EF4-FFF2-40B4-BE49-F238E27FC236}">
                <a16:creationId xmlns:a16="http://schemas.microsoft.com/office/drawing/2014/main" id="{B672796F-AD02-4699-8F68-9001D61C66CF}"/>
              </a:ext>
            </a:extLst>
          </p:cNvPr>
          <p:cNvSpPr txBox="1"/>
          <p:nvPr/>
        </p:nvSpPr>
        <p:spPr>
          <a:xfrm>
            <a:off x="858339" y="438217"/>
            <a:ext cx="6586958" cy="646331"/>
          </a:xfrm>
          <a:prstGeom prst="rect">
            <a:avLst/>
          </a:prstGeom>
          <a:noFill/>
        </p:spPr>
        <p:txBody>
          <a:bodyPr wrap="square">
            <a:spAutoFit/>
          </a:bodyPr>
          <a:lstStyle/>
          <a:p>
            <a:r>
              <a:rPr lang="da-DK" sz="3600" b="1" dirty="0">
                <a:latin typeface="Georgia" panose="02040502050405020303" pitchFamily="18" charset="0"/>
              </a:rPr>
              <a:t>Hvornår skal man ringe?</a:t>
            </a:r>
            <a:endParaRPr lang="da-DK" sz="3600" b="1" dirty="0">
              <a:solidFill>
                <a:srgbClr val="004567"/>
              </a:solidFill>
              <a:latin typeface="Georgia" panose="02040502050405020303" pitchFamily="18" charset="0"/>
            </a:endParaRPr>
          </a:p>
        </p:txBody>
      </p:sp>
      <p:grpSp>
        <p:nvGrpSpPr>
          <p:cNvPr id="33" name="Gruppe 32">
            <a:extLst>
              <a:ext uri="{FF2B5EF4-FFF2-40B4-BE49-F238E27FC236}">
                <a16:creationId xmlns:a16="http://schemas.microsoft.com/office/drawing/2014/main" id="{BB7E25DF-69E4-45CD-BDB1-78D586D27A64}"/>
              </a:ext>
            </a:extLst>
          </p:cNvPr>
          <p:cNvGrpSpPr/>
          <p:nvPr/>
        </p:nvGrpSpPr>
        <p:grpSpPr>
          <a:xfrm>
            <a:off x="277701" y="1289323"/>
            <a:ext cx="4656585" cy="5082342"/>
            <a:chOff x="137027" y="1289323"/>
            <a:chExt cx="4656585" cy="5082342"/>
          </a:xfrm>
        </p:grpSpPr>
        <p:grpSp>
          <p:nvGrpSpPr>
            <p:cNvPr id="48" name="Gruppe 47">
              <a:extLst>
                <a:ext uri="{FF2B5EF4-FFF2-40B4-BE49-F238E27FC236}">
                  <a16:creationId xmlns:a16="http://schemas.microsoft.com/office/drawing/2014/main" id="{701205C8-D1B8-4CFD-9989-4E1925A4488E}"/>
                </a:ext>
              </a:extLst>
            </p:cNvPr>
            <p:cNvGrpSpPr/>
            <p:nvPr/>
          </p:nvGrpSpPr>
          <p:grpSpPr>
            <a:xfrm flipH="1">
              <a:off x="3019055" y="1513473"/>
              <a:ext cx="1774557" cy="1011706"/>
              <a:chOff x="3339202" y="2080886"/>
              <a:chExt cx="1692540" cy="564120"/>
            </a:xfrm>
          </p:grpSpPr>
          <p:cxnSp>
            <p:nvCxnSpPr>
              <p:cNvPr id="49" name="Lige forbindelse 48">
                <a:extLst>
                  <a:ext uri="{FF2B5EF4-FFF2-40B4-BE49-F238E27FC236}">
                    <a16:creationId xmlns:a16="http://schemas.microsoft.com/office/drawing/2014/main" id="{C22EE5C3-CFD4-4428-ACD4-18ABB2F69B62}"/>
                  </a:ext>
                </a:extLst>
              </p:cNvPr>
              <p:cNvCxnSpPr>
                <a:cxnSpLocks/>
              </p:cNvCxnSpPr>
              <p:nvPr/>
            </p:nvCxnSpPr>
            <p:spPr>
              <a:xfrm flipV="1">
                <a:off x="3339202" y="2080886"/>
                <a:ext cx="538464" cy="56412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9C205857-447E-49B8-A88E-02EF2AE2A2B8}"/>
                  </a:ext>
                </a:extLst>
              </p:cNvPr>
              <p:cNvCxnSpPr>
                <a:cxnSpLocks/>
                <a:endCxn id="42" idx="3"/>
              </p:cNvCxnSpPr>
              <p:nvPr/>
            </p:nvCxnSpPr>
            <p:spPr>
              <a:xfrm>
                <a:off x="3864622" y="2084612"/>
                <a:ext cx="1167120" cy="1"/>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grpSp>
        <p:sp>
          <p:nvSpPr>
            <p:cNvPr id="42" name="Tekstfelt 41">
              <a:extLst>
                <a:ext uri="{FF2B5EF4-FFF2-40B4-BE49-F238E27FC236}">
                  <a16:creationId xmlns:a16="http://schemas.microsoft.com/office/drawing/2014/main" id="{2B070AC7-BA9C-408B-B25C-AE2551226ACF}"/>
                </a:ext>
              </a:extLst>
            </p:cNvPr>
            <p:cNvSpPr txBox="1"/>
            <p:nvPr/>
          </p:nvSpPr>
          <p:spPr>
            <a:xfrm>
              <a:off x="1063835" y="1289323"/>
              <a:ext cx="1955220" cy="461665"/>
            </a:xfrm>
            <a:prstGeom prst="rect">
              <a:avLst/>
            </a:prstGeom>
            <a:noFill/>
          </p:spPr>
          <p:txBody>
            <a:bodyPr wrap="square">
              <a:spAutoFit/>
            </a:bodyPr>
            <a:lstStyle/>
            <a:p>
              <a:pPr lvl="0"/>
              <a:r>
                <a:rPr lang="da-DK" sz="2400" b="1" dirty="0">
                  <a:solidFill>
                    <a:srgbClr val="004567"/>
                  </a:solidFill>
                  <a:latin typeface="+mj-lt"/>
                  <a:cs typeface="Arial" panose="020B0604020202020204" pitchFamily="34" charset="0"/>
                </a:rPr>
                <a:t>Intensiv</a:t>
              </a:r>
            </a:p>
          </p:txBody>
        </p:sp>
        <p:sp>
          <p:nvSpPr>
            <p:cNvPr id="25" name="Tekstfelt 24">
              <a:extLst>
                <a:ext uri="{FF2B5EF4-FFF2-40B4-BE49-F238E27FC236}">
                  <a16:creationId xmlns:a16="http://schemas.microsoft.com/office/drawing/2014/main" id="{F21B9D39-5464-4E4A-8B6E-89B19F046F82}"/>
                </a:ext>
              </a:extLst>
            </p:cNvPr>
            <p:cNvSpPr txBox="1"/>
            <p:nvPr/>
          </p:nvSpPr>
          <p:spPr>
            <a:xfrm>
              <a:off x="720138" y="2491392"/>
              <a:ext cx="3156569" cy="1015663"/>
            </a:xfrm>
            <a:prstGeom prst="rect">
              <a:avLst/>
            </a:prstGeom>
            <a:noFill/>
          </p:spPr>
          <p:txBody>
            <a:bodyPr wrap="square">
              <a:spAutoFit/>
            </a:bodyPr>
            <a:lstStyle/>
            <a:p>
              <a:pPr marL="342900" indent="-3429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Tegn på at hjernedødsproces er til stede </a:t>
              </a:r>
            </a:p>
          </p:txBody>
        </p:sp>
        <p:sp>
          <p:nvSpPr>
            <p:cNvPr id="26" name="Tekstfelt 25">
              <a:extLst>
                <a:ext uri="{FF2B5EF4-FFF2-40B4-BE49-F238E27FC236}">
                  <a16:creationId xmlns:a16="http://schemas.microsoft.com/office/drawing/2014/main" id="{D2FFF255-16C1-4649-B694-8057BEF2AC23}"/>
                </a:ext>
              </a:extLst>
            </p:cNvPr>
            <p:cNvSpPr txBox="1"/>
            <p:nvPr/>
          </p:nvSpPr>
          <p:spPr>
            <a:xfrm>
              <a:off x="714777" y="3744378"/>
              <a:ext cx="3395298" cy="400110"/>
            </a:xfrm>
            <a:prstGeom prst="rect">
              <a:avLst/>
            </a:prstGeom>
            <a:noFill/>
          </p:spPr>
          <p:txBody>
            <a:bodyPr wrap="square">
              <a:spAutoFit/>
            </a:bodyPr>
            <a:lstStyle/>
            <a:p>
              <a:pPr marL="342900" indent="-3429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Respirator</a:t>
              </a:r>
            </a:p>
          </p:txBody>
        </p:sp>
        <p:pic>
          <p:nvPicPr>
            <p:cNvPr id="27" name="Grafik 26">
              <a:extLst>
                <a:ext uri="{FF2B5EF4-FFF2-40B4-BE49-F238E27FC236}">
                  <a16:creationId xmlns:a16="http://schemas.microsoft.com/office/drawing/2014/main" id="{B31CD972-EBF1-4EF4-ACED-CC13EBD44F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990" y="5228439"/>
              <a:ext cx="933450" cy="1076325"/>
            </a:xfrm>
            <a:prstGeom prst="rect">
              <a:avLst/>
            </a:prstGeom>
          </p:spPr>
        </p:pic>
        <p:pic>
          <p:nvPicPr>
            <p:cNvPr id="28" name="Grafik 27">
              <a:extLst>
                <a:ext uri="{FF2B5EF4-FFF2-40B4-BE49-F238E27FC236}">
                  <a16:creationId xmlns:a16="http://schemas.microsoft.com/office/drawing/2014/main" id="{326D8C56-F393-4232-A04D-CA6BAA739C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4111" y="5114365"/>
              <a:ext cx="1104900" cy="1257300"/>
            </a:xfrm>
            <a:prstGeom prst="rect">
              <a:avLst/>
            </a:prstGeom>
          </p:spPr>
        </p:pic>
        <p:sp>
          <p:nvSpPr>
            <p:cNvPr id="34" name="Tekstfelt 33">
              <a:extLst>
                <a:ext uri="{FF2B5EF4-FFF2-40B4-BE49-F238E27FC236}">
                  <a16:creationId xmlns:a16="http://schemas.microsoft.com/office/drawing/2014/main" id="{5219D633-460F-4D1D-B184-CDAB7B09F0E1}"/>
                </a:ext>
              </a:extLst>
            </p:cNvPr>
            <p:cNvSpPr txBox="1"/>
            <p:nvPr/>
          </p:nvSpPr>
          <p:spPr>
            <a:xfrm>
              <a:off x="137027" y="3127942"/>
              <a:ext cx="4593305" cy="369332"/>
            </a:xfrm>
            <a:prstGeom prst="rect">
              <a:avLst/>
            </a:prstGeom>
            <a:noFill/>
          </p:spPr>
          <p:txBody>
            <a:bodyPr wrap="square">
              <a:spAutoFit/>
            </a:bodyPr>
            <a:lstStyle/>
            <a:p>
              <a:pPr lvl="2"/>
              <a:endParaRPr lang="da-DK" sz="1800" dirty="0">
                <a:solidFill>
                  <a:srgbClr val="004567"/>
                </a:solidFill>
                <a:latin typeface="Arial" panose="020B0604020202020204" pitchFamily="34" charset="0"/>
                <a:cs typeface="Arial" panose="020B0604020202020204" pitchFamily="34" charset="0"/>
              </a:endParaRPr>
            </a:p>
          </p:txBody>
        </p:sp>
      </p:grpSp>
      <p:sp>
        <p:nvSpPr>
          <p:cNvPr id="7" name="Ellipse 6">
            <a:extLst>
              <a:ext uri="{FF2B5EF4-FFF2-40B4-BE49-F238E27FC236}">
                <a16:creationId xmlns:a16="http://schemas.microsoft.com/office/drawing/2014/main" id="{8B53F4C3-2FAE-4103-B1ED-B4AAFD3CA609}"/>
              </a:ext>
            </a:extLst>
          </p:cNvPr>
          <p:cNvSpPr/>
          <p:nvPr/>
        </p:nvSpPr>
        <p:spPr>
          <a:xfrm>
            <a:off x="4142161" y="1998988"/>
            <a:ext cx="3907678" cy="3907678"/>
          </a:xfrm>
          <a:prstGeom prst="ellipse">
            <a:avLst/>
          </a:prstGeom>
          <a:solidFill>
            <a:srgbClr val="00456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indhold 2">
            <a:extLst>
              <a:ext uri="{FF2B5EF4-FFF2-40B4-BE49-F238E27FC236}">
                <a16:creationId xmlns:a16="http://schemas.microsoft.com/office/drawing/2014/main" id="{372F595A-E0FC-4E4B-B028-072B7DDFCF6C}"/>
              </a:ext>
            </a:extLst>
          </p:cNvPr>
          <p:cNvSpPr txBox="1">
            <a:spLocks/>
          </p:cNvSpPr>
          <p:nvPr/>
        </p:nvSpPr>
        <p:spPr>
          <a:xfrm>
            <a:off x="4822848" y="3556868"/>
            <a:ext cx="2940495" cy="2405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solidFill>
                  <a:srgbClr val="B4CFD7"/>
                </a:solidFill>
              </a:rPr>
              <a:t>Der foreligger en cerebral diagnose</a:t>
            </a:r>
          </a:p>
          <a:p>
            <a:r>
              <a:rPr lang="da-DK" sz="2000" dirty="0" err="1">
                <a:solidFill>
                  <a:srgbClr val="B4CFD7"/>
                </a:solidFill>
              </a:rPr>
              <a:t>Behandlings-mulighederne</a:t>
            </a:r>
            <a:r>
              <a:rPr lang="da-DK" sz="2000" dirty="0">
                <a:solidFill>
                  <a:srgbClr val="B4CFD7"/>
                </a:solidFill>
              </a:rPr>
              <a:t> med henblik på overlevelse er udtømte</a:t>
            </a:r>
          </a:p>
          <a:p>
            <a:pPr marL="0" indent="0"/>
            <a:endParaRPr lang="da-DK" dirty="0"/>
          </a:p>
        </p:txBody>
      </p:sp>
      <p:sp>
        <p:nvSpPr>
          <p:cNvPr id="60" name="Tekstfelt 59">
            <a:extLst>
              <a:ext uri="{FF2B5EF4-FFF2-40B4-BE49-F238E27FC236}">
                <a16:creationId xmlns:a16="http://schemas.microsoft.com/office/drawing/2014/main" id="{999FCDE4-537F-4A04-94ED-E9BECB502CA8}"/>
              </a:ext>
            </a:extLst>
          </p:cNvPr>
          <p:cNvSpPr txBox="1"/>
          <p:nvPr/>
        </p:nvSpPr>
        <p:spPr>
          <a:xfrm>
            <a:off x="5020889" y="2809699"/>
            <a:ext cx="2742454" cy="461665"/>
          </a:xfrm>
          <a:prstGeom prst="rect">
            <a:avLst/>
          </a:prstGeom>
          <a:noFill/>
        </p:spPr>
        <p:txBody>
          <a:bodyPr wrap="square">
            <a:spAutoFit/>
          </a:bodyPr>
          <a:lstStyle/>
          <a:p>
            <a:pPr lvl="0" algn="ctr"/>
            <a:r>
              <a:rPr lang="da-DK" sz="2400" b="1" dirty="0">
                <a:solidFill>
                  <a:srgbClr val="B4CFD7"/>
                </a:solidFill>
                <a:latin typeface="+mj-lt"/>
                <a:cs typeface="Arial" panose="020B0604020202020204" pitchFamily="34" charset="0"/>
              </a:rPr>
              <a:t>Ring når:</a:t>
            </a:r>
          </a:p>
        </p:txBody>
      </p:sp>
      <p:pic>
        <p:nvPicPr>
          <p:cNvPr id="62" name="Grafik 61">
            <a:extLst>
              <a:ext uri="{FF2B5EF4-FFF2-40B4-BE49-F238E27FC236}">
                <a16:creationId xmlns:a16="http://schemas.microsoft.com/office/drawing/2014/main" id="{C3B268DE-8F4D-4A5D-820E-73777F564F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5772" y="2686523"/>
            <a:ext cx="509599" cy="761001"/>
          </a:xfrm>
          <a:prstGeom prst="rect">
            <a:avLst/>
          </a:prstGeom>
        </p:spPr>
      </p:pic>
    </p:spTree>
    <p:extLst>
      <p:ext uri="{BB962C8B-B14F-4D97-AF65-F5344CB8AC3E}">
        <p14:creationId xmlns:p14="http://schemas.microsoft.com/office/powerpoint/2010/main" val="8439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EAF96082-B6FA-4FA2-9158-AB4520B227BA}"/>
              </a:ext>
            </a:extLst>
          </p:cNvPr>
          <p:cNvSpPr txBox="1"/>
          <p:nvPr/>
        </p:nvSpPr>
        <p:spPr>
          <a:xfrm>
            <a:off x="915943" y="2574168"/>
            <a:ext cx="4759119" cy="2369880"/>
          </a:xfrm>
          <a:prstGeom prst="rect">
            <a:avLst/>
          </a:prstGeom>
          <a:noFill/>
        </p:spPr>
        <p:txBody>
          <a:bodyPr wrap="square">
            <a:spAutoFit/>
          </a:bodyPr>
          <a:lstStyle/>
          <a:p>
            <a:pPr eaLnBrk="1" hangingPunct="1"/>
            <a:r>
              <a:rPr lang="da-DK" sz="2400" b="1" dirty="0">
                <a:solidFill>
                  <a:srgbClr val="004567"/>
                </a:solidFill>
              </a:rPr>
              <a:t>Hvad gør vi derefter:</a:t>
            </a:r>
          </a:p>
          <a:p>
            <a:pPr eaLnBrk="1" hangingPunct="1"/>
            <a:endParaRPr lang="da-DK" sz="2400" b="1" dirty="0">
              <a:solidFill>
                <a:srgbClr val="004567"/>
              </a:solidFill>
            </a:endParaRPr>
          </a:p>
          <a:p>
            <a:pPr marL="342900" indent="-342900" eaLnBrk="1" hangingPunct="1">
              <a:buFont typeface="Arial" panose="020B0604020202020204" pitchFamily="34" charset="0"/>
              <a:buChar char="•"/>
            </a:pPr>
            <a:r>
              <a:rPr lang="da-DK" sz="2000" dirty="0">
                <a:solidFill>
                  <a:srgbClr val="004567"/>
                </a:solidFill>
              </a:rPr>
              <a:t>Informerer pårørende om muligheden for organdonation. </a:t>
            </a:r>
          </a:p>
          <a:p>
            <a:pPr eaLnBrk="1" hangingPunct="1"/>
            <a:endParaRPr lang="da-DK" sz="2000" dirty="0">
              <a:solidFill>
                <a:srgbClr val="004567"/>
              </a:solidFill>
            </a:endParaRPr>
          </a:p>
          <a:p>
            <a:pPr marL="342900" indent="-342900" eaLnBrk="1" hangingPunct="1">
              <a:buFont typeface="Arial" panose="020B0604020202020204" pitchFamily="34" charset="0"/>
              <a:buChar char="•"/>
            </a:pPr>
            <a:r>
              <a:rPr lang="da-DK" sz="2000" dirty="0">
                <a:solidFill>
                  <a:srgbClr val="004567"/>
                </a:solidFill>
              </a:rPr>
              <a:t>Kontakter transplantationscentret   om udfaldet af samtalen.</a:t>
            </a:r>
          </a:p>
        </p:txBody>
      </p:sp>
      <p:sp>
        <p:nvSpPr>
          <p:cNvPr id="5" name="Titel 1">
            <a:extLst>
              <a:ext uri="{FF2B5EF4-FFF2-40B4-BE49-F238E27FC236}">
                <a16:creationId xmlns:a16="http://schemas.microsoft.com/office/drawing/2014/main" id="{FC13E257-ABF6-497A-8D59-3F4735314066}"/>
              </a:ext>
            </a:extLst>
          </p:cNvPr>
          <p:cNvSpPr txBox="1">
            <a:spLocks/>
          </p:cNvSpPr>
          <p:nvPr/>
        </p:nvSpPr>
        <p:spPr>
          <a:xfrm>
            <a:off x="876061" y="1091213"/>
            <a:ext cx="4172103"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600" b="1" dirty="0"/>
              <a:t>Donordetektion</a:t>
            </a:r>
            <a:endParaRPr lang="da-DK" sz="3600" b="1" dirty="0">
              <a:solidFill>
                <a:srgbClr val="004567"/>
              </a:solidFill>
            </a:endParaRPr>
          </a:p>
        </p:txBody>
      </p:sp>
      <p:pic>
        <p:nvPicPr>
          <p:cNvPr id="8" name="Billede 7">
            <a:extLst>
              <a:ext uri="{FF2B5EF4-FFF2-40B4-BE49-F238E27FC236}">
                <a16:creationId xmlns:a16="http://schemas.microsoft.com/office/drawing/2014/main" id="{DDE6A582-5015-4FCA-BCBF-A329E68A8C97}"/>
              </a:ext>
            </a:extLst>
          </p:cNvPr>
          <p:cNvPicPr>
            <a:picLocks noChangeAspect="1"/>
          </p:cNvPicPr>
          <p:nvPr/>
        </p:nvPicPr>
        <p:blipFill>
          <a:blip r:embed="rId3"/>
          <a:srcRect l="40" r="40"/>
          <a:stretch/>
        </p:blipFill>
        <p:spPr>
          <a:xfrm>
            <a:off x="6446292" y="4032"/>
            <a:ext cx="5745708" cy="6853968"/>
          </a:xfrm>
          <a:prstGeom prst="rect">
            <a:avLst/>
          </a:prstGeom>
        </p:spPr>
      </p:pic>
      <p:pic>
        <p:nvPicPr>
          <p:cNvPr id="12" name="Billede 11">
            <a:extLst>
              <a:ext uri="{FF2B5EF4-FFF2-40B4-BE49-F238E27FC236}">
                <a16:creationId xmlns:a16="http://schemas.microsoft.com/office/drawing/2014/main" id="{2CF5FA0E-6286-4D4C-97AB-D829F9BD8159}"/>
              </a:ext>
            </a:extLst>
          </p:cNvPr>
          <p:cNvPicPr>
            <a:picLocks noChangeAspect="1"/>
          </p:cNvPicPr>
          <p:nvPr/>
        </p:nvPicPr>
        <p:blipFill>
          <a:blip r:embed="rId4"/>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395817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8A9AE0DE-A8A1-428A-953B-06B493930A72}"/>
              </a:ext>
            </a:extLst>
          </p:cNvPr>
          <p:cNvSpPr txBox="1"/>
          <p:nvPr/>
        </p:nvSpPr>
        <p:spPr>
          <a:xfrm>
            <a:off x="871702" y="1262648"/>
            <a:ext cx="5937908" cy="1692771"/>
          </a:xfrm>
          <a:prstGeom prst="rect">
            <a:avLst/>
          </a:prstGeom>
          <a:noFill/>
        </p:spPr>
        <p:txBody>
          <a:bodyPr wrap="square">
            <a:spAutoFit/>
          </a:bodyPr>
          <a:lstStyle/>
          <a:p>
            <a:pPr eaLnBrk="1" hangingPunct="1"/>
            <a:r>
              <a:rPr lang="da-DK" sz="2400" b="1" dirty="0"/>
              <a:t>Hvornår rykker hjernedøden nærmere?</a:t>
            </a:r>
          </a:p>
          <a:p>
            <a:pPr eaLnBrk="1" hangingPunct="1"/>
            <a:endParaRPr lang="da-DK" sz="2000" dirty="0"/>
          </a:p>
          <a:p>
            <a:pPr eaLnBrk="1" hangingPunct="1"/>
            <a:endParaRPr lang="da-DK" sz="2000" dirty="0"/>
          </a:p>
          <a:p>
            <a:pPr eaLnBrk="1" hangingPunct="1"/>
            <a:endParaRPr lang="da-DK" sz="2000" dirty="0"/>
          </a:p>
          <a:p>
            <a:pPr eaLnBrk="1" hangingPunct="1"/>
            <a:endParaRPr lang="da-DK" sz="2000" dirty="0"/>
          </a:p>
        </p:txBody>
      </p:sp>
      <p:grpSp>
        <p:nvGrpSpPr>
          <p:cNvPr id="47" name="Gruppe 46">
            <a:extLst>
              <a:ext uri="{FF2B5EF4-FFF2-40B4-BE49-F238E27FC236}">
                <a16:creationId xmlns:a16="http://schemas.microsoft.com/office/drawing/2014/main" id="{F90D322D-91A7-49EF-A1F1-FECA96E2B677}"/>
              </a:ext>
            </a:extLst>
          </p:cNvPr>
          <p:cNvGrpSpPr/>
          <p:nvPr/>
        </p:nvGrpSpPr>
        <p:grpSpPr>
          <a:xfrm>
            <a:off x="7505878" y="2196379"/>
            <a:ext cx="2592031" cy="732696"/>
            <a:chOff x="912066" y="2231428"/>
            <a:chExt cx="2592031" cy="732696"/>
          </a:xfrm>
        </p:grpSpPr>
        <p:cxnSp>
          <p:nvCxnSpPr>
            <p:cNvPr id="48" name="Lige forbindelse 47">
              <a:extLst>
                <a:ext uri="{FF2B5EF4-FFF2-40B4-BE49-F238E27FC236}">
                  <a16:creationId xmlns:a16="http://schemas.microsoft.com/office/drawing/2014/main" id="{45B1E61C-C6A3-4D4A-9098-9F4AEAD06B3A}"/>
                </a:ext>
              </a:extLst>
            </p:cNvPr>
            <p:cNvCxnSpPr>
              <a:cxnSpLocks/>
            </p:cNvCxnSpPr>
            <p:nvPr/>
          </p:nvCxnSpPr>
          <p:spPr>
            <a:xfrm>
              <a:off x="1644762" y="2574759"/>
              <a:ext cx="1859335"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8F31875D-EEF0-4F07-883E-60494A95F060}"/>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0" name="Ellipse 49">
              <a:extLst>
                <a:ext uri="{FF2B5EF4-FFF2-40B4-BE49-F238E27FC236}">
                  <a16:creationId xmlns:a16="http://schemas.microsoft.com/office/drawing/2014/main" id="{4FC2FA02-2A2F-4050-A1E2-F72AC27D5A72}"/>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5" name="Tekstfelt 14">
            <a:extLst>
              <a:ext uri="{FF2B5EF4-FFF2-40B4-BE49-F238E27FC236}">
                <a16:creationId xmlns:a16="http://schemas.microsoft.com/office/drawing/2014/main" id="{589A2878-B441-4E77-B656-161F593BF4D3}"/>
              </a:ext>
            </a:extLst>
          </p:cNvPr>
          <p:cNvSpPr txBox="1"/>
          <p:nvPr/>
        </p:nvSpPr>
        <p:spPr>
          <a:xfrm>
            <a:off x="871701" y="273406"/>
            <a:ext cx="5771183"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
        <p:nvSpPr>
          <p:cNvPr id="9" name="Tekstfelt 8">
            <a:extLst>
              <a:ext uri="{FF2B5EF4-FFF2-40B4-BE49-F238E27FC236}">
                <a16:creationId xmlns:a16="http://schemas.microsoft.com/office/drawing/2014/main" id="{9200DFC1-C8C6-4FC7-B5F1-BF3F0C11DBA7}"/>
              </a:ext>
            </a:extLst>
          </p:cNvPr>
          <p:cNvSpPr txBox="1"/>
          <p:nvPr/>
        </p:nvSpPr>
        <p:spPr>
          <a:xfrm>
            <a:off x="916152" y="3196530"/>
            <a:ext cx="2752283" cy="1323439"/>
          </a:xfrm>
          <a:prstGeom prst="rect">
            <a:avLst/>
          </a:prstGeom>
          <a:noFill/>
        </p:spPr>
        <p:txBody>
          <a:bodyPr wrap="square">
            <a:spAutoFit/>
          </a:bodyPr>
          <a:lstStyle/>
          <a:p>
            <a:pPr eaLnBrk="1" hangingPunct="1"/>
            <a:r>
              <a:rPr lang="da-DK" sz="2000" dirty="0"/>
              <a:t>Progression af </a:t>
            </a:r>
            <a:r>
              <a:rPr lang="da-DK" sz="2000" dirty="0" err="1"/>
              <a:t>coma</a:t>
            </a:r>
            <a:r>
              <a:rPr lang="da-DK" sz="2000" dirty="0"/>
              <a:t> og aftagende reaktioner trods fuldt behandlingsniveau.</a:t>
            </a:r>
          </a:p>
        </p:txBody>
      </p:sp>
      <p:sp>
        <p:nvSpPr>
          <p:cNvPr id="11" name="Tekstfelt 10">
            <a:extLst>
              <a:ext uri="{FF2B5EF4-FFF2-40B4-BE49-F238E27FC236}">
                <a16:creationId xmlns:a16="http://schemas.microsoft.com/office/drawing/2014/main" id="{F6F5058B-A05F-412F-AF32-E166E7E13103}"/>
              </a:ext>
            </a:extLst>
          </p:cNvPr>
          <p:cNvSpPr txBox="1"/>
          <p:nvPr/>
        </p:nvSpPr>
        <p:spPr>
          <a:xfrm>
            <a:off x="4084513" y="3157706"/>
            <a:ext cx="2378698" cy="2862322"/>
          </a:xfrm>
          <a:prstGeom prst="rect">
            <a:avLst/>
          </a:prstGeom>
          <a:noFill/>
        </p:spPr>
        <p:txBody>
          <a:bodyPr wrap="square">
            <a:spAutoFit/>
          </a:bodyPr>
          <a:lstStyle/>
          <a:p>
            <a:pPr eaLnBrk="1" hangingPunct="1"/>
            <a:r>
              <a:rPr lang="da-DK" sz="2000" b="1" dirty="0"/>
              <a:t>Hjernestamme reflekserne forsvinder</a:t>
            </a:r>
            <a:endParaRPr lang="da-DK" sz="2000" dirty="0"/>
          </a:p>
          <a:p>
            <a:pPr marL="285750" indent="-285750" eaLnBrk="1" hangingPunct="1">
              <a:buFont typeface="Arial" panose="020B0604020202020204" pitchFamily="34" charset="0"/>
              <a:buChar char="•"/>
            </a:pPr>
            <a:r>
              <a:rPr lang="da-DK" sz="2000" dirty="0"/>
              <a:t>Pupilrefleks og størrelse</a:t>
            </a:r>
          </a:p>
          <a:p>
            <a:pPr marL="285750" indent="-285750" eaLnBrk="1" hangingPunct="1">
              <a:buFont typeface="Arial" panose="020B0604020202020204" pitchFamily="34" charset="0"/>
              <a:buChar char="•"/>
            </a:pPr>
            <a:r>
              <a:rPr lang="da-DK" sz="2000" dirty="0"/>
              <a:t>Cilie- og </a:t>
            </a:r>
            <a:r>
              <a:rPr lang="da-DK" sz="2000" dirty="0" err="1"/>
              <a:t>corneareflekser</a:t>
            </a:r>
            <a:endParaRPr lang="da-DK" sz="2000" dirty="0"/>
          </a:p>
          <a:p>
            <a:pPr marL="285750" indent="-285750" eaLnBrk="1" hangingPunct="1">
              <a:buFont typeface="Arial" panose="020B0604020202020204" pitchFamily="34" charset="0"/>
              <a:buChar char="•"/>
            </a:pPr>
            <a:r>
              <a:rPr lang="da-DK" sz="2000" dirty="0"/>
              <a:t>Hosterefleks</a:t>
            </a:r>
          </a:p>
          <a:p>
            <a:pPr marL="285750" indent="-285750" eaLnBrk="1" hangingPunct="1">
              <a:buFont typeface="Arial" panose="020B0604020202020204" pitchFamily="34" charset="0"/>
              <a:buChar char="•"/>
            </a:pPr>
            <a:r>
              <a:rPr lang="da-DK" sz="2000" dirty="0"/>
              <a:t>Smertereaktion</a:t>
            </a:r>
          </a:p>
        </p:txBody>
      </p:sp>
      <p:sp>
        <p:nvSpPr>
          <p:cNvPr id="13" name="Tekstfelt 12">
            <a:extLst>
              <a:ext uri="{FF2B5EF4-FFF2-40B4-BE49-F238E27FC236}">
                <a16:creationId xmlns:a16="http://schemas.microsoft.com/office/drawing/2014/main" id="{8DB0151D-4F9D-4EF1-BDCF-AC749DBBFF16}"/>
              </a:ext>
            </a:extLst>
          </p:cNvPr>
          <p:cNvSpPr txBox="1"/>
          <p:nvPr/>
        </p:nvSpPr>
        <p:spPr>
          <a:xfrm>
            <a:off x="6879289" y="3157706"/>
            <a:ext cx="2890756" cy="1631216"/>
          </a:xfrm>
          <a:prstGeom prst="rect">
            <a:avLst/>
          </a:prstGeom>
          <a:noFill/>
        </p:spPr>
        <p:txBody>
          <a:bodyPr wrap="square">
            <a:spAutoFit/>
          </a:bodyPr>
          <a:lstStyle/>
          <a:p>
            <a:pPr eaLnBrk="1" hangingPunct="1"/>
            <a:r>
              <a:rPr lang="da-DK" sz="2000" b="1" dirty="0"/>
              <a:t>Respirator-</a:t>
            </a:r>
            <a:r>
              <a:rPr lang="da-DK" sz="2000" b="1" dirty="0" err="1"/>
              <a:t>trigning</a:t>
            </a:r>
            <a:r>
              <a:rPr lang="da-DK" sz="2000" b="1" dirty="0"/>
              <a:t> forsvinder</a:t>
            </a:r>
          </a:p>
          <a:p>
            <a:pPr marL="285750" indent="-285750" eaLnBrk="1" hangingPunct="1">
              <a:buFont typeface="Arial" panose="020B0604020202020204" pitchFamily="34" charset="0"/>
              <a:buChar char="•"/>
            </a:pPr>
            <a:r>
              <a:rPr lang="da-DK" sz="2000" dirty="0"/>
              <a:t>Være opmærksom på respiratorens                       følsomhedsindstilling</a:t>
            </a:r>
          </a:p>
        </p:txBody>
      </p:sp>
      <p:sp>
        <p:nvSpPr>
          <p:cNvPr id="16" name="Tekstfelt 15">
            <a:extLst>
              <a:ext uri="{FF2B5EF4-FFF2-40B4-BE49-F238E27FC236}">
                <a16:creationId xmlns:a16="http://schemas.microsoft.com/office/drawing/2014/main" id="{0CDB1871-B1F7-4C82-8620-52B3BBB692E8}"/>
              </a:ext>
            </a:extLst>
          </p:cNvPr>
          <p:cNvSpPr txBox="1"/>
          <p:nvPr/>
        </p:nvSpPr>
        <p:spPr>
          <a:xfrm>
            <a:off x="9967680" y="3157706"/>
            <a:ext cx="1490542" cy="1015663"/>
          </a:xfrm>
          <a:prstGeom prst="rect">
            <a:avLst/>
          </a:prstGeom>
          <a:noFill/>
        </p:spPr>
        <p:txBody>
          <a:bodyPr wrap="square">
            <a:spAutoFit/>
          </a:bodyPr>
          <a:lstStyle/>
          <a:p>
            <a:r>
              <a:rPr lang="da-DK" sz="2000" b="1" dirty="0" err="1"/>
              <a:t>Sedationsbehov</a:t>
            </a:r>
            <a:r>
              <a:rPr lang="da-DK" sz="2000" b="1" dirty="0"/>
              <a:t> aftager</a:t>
            </a:r>
            <a:endParaRPr lang="da-DK" sz="2000" dirty="0"/>
          </a:p>
        </p:txBody>
      </p:sp>
      <p:grpSp>
        <p:nvGrpSpPr>
          <p:cNvPr id="42" name="Gruppe 41">
            <a:extLst>
              <a:ext uri="{FF2B5EF4-FFF2-40B4-BE49-F238E27FC236}">
                <a16:creationId xmlns:a16="http://schemas.microsoft.com/office/drawing/2014/main" id="{DCD2AA20-8E06-42DC-AAB8-6D6C11946E06}"/>
              </a:ext>
            </a:extLst>
          </p:cNvPr>
          <p:cNvGrpSpPr/>
          <p:nvPr/>
        </p:nvGrpSpPr>
        <p:grpSpPr>
          <a:xfrm>
            <a:off x="912066" y="2231428"/>
            <a:ext cx="3319204" cy="732696"/>
            <a:chOff x="912066" y="2231428"/>
            <a:chExt cx="3319204" cy="732696"/>
          </a:xfrm>
        </p:grpSpPr>
        <p:cxnSp>
          <p:nvCxnSpPr>
            <p:cNvPr id="20" name="Lige forbindelse 19">
              <a:extLst>
                <a:ext uri="{FF2B5EF4-FFF2-40B4-BE49-F238E27FC236}">
                  <a16:creationId xmlns:a16="http://schemas.microsoft.com/office/drawing/2014/main" id="{76C5F67B-2C27-4A7A-A856-4BAA2B45479C}"/>
                </a:ext>
              </a:extLst>
            </p:cNvPr>
            <p:cNvCxnSpPr>
              <a:cxnSpLocks/>
            </p:cNvCxnSpPr>
            <p:nvPr/>
          </p:nvCxnSpPr>
          <p:spPr>
            <a:xfrm>
              <a:off x="1644762" y="2562727"/>
              <a:ext cx="2586508"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0013DFBC-D8C0-4E3A-B969-51FFC6149F69}"/>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 name="Ellipse 32">
              <a:extLst>
                <a:ext uri="{FF2B5EF4-FFF2-40B4-BE49-F238E27FC236}">
                  <a16:creationId xmlns:a16="http://schemas.microsoft.com/office/drawing/2014/main" id="{5219E573-8581-42FA-978A-D87F2F9DA6A5}"/>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 name="Gruppe 42">
            <a:extLst>
              <a:ext uri="{FF2B5EF4-FFF2-40B4-BE49-F238E27FC236}">
                <a16:creationId xmlns:a16="http://schemas.microsoft.com/office/drawing/2014/main" id="{50E10E2C-3225-4D92-B7BA-770CCBED90F6}"/>
              </a:ext>
            </a:extLst>
          </p:cNvPr>
          <p:cNvGrpSpPr/>
          <p:nvPr/>
        </p:nvGrpSpPr>
        <p:grpSpPr>
          <a:xfrm>
            <a:off x="4248482" y="2222723"/>
            <a:ext cx="3269918" cy="732696"/>
            <a:chOff x="912066" y="2231428"/>
            <a:chExt cx="3269918" cy="732696"/>
          </a:xfrm>
        </p:grpSpPr>
        <p:cxnSp>
          <p:nvCxnSpPr>
            <p:cNvPr id="44" name="Lige forbindelse 43">
              <a:extLst>
                <a:ext uri="{FF2B5EF4-FFF2-40B4-BE49-F238E27FC236}">
                  <a16:creationId xmlns:a16="http://schemas.microsoft.com/office/drawing/2014/main" id="{9D6C243B-4039-4C98-A855-C442F8D29183}"/>
                </a:ext>
              </a:extLst>
            </p:cNvPr>
            <p:cNvCxnSpPr>
              <a:cxnSpLocks/>
            </p:cNvCxnSpPr>
            <p:nvPr/>
          </p:nvCxnSpPr>
          <p:spPr>
            <a:xfrm>
              <a:off x="1656051" y="2562727"/>
              <a:ext cx="2525933"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D4708EC0-F537-4822-A0DF-14B0850DACFA}"/>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Ellipse 45">
              <a:extLst>
                <a:ext uri="{FF2B5EF4-FFF2-40B4-BE49-F238E27FC236}">
                  <a16:creationId xmlns:a16="http://schemas.microsoft.com/office/drawing/2014/main" id="{F9D0F53E-4875-4855-851B-593175297696}"/>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2" name="Gruppe 51">
            <a:extLst>
              <a:ext uri="{FF2B5EF4-FFF2-40B4-BE49-F238E27FC236}">
                <a16:creationId xmlns:a16="http://schemas.microsoft.com/office/drawing/2014/main" id="{9DC4F53D-8C90-4EC7-97F9-ABC9C779F72F}"/>
              </a:ext>
            </a:extLst>
          </p:cNvPr>
          <p:cNvGrpSpPr/>
          <p:nvPr/>
        </p:nvGrpSpPr>
        <p:grpSpPr>
          <a:xfrm>
            <a:off x="10109195" y="2181794"/>
            <a:ext cx="732696" cy="732696"/>
            <a:chOff x="912066" y="2231428"/>
            <a:chExt cx="732696" cy="732696"/>
          </a:xfrm>
        </p:grpSpPr>
        <p:sp>
          <p:nvSpPr>
            <p:cNvPr id="54" name="Ellipse 53">
              <a:extLst>
                <a:ext uri="{FF2B5EF4-FFF2-40B4-BE49-F238E27FC236}">
                  <a16:creationId xmlns:a16="http://schemas.microsoft.com/office/drawing/2014/main" id="{35AC21D2-4736-454E-B0ED-2EA08D0DC417}"/>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 name="Ellipse 54">
              <a:extLst>
                <a:ext uri="{FF2B5EF4-FFF2-40B4-BE49-F238E27FC236}">
                  <a16:creationId xmlns:a16="http://schemas.microsoft.com/office/drawing/2014/main" id="{35B7B54E-FB64-457D-A6AF-21AF041AA321}"/>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424470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left)">
                                      <p:cBhvr>
                                        <p:cTn id="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54EEA2FC-F716-4D5D-BC26-EA3C915EC2CB}"/>
              </a:ext>
            </a:extLst>
          </p:cNvPr>
          <p:cNvSpPr txBox="1"/>
          <p:nvPr/>
        </p:nvSpPr>
        <p:spPr>
          <a:xfrm>
            <a:off x="892337" y="2966981"/>
            <a:ext cx="4142076" cy="707886"/>
          </a:xfrm>
          <a:prstGeom prst="rect">
            <a:avLst/>
          </a:prstGeom>
          <a:noFill/>
        </p:spPr>
        <p:txBody>
          <a:bodyPr wrap="square">
            <a:spAutoFit/>
          </a:bodyPr>
          <a:lstStyle/>
          <a:p>
            <a:r>
              <a:rPr lang="da-DK" sz="2000" b="1" dirty="0"/>
              <a:t>Hvornår overvejer vi om hjernedøden er indtrådt</a:t>
            </a:r>
          </a:p>
        </p:txBody>
      </p:sp>
      <p:sp>
        <p:nvSpPr>
          <p:cNvPr id="6" name="Tekstfelt 5">
            <a:extLst>
              <a:ext uri="{FF2B5EF4-FFF2-40B4-BE49-F238E27FC236}">
                <a16:creationId xmlns:a16="http://schemas.microsoft.com/office/drawing/2014/main" id="{B2ACC6D6-BBED-4C93-8D11-049D73EC2859}"/>
              </a:ext>
            </a:extLst>
          </p:cNvPr>
          <p:cNvSpPr txBox="1"/>
          <p:nvPr/>
        </p:nvSpPr>
        <p:spPr>
          <a:xfrm>
            <a:off x="6227048" y="3870365"/>
            <a:ext cx="5202163" cy="2343655"/>
          </a:xfrm>
          <a:prstGeom prst="rect">
            <a:avLst/>
          </a:prstGeom>
          <a:noFill/>
        </p:spPr>
        <p:txBody>
          <a:bodyPr wrap="square">
            <a:spAutoFit/>
          </a:bodyPr>
          <a:lstStyle/>
          <a:p>
            <a:pPr marL="342900" indent="-342900" eaLnBrk="1" hangingPunct="1">
              <a:lnSpc>
                <a:spcPct val="150000"/>
              </a:lnSpc>
              <a:buFont typeface="Arial" panose="020B0604020202020204" pitchFamily="34" charset="0"/>
              <a:buChar char="•"/>
            </a:pPr>
            <a:r>
              <a:rPr lang="da-DK" sz="2000" dirty="0"/>
              <a:t>Pupiller dilaterede og lysstive</a:t>
            </a:r>
          </a:p>
          <a:p>
            <a:pPr marL="342900" indent="-342900" eaLnBrk="1" hangingPunct="1">
              <a:lnSpc>
                <a:spcPct val="150000"/>
              </a:lnSpc>
              <a:buFont typeface="Arial" panose="020B0604020202020204" pitchFamily="34" charset="0"/>
              <a:buChar char="•"/>
            </a:pPr>
            <a:r>
              <a:rPr lang="da-DK" sz="2000" dirty="0"/>
              <a:t>Ingen reaktioner ved sugning eller stimulation</a:t>
            </a:r>
          </a:p>
          <a:p>
            <a:pPr marL="342900" indent="-342900" eaLnBrk="1" hangingPunct="1">
              <a:lnSpc>
                <a:spcPct val="150000"/>
              </a:lnSpc>
              <a:buFont typeface="Arial" panose="020B0604020202020204" pitchFamily="34" charset="0"/>
              <a:buChar char="•"/>
            </a:pPr>
            <a:r>
              <a:rPr lang="da-DK" sz="2000" dirty="0"/>
              <a:t>Eventuelt </a:t>
            </a:r>
            <a:r>
              <a:rPr lang="da-DK" sz="2000" dirty="0" err="1"/>
              <a:t>hæmodynamisk</a:t>
            </a:r>
            <a:r>
              <a:rPr lang="da-DK" sz="2000" dirty="0"/>
              <a:t> blodtryksprofil</a:t>
            </a:r>
          </a:p>
          <a:p>
            <a:pPr marL="342900" indent="-342900" eaLnBrk="1" hangingPunct="1">
              <a:lnSpc>
                <a:spcPct val="150000"/>
              </a:lnSpc>
              <a:buFont typeface="Arial" panose="020B0604020202020204" pitchFamily="34" charset="0"/>
              <a:buChar char="•"/>
            </a:pPr>
            <a:r>
              <a:rPr lang="da-DK" sz="2000" dirty="0"/>
              <a:t>Eventuelt diabetes </a:t>
            </a:r>
            <a:r>
              <a:rPr lang="da-DK" sz="2000" dirty="0" err="1"/>
              <a:t>incipidus</a:t>
            </a:r>
            <a:endParaRPr lang="da-DK" sz="2000" dirty="0"/>
          </a:p>
        </p:txBody>
      </p:sp>
      <p:sp>
        <p:nvSpPr>
          <p:cNvPr id="12" name="Tekstfelt 11">
            <a:extLst>
              <a:ext uri="{FF2B5EF4-FFF2-40B4-BE49-F238E27FC236}">
                <a16:creationId xmlns:a16="http://schemas.microsoft.com/office/drawing/2014/main" id="{97B3A2C1-2C33-41DA-92BF-1B91BB7533D7}"/>
              </a:ext>
            </a:extLst>
          </p:cNvPr>
          <p:cNvSpPr txBox="1"/>
          <p:nvPr/>
        </p:nvSpPr>
        <p:spPr>
          <a:xfrm>
            <a:off x="892337" y="3849132"/>
            <a:ext cx="4248003" cy="2492990"/>
          </a:xfrm>
          <a:prstGeom prst="rect">
            <a:avLst/>
          </a:prstGeom>
          <a:noFill/>
        </p:spPr>
        <p:txBody>
          <a:bodyPr wrap="square">
            <a:spAutoFit/>
          </a:bodyPr>
          <a:lstStyle/>
          <a:p>
            <a:pPr eaLnBrk="1" hangingPunct="1">
              <a:lnSpc>
                <a:spcPct val="80000"/>
              </a:lnSpc>
            </a:pPr>
            <a:endParaRPr lang="da-DK" sz="2000" dirty="0"/>
          </a:p>
          <a:p>
            <a:pPr marL="342900" indent="-342900">
              <a:lnSpc>
                <a:spcPct val="80000"/>
              </a:lnSpc>
              <a:buFont typeface="Arial" panose="020B0604020202020204" pitchFamily="34" charset="0"/>
              <a:buChar char="•"/>
            </a:pPr>
            <a:r>
              <a:rPr lang="da-DK" sz="2000" dirty="0"/>
              <a:t>Sedation er ophørt og patienten er normoventileret på respiratoren uden egen respiration eller </a:t>
            </a:r>
            <a:r>
              <a:rPr lang="da-DK" sz="2000" dirty="0" err="1"/>
              <a:t>trigning</a:t>
            </a:r>
            <a:endParaRPr lang="da-DK" sz="2000" dirty="0"/>
          </a:p>
          <a:p>
            <a:pPr>
              <a:lnSpc>
                <a:spcPct val="80000"/>
              </a:lnSpc>
            </a:pPr>
            <a:endParaRPr lang="da-DK" sz="2000" dirty="0"/>
          </a:p>
          <a:p>
            <a:pPr marL="342900" indent="-342900" eaLnBrk="1" hangingPunct="1">
              <a:buFont typeface="Arial" panose="020B0604020202020204" pitchFamily="34" charset="0"/>
              <a:buChar char="•"/>
            </a:pPr>
            <a:r>
              <a:rPr lang="da-DK" sz="2000" dirty="0"/>
              <a:t>Ingen reversible farmakologiske, medicinske eller termiske årsager til </a:t>
            </a:r>
            <a:r>
              <a:rPr lang="da-DK" sz="2000" dirty="0" err="1"/>
              <a:t>coma</a:t>
            </a:r>
            <a:endParaRPr lang="da-DK" sz="2000" dirty="0"/>
          </a:p>
        </p:txBody>
      </p:sp>
      <p:sp>
        <p:nvSpPr>
          <p:cNvPr id="16" name="Tekstfelt 15">
            <a:extLst>
              <a:ext uri="{FF2B5EF4-FFF2-40B4-BE49-F238E27FC236}">
                <a16:creationId xmlns:a16="http://schemas.microsoft.com/office/drawing/2014/main" id="{20B51B65-0EC3-47D3-A840-4F1311061241}"/>
              </a:ext>
            </a:extLst>
          </p:cNvPr>
          <p:cNvSpPr txBox="1"/>
          <p:nvPr/>
        </p:nvSpPr>
        <p:spPr>
          <a:xfrm>
            <a:off x="6227837" y="2988214"/>
            <a:ext cx="3232647" cy="707886"/>
          </a:xfrm>
          <a:prstGeom prst="rect">
            <a:avLst/>
          </a:prstGeom>
          <a:noFill/>
        </p:spPr>
        <p:txBody>
          <a:bodyPr wrap="square">
            <a:spAutoFit/>
          </a:bodyPr>
          <a:lstStyle/>
          <a:p>
            <a:pPr eaLnBrk="1" hangingPunct="1"/>
            <a:r>
              <a:rPr lang="da-DK" sz="2000" b="1" dirty="0"/>
              <a:t>Alle hjernestamme reaktioner er ophørt</a:t>
            </a:r>
          </a:p>
        </p:txBody>
      </p:sp>
      <p:grpSp>
        <p:nvGrpSpPr>
          <p:cNvPr id="5" name="Gruppe 4">
            <a:extLst>
              <a:ext uri="{FF2B5EF4-FFF2-40B4-BE49-F238E27FC236}">
                <a16:creationId xmlns:a16="http://schemas.microsoft.com/office/drawing/2014/main" id="{EEDE34B5-4123-4405-946F-251C314981E0}"/>
              </a:ext>
            </a:extLst>
          </p:cNvPr>
          <p:cNvGrpSpPr/>
          <p:nvPr/>
        </p:nvGrpSpPr>
        <p:grpSpPr>
          <a:xfrm>
            <a:off x="6552054" y="1342894"/>
            <a:ext cx="1202819" cy="1202819"/>
            <a:chOff x="5129377" y="1298230"/>
            <a:chExt cx="1202819" cy="1202819"/>
          </a:xfrm>
          <a:effectLst>
            <a:outerShdw blurRad="50800" dist="38100" dir="2700000" algn="tl" rotWithShape="0">
              <a:prstClr val="black">
                <a:alpha val="40000"/>
              </a:prstClr>
            </a:outerShdw>
          </a:effectLst>
        </p:grpSpPr>
        <p:sp>
          <p:nvSpPr>
            <p:cNvPr id="23" name="Ellipse 22">
              <a:extLst>
                <a:ext uri="{FF2B5EF4-FFF2-40B4-BE49-F238E27FC236}">
                  <a16:creationId xmlns:a16="http://schemas.microsoft.com/office/drawing/2014/main" id="{8EC9C9DC-64B1-4DEF-84CF-524660591A54}"/>
                </a:ext>
              </a:extLst>
            </p:cNvPr>
            <p:cNvSpPr/>
            <p:nvPr/>
          </p:nvSpPr>
          <p:spPr>
            <a:xfrm>
              <a:off x="5129377" y="1298230"/>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5" name="Grafik 24">
              <a:extLst>
                <a:ext uri="{FF2B5EF4-FFF2-40B4-BE49-F238E27FC236}">
                  <a16:creationId xmlns:a16="http://schemas.microsoft.com/office/drawing/2014/main" id="{F2CC936B-AC1F-4978-AA20-2E6B41848D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9218" y="1557312"/>
              <a:ext cx="923925" cy="771525"/>
            </a:xfrm>
            <a:prstGeom prst="rect">
              <a:avLst/>
            </a:prstGeom>
          </p:spPr>
        </p:pic>
      </p:grpSp>
      <p:grpSp>
        <p:nvGrpSpPr>
          <p:cNvPr id="3" name="Gruppe 2">
            <a:extLst>
              <a:ext uri="{FF2B5EF4-FFF2-40B4-BE49-F238E27FC236}">
                <a16:creationId xmlns:a16="http://schemas.microsoft.com/office/drawing/2014/main" id="{6171E442-340D-4D0A-BB5A-1ED4945745AF}"/>
              </a:ext>
            </a:extLst>
          </p:cNvPr>
          <p:cNvGrpSpPr/>
          <p:nvPr/>
        </p:nvGrpSpPr>
        <p:grpSpPr>
          <a:xfrm>
            <a:off x="1408889" y="1344257"/>
            <a:ext cx="1202819" cy="1202819"/>
            <a:chOff x="-1369799" y="1653842"/>
            <a:chExt cx="1408969" cy="1408969"/>
          </a:xfrm>
          <a:solidFill>
            <a:schemeClr val="tx1"/>
          </a:solidFill>
          <a:effectLst>
            <a:outerShdw blurRad="50800" dist="38100" dir="2700000" algn="tl" rotWithShape="0">
              <a:prstClr val="black">
                <a:alpha val="40000"/>
              </a:prstClr>
            </a:outerShdw>
          </a:effectLst>
        </p:grpSpPr>
        <p:sp>
          <p:nvSpPr>
            <p:cNvPr id="2" name="Ellipse 1">
              <a:extLst>
                <a:ext uri="{FF2B5EF4-FFF2-40B4-BE49-F238E27FC236}">
                  <a16:creationId xmlns:a16="http://schemas.microsoft.com/office/drawing/2014/main" id="{9D6C8C3B-7017-4192-A1CC-DC69CFA46FEE}"/>
                </a:ext>
              </a:extLst>
            </p:cNvPr>
            <p:cNvSpPr/>
            <p:nvPr/>
          </p:nvSpPr>
          <p:spPr>
            <a:xfrm>
              <a:off x="-1369799" y="1653842"/>
              <a:ext cx="1408969" cy="1408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7" name="Grafik 16">
              <a:extLst>
                <a:ext uri="{FF2B5EF4-FFF2-40B4-BE49-F238E27FC236}">
                  <a16:creationId xmlns:a16="http://schemas.microsoft.com/office/drawing/2014/main" id="{8DDB4707-C28A-406B-A462-677748867F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286" y="2006390"/>
              <a:ext cx="904024" cy="654131"/>
            </a:xfrm>
            <a:prstGeom prst="rect">
              <a:avLst/>
            </a:prstGeom>
          </p:spPr>
        </p:pic>
      </p:grpSp>
      <p:grpSp>
        <p:nvGrpSpPr>
          <p:cNvPr id="4" name="Gruppe 3">
            <a:extLst>
              <a:ext uri="{FF2B5EF4-FFF2-40B4-BE49-F238E27FC236}">
                <a16:creationId xmlns:a16="http://schemas.microsoft.com/office/drawing/2014/main" id="{3CACE020-224E-4C6D-BA19-6902750108B0}"/>
              </a:ext>
            </a:extLst>
          </p:cNvPr>
          <p:cNvGrpSpPr/>
          <p:nvPr/>
        </p:nvGrpSpPr>
        <p:grpSpPr>
          <a:xfrm>
            <a:off x="2955699" y="1346831"/>
            <a:ext cx="1202819" cy="1202819"/>
            <a:chOff x="3191118" y="1368064"/>
            <a:chExt cx="1202819" cy="1202819"/>
          </a:xfrm>
          <a:effectLst>
            <a:outerShdw blurRad="50800" dist="38100" dir="2700000" algn="tl" rotWithShape="0">
              <a:prstClr val="black">
                <a:alpha val="40000"/>
              </a:prstClr>
            </a:outerShdw>
          </a:effectLst>
        </p:grpSpPr>
        <p:sp>
          <p:nvSpPr>
            <p:cNvPr id="19" name="Ellipse 18">
              <a:extLst>
                <a:ext uri="{FF2B5EF4-FFF2-40B4-BE49-F238E27FC236}">
                  <a16:creationId xmlns:a16="http://schemas.microsoft.com/office/drawing/2014/main" id="{BC9DABAC-A75B-48D9-9D72-4BB3B8297E0B}"/>
                </a:ext>
              </a:extLst>
            </p:cNvPr>
            <p:cNvSpPr/>
            <p:nvPr/>
          </p:nvSpPr>
          <p:spPr>
            <a:xfrm>
              <a:off x="3191118" y="13680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7" name="Grafik 46">
              <a:extLst>
                <a:ext uri="{FF2B5EF4-FFF2-40B4-BE49-F238E27FC236}">
                  <a16:creationId xmlns:a16="http://schemas.microsoft.com/office/drawing/2014/main" id="{0C43E594-7906-4DD6-AE46-CEA47546BC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4040" y="1616851"/>
              <a:ext cx="585291" cy="690968"/>
            </a:xfrm>
            <a:prstGeom prst="rect">
              <a:avLst/>
            </a:prstGeom>
          </p:spPr>
        </p:pic>
      </p:grpSp>
      <p:grpSp>
        <p:nvGrpSpPr>
          <p:cNvPr id="8" name="Gruppe 7">
            <a:extLst>
              <a:ext uri="{FF2B5EF4-FFF2-40B4-BE49-F238E27FC236}">
                <a16:creationId xmlns:a16="http://schemas.microsoft.com/office/drawing/2014/main" id="{55628E32-92F1-4323-86D6-ED2D45A10B39}"/>
              </a:ext>
            </a:extLst>
          </p:cNvPr>
          <p:cNvGrpSpPr/>
          <p:nvPr/>
        </p:nvGrpSpPr>
        <p:grpSpPr>
          <a:xfrm>
            <a:off x="8040739" y="1352566"/>
            <a:ext cx="1202819" cy="1202819"/>
            <a:chOff x="5235983" y="1563805"/>
            <a:chExt cx="1202819" cy="1202819"/>
          </a:xfrm>
          <a:effectLst>
            <a:outerShdw blurRad="50800" dist="38100" dir="2700000" algn="tl" rotWithShape="0">
              <a:prstClr val="black">
                <a:alpha val="40000"/>
              </a:prstClr>
            </a:outerShdw>
          </a:effectLst>
        </p:grpSpPr>
        <p:sp>
          <p:nvSpPr>
            <p:cNvPr id="27" name="Ellipse 26">
              <a:extLst>
                <a:ext uri="{FF2B5EF4-FFF2-40B4-BE49-F238E27FC236}">
                  <a16:creationId xmlns:a16="http://schemas.microsoft.com/office/drawing/2014/main" id="{92B206FA-522F-4CFB-8FE4-05927EC80BA6}"/>
                </a:ext>
              </a:extLst>
            </p:cNvPr>
            <p:cNvSpPr/>
            <p:nvPr/>
          </p:nvSpPr>
          <p:spPr>
            <a:xfrm>
              <a:off x="5235983" y="1563805"/>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1" name="Grafik 20">
              <a:extLst>
                <a:ext uri="{FF2B5EF4-FFF2-40B4-BE49-F238E27FC236}">
                  <a16:creationId xmlns:a16="http://schemas.microsoft.com/office/drawing/2014/main" id="{5E1E2F83-C149-4E69-907D-B32CF79553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65543" y="1868991"/>
              <a:ext cx="943697" cy="575066"/>
            </a:xfrm>
            <a:prstGeom prst="rect">
              <a:avLst/>
            </a:prstGeom>
          </p:spPr>
        </p:pic>
      </p:grpSp>
      <p:grpSp>
        <p:nvGrpSpPr>
          <p:cNvPr id="10" name="Gruppe 9">
            <a:extLst>
              <a:ext uri="{FF2B5EF4-FFF2-40B4-BE49-F238E27FC236}">
                <a16:creationId xmlns:a16="http://schemas.microsoft.com/office/drawing/2014/main" id="{68A5849F-2640-483A-AE1B-A060ABFDC1D3}"/>
              </a:ext>
            </a:extLst>
          </p:cNvPr>
          <p:cNvGrpSpPr/>
          <p:nvPr/>
        </p:nvGrpSpPr>
        <p:grpSpPr>
          <a:xfrm>
            <a:off x="9529424" y="1352566"/>
            <a:ext cx="1202819" cy="1202819"/>
            <a:chOff x="4932186" y="1666456"/>
            <a:chExt cx="1202819" cy="1202819"/>
          </a:xfrm>
          <a:effectLst>
            <a:outerShdw blurRad="50800" dist="38100" dir="2700000" algn="tl" rotWithShape="0">
              <a:prstClr val="black">
                <a:alpha val="40000"/>
              </a:prstClr>
            </a:outerShdw>
          </a:effectLst>
        </p:grpSpPr>
        <p:sp>
          <p:nvSpPr>
            <p:cNvPr id="32" name="Ellipse 31">
              <a:extLst>
                <a:ext uri="{FF2B5EF4-FFF2-40B4-BE49-F238E27FC236}">
                  <a16:creationId xmlns:a16="http://schemas.microsoft.com/office/drawing/2014/main" id="{8ACEDAC3-B0FD-4F01-916A-9D3B83C2EF55}"/>
                </a:ext>
              </a:extLst>
            </p:cNvPr>
            <p:cNvSpPr/>
            <p:nvPr/>
          </p:nvSpPr>
          <p:spPr>
            <a:xfrm>
              <a:off x="4932186" y="1666456"/>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1" name="Grafik 30">
              <a:extLst>
                <a:ext uri="{FF2B5EF4-FFF2-40B4-BE49-F238E27FC236}">
                  <a16:creationId xmlns:a16="http://schemas.microsoft.com/office/drawing/2014/main" id="{1D77D102-AB03-4B74-95ED-FEDE5E42F1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90987" y="1860458"/>
              <a:ext cx="882059" cy="729703"/>
            </a:xfrm>
            <a:prstGeom prst="rect">
              <a:avLst/>
            </a:prstGeom>
          </p:spPr>
        </p:pic>
      </p:grpSp>
      <p:sp>
        <p:nvSpPr>
          <p:cNvPr id="28" name="Tekstfelt 27">
            <a:extLst>
              <a:ext uri="{FF2B5EF4-FFF2-40B4-BE49-F238E27FC236}">
                <a16:creationId xmlns:a16="http://schemas.microsoft.com/office/drawing/2014/main" id="{63CAC58F-66AF-4DDF-94AD-070EBA584EA6}"/>
              </a:ext>
            </a:extLst>
          </p:cNvPr>
          <p:cNvSpPr txBox="1"/>
          <p:nvPr/>
        </p:nvSpPr>
        <p:spPr>
          <a:xfrm>
            <a:off x="871701" y="273406"/>
            <a:ext cx="5771183"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1331734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boks 3">
            <a:extLst>
              <a:ext uri="{FF2B5EF4-FFF2-40B4-BE49-F238E27FC236}">
                <a16:creationId xmlns:a16="http://schemas.microsoft.com/office/drawing/2014/main" id="{F7184AC6-701B-4C95-A470-8A66783AB0C7}"/>
              </a:ext>
            </a:extLst>
          </p:cNvPr>
          <p:cNvSpPr txBox="1"/>
          <p:nvPr/>
        </p:nvSpPr>
        <p:spPr>
          <a:xfrm>
            <a:off x="4034698" y="1441237"/>
            <a:ext cx="7056126" cy="707886"/>
          </a:xfrm>
          <a:prstGeom prst="rect">
            <a:avLst/>
          </a:prstGeom>
          <a:noFill/>
        </p:spPr>
        <p:txBody>
          <a:bodyPr wrap="square">
            <a:spAutoFit/>
          </a:bodyPr>
          <a:lstStyle/>
          <a:p>
            <a:pPr>
              <a:defRPr/>
            </a:pPr>
            <a:r>
              <a:rPr lang="da-DK" sz="2000" b="1" dirty="0">
                <a:solidFill>
                  <a:srgbClr val="004567"/>
                </a:solidFill>
              </a:rPr>
              <a:t>Arteriel blodtrykskurve i </a:t>
            </a:r>
          </a:p>
          <a:p>
            <a:pPr>
              <a:defRPr/>
            </a:pPr>
            <a:r>
              <a:rPr lang="da-DK" sz="2000" b="1" dirty="0">
                <a:solidFill>
                  <a:srgbClr val="004567"/>
                </a:solidFill>
              </a:rPr>
              <a:t>forbindelse med </a:t>
            </a:r>
            <a:r>
              <a:rPr lang="da-DK" sz="2000" b="1" dirty="0" err="1">
                <a:solidFill>
                  <a:srgbClr val="004567"/>
                </a:solidFill>
              </a:rPr>
              <a:t>incarceration</a:t>
            </a:r>
            <a:endParaRPr lang="da-DK" sz="2000" b="1" dirty="0">
              <a:solidFill>
                <a:srgbClr val="004567"/>
              </a:solidFill>
            </a:endParaRPr>
          </a:p>
        </p:txBody>
      </p:sp>
      <p:pic>
        <p:nvPicPr>
          <p:cNvPr id="4" name="Grafik 3">
            <a:extLst>
              <a:ext uri="{FF2B5EF4-FFF2-40B4-BE49-F238E27FC236}">
                <a16:creationId xmlns:a16="http://schemas.microsoft.com/office/drawing/2014/main" id="{3F84B59D-A792-4470-9F63-029851030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9057" y="2275655"/>
            <a:ext cx="6133885" cy="3583975"/>
          </a:xfrm>
          <a:prstGeom prst="rect">
            <a:avLst/>
          </a:prstGeom>
        </p:spPr>
      </p:pic>
      <p:sp>
        <p:nvSpPr>
          <p:cNvPr id="5" name="Rektangel 4">
            <a:extLst>
              <a:ext uri="{FF2B5EF4-FFF2-40B4-BE49-F238E27FC236}">
                <a16:creationId xmlns:a16="http://schemas.microsoft.com/office/drawing/2014/main" id="{7281D9E8-0A86-4C89-A913-4223AC6CBF5B}"/>
              </a:ext>
            </a:extLst>
          </p:cNvPr>
          <p:cNvSpPr/>
          <p:nvPr/>
        </p:nvSpPr>
        <p:spPr>
          <a:xfrm>
            <a:off x="3681663" y="2275655"/>
            <a:ext cx="5618748" cy="3294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Grafik 2">
            <a:extLst>
              <a:ext uri="{FF2B5EF4-FFF2-40B4-BE49-F238E27FC236}">
                <a16:creationId xmlns:a16="http://schemas.microsoft.com/office/drawing/2014/main" id="{A1C30802-5DF2-4331-88B4-4FF9F3D46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1033" y="2682655"/>
            <a:ext cx="5343751" cy="2683543"/>
          </a:xfrm>
          <a:prstGeom prst="rect">
            <a:avLst/>
          </a:prstGeom>
        </p:spPr>
      </p:pic>
      <p:sp>
        <p:nvSpPr>
          <p:cNvPr id="8" name="Tekstfelt 7">
            <a:extLst>
              <a:ext uri="{FF2B5EF4-FFF2-40B4-BE49-F238E27FC236}">
                <a16:creationId xmlns:a16="http://schemas.microsoft.com/office/drawing/2014/main" id="{DADAC511-6CA4-4066-9E39-511F2E1EE854}"/>
              </a:ext>
            </a:extLst>
          </p:cNvPr>
          <p:cNvSpPr txBox="1"/>
          <p:nvPr/>
        </p:nvSpPr>
        <p:spPr>
          <a:xfrm>
            <a:off x="871701" y="273406"/>
            <a:ext cx="5771183"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15133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kstfelt 72">
            <a:extLst>
              <a:ext uri="{FF2B5EF4-FFF2-40B4-BE49-F238E27FC236}">
                <a16:creationId xmlns:a16="http://schemas.microsoft.com/office/drawing/2014/main" id="{491A655E-BC5A-40DC-965D-178ABC3C087E}"/>
              </a:ext>
            </a:extLst>
          </p:cNvPr>
          <p:cNvSpPr txBox="1"/>
          <p:nvPr/>
        </p:nvSpPr>
        <p:spPr>
          <a:xfrm>
            <a:off x="8741415" y="4345906"/>
            <a:ext cx="2847100" cy="830997"/>
          </a:xfrm>
          <a:prstGeom prst="rect">
            <a:avLst/>
          </a:prstGeom>
          <a:noFill/>
        </p:spPr>
        <p:txBody>
          <a:bodyPr wrap="square">
            <a:spAutoFit/>
          </a:bodyPr>
          <a:lstStyle/>
          <a:p>
            <a:pPr marL="514350" lvl="1">
              <a:lnSpc>
                <a:spcPct val="80000"/>
              </a:lnSpc>
            </a:pPr>
            <a:r>
              <a:rPr lang="da-DK" sz="2000" dirty="0">
                <a:solidFill>
                  <a:srgbClr val="004567"/>
                </a:solidFill>
              </a:rPr>
              <a:t>Hvilke tegn tyder på, at </a:t>
            </a:r>
            <a:r>
              <a:rPr lang="da-DK" sz="2000" dirty="0" err="1">
                <a:solidFill>
                  <a:srgbClr val="004567"/>
                </a:solidFill>
              </a:rPr>
              <a:t>hjerne-døden</a:t>
            </a:r>
            <a:r>
              <a:rPr lang="da-DK" sz="2000" dirty="0">
                <a:solidFill>
                  <a:srgbClr val="004567"/>
                </a:solidFill>
              </a:rPr>
              <a:t> er indtrådt?</a:t>
            </a:r>
          </a:p>
        </p:txBody>
      </p:sp>
      <p:sp>
        <p:nvSpPr>
          <p:cNvPr id="8" name="Tekstfelt 7">
            <a:extLst>
              <a:ext uri="{FF2B5EF4-FFF2-40B4-BE49-F238E27FC236}">
                <a16:creationId xmlns:a16="http://schemas.microsoft.com/office/drawing/2014/main" id="{A030F15E-313E-4B28-AA35-1C41B99061D0}"/>
              </a:ext>
            </a:extLst>
          </p:cNvPr>
          <p:cNvSpPr txBox="1"/>
          <p:nvPr/>
        </p:nvSpPr>
        <p:spPr>
          <a:xfrm>
            <a:off x="1067947" y="1952187"/>
            <a:ext cx="2863707" cy="830997"/>
          </a:xfrm>
          <a:prstGeom prst="rect">
            <a:avLst/>
          </a:prstGeom>
          <a:noFill/>
        </p:spPr>
        <p:txBody>
          <a:bodyPr wrap="square">
            <a:spAutoFit/>
          </a:bodyPr>
          <a:lstStyle/>
          <a:p>
            <a:pPr marL="514350" lvl="1">
              <a:lnSpc>
                <a:spcPct val="80000"/>
              </a:lnSpc>
            </a:pPr>
            <a:r>
              <a:rPr lang="da-DK" sz="2000" dirty="0">
                <a:solidFill>
                  <a:srgbClr val="004567"/>
                </a:solidFill>
              </a:rPr>
              <a:t>Hvilke diagnoser kan føre til hjernedød?</a:t>
            </a:r>
          </a:p>
        </p:txBody>
      </p:sp>
      <p:sp>
        <p:nvSpPr>
          <p:cNvPr id="10" name="Tekstfelt 9">
            <a:extLst>
              <a:ext uri="{FF2B5EF4-FFF2-40B4-BE49-F238E27FC236}">
                <a16:creationId xmlns:a16="http://schemas.microsoft.com/office/drawing/2014/main" id="{20BAD12D-F387-4CAE-B331-9F0EE96ED3C5}"/>
              </a:ext>
            </a:extLst>
          </p:cNvPr>
          <p:cNvSpPr txBox="1"/>
          <p:nvPr/>
        </p:nvSpPr>
        <p:spPr>
          <a:xfrm>
            <a:off x="1018872" y="4070379"/>
            <a:ext cx="2863708" cy="1323439"/>
          </a:xfrm>
          <a:prstGeom prst="rect">
            <a:avLst/>
          </a:prstGeom>
          <a:noFill/>
        </p:spPr>
        <p:txBody>
          <a:bodyPr wrap="square">
            <a:spAutoFit/>
          </a:bodyPr>
          <a:lstStyle/>
          <a:p>
            <a:pPr marL="514350" lvl="1">
              <a:lnSpc>
                <a:spcPct val="80000"/>
              </a:lnSpc>
            </a:pPr>
            <a:r>
              <a:rPr lang="da-DK" sz="2000" dirty="0">
                <a:solidFill>
                  <a:srgbClr val="004567"/>
                </a:solidFill>
              </a:rPr>
              <a:t>Differentiering mellem </a:t>
            </a:r>
          </a:p>
          <a:p>
            <a:pPr marL="514350" lvl="1">
              <a:lnSpc>
                <a:spcPct val="80000"/>
              </a:lnSpc>
            </a:pPr>
            <a:r>
              <a:rPr lang="da-DK" sz="2000" dirty="0">
                <a:solidFill>
                  <a:srgbClr val="004567"/>
                </a:solidFill>
              </a:rPr>
              <a:t>hjernedøds-detektion og donordetektion</a:t>
            </a:r>
          </a:p>
        </p:txBody>
      </p:sp>
      <p:sp>
        <p:nvSpPr>
          <p:cNvPr id="20" name="Tekstfelt 19">
            <a:extLst>
              <a:ext uri="{FF2B5EF4-FFF2-40B4-BE49-F238E27FC236}">
                <a16:creationId xmlns:a16="http://schemas.microsoft.com/office/drawing/2014/main" id="{E5B8865C-D0B6-4156-B7AB-3E98021D1845}"/>
              </a:ext>
            </a:extLst>
          </p:cNvPr>
          <p:cNvSpPr txBox="1"/>
          <p:nvPr/>
        </p:nvSpPr>
        <p:spPr>
          <a:xfrm>
            <a:off x="8741415" y="2012822"/>
            <a:ext cx="2827437" cy="830997"/>
          </a:xfrm>
          <a:prstGeom prst="rect">
            <a:avLst/>
          </a:prstGeom>
          <a:noFill/>
        </p:spPr>
        <p:txBody>
          <a:bodyPr wrap="square">
            <a:spAutoFit/>
          </a:bodyPr>
          <a:lstStyle/>
          <a:p>
            <a:pPr marL="514350" lvl="1">
              <a:lnSpc>
                <a:spcPct val="80000"/>
              </a:lnSpc>
            </a:pPr>
            <a:r>
              <a:rPr lang="da-DK" sz="2000" dirty="0">
                <a:solidFill>
                  <a:srgbClr val="004567"/>
                </a:solidFill>
              </a:rPr>
              <a:t>Kontakt til </a:t>
            </a:r>
          </a:p>
          <a:p>
            <a:pPr marL="514350" lvl="1">
              <a:lnSpc>
                <a:spcPct val="80000"/>
              </a:lnSpc>
            </a:pPr>
            <a:r>
              <a:rPr lang="da-DK" sz="2000" dirty="0">
                <a:solidFill>
                  <a:srgbClr val="004567"/>
                </a:solidFill>
              </a:rPr>
              <a:t>Transplantations-</a:t>
            </a:r>
          </a:p>
          <a:p>
            <a:pPr marL="514350" lvl="1">
              <a:lnSpc>
                <a:spcPct val="80000"/>
              </a:lnSpc>
            </a:pPr>
            <a:r>
              <a:rPr lang="da-DK" sz="2000" dirty="0">
                <a:solidFill>
                  <a:srgbClr val="004567"/>
                </a:solidFill>
              </a:rPr>
              <a:t>centeret</a:t>
            </a:r>
          </a:p>
        </p:txBody>
      </p:sp>
      <p:sp>
        <p:nvSpPr>
          <p:cNvPr id="34" name="Tekstfelt 33">
            <a:extLst>
              <a:ext uri="{FF2B5EF4-FFF2-40B4-BE49-F238E27FC236}">
                <a16:creationId xmlns:a16="http://schemas.microsoft.com/office/drawing/2014/main" id="{2A2916A1-BBB1-4841-936C-D237E6E2CC65}"/>
              </a:ext>
            </a:extLst>
          </p:cNvPr>
          <p:cNvSpPr txBox="1"/>
          <p:nvPr/>
        </p:nvSpPr>
        <p:spPr>
          <a:xfrm>
            <a:off x="859638" y="1888909"/>
            <a:ext cx="830349" cy="830997"/>
          </a:xfrm>
          <a:prstGeom prst="rect">
            <a:avLst/>
          </a:prstGeom>
          <a:noFill/>
        </p:spPr>
        <p:txBody>
          <a:bodyPr wrap="square" rtlCol="0">
            <a:spAutoFit/>
          </a:bodyPr>
          <a:lstStyle/>
          <a:p>
            <a:r>
              <a:rPr lang="da-DK" sz="4800" b="1" dirty="0">
                <a:latin typeface="Georgia" panose="02040502050405020303" pitchFamily="18" charset="0"/>
              </a:rPr>
              <a:t>1</a:t>
            </a:r>
          </a:p>
        </p:txBody>
      </p:sp>
      <p:sp>
        <p:nvSpPr>
          <p:cNvPr id="37" name="Tekstfelt 36">
            <a:extLst>
              <a:ext uri="{FF2B5EF4-FFF2-40B4-BE49-F238E27FC236}">
                <a16:creationId xmlns:a16="http://schemas.microsoft.com/office/drawing/2014/main" id="{D8C49741-5909-412A-8E26-C31F0C4C4BE3}"/>
              </a:ext>
            </a:extLst>
          </p:cNvPr>
          <p:cNvSpPr txBox="1"/>
          <p:nvPr/>
        </p:nvSpPr>
        <p:spPr>
          <a:xfrm>
            <a:off x="839975" y="4228706"/>
            <a:ext cx="607744" cy="830997"/>
          </a:xfrm>
          <a:prstGeom prst="rect">
            <a:avLst/>
          </a:prstGeom>
          <a:noFill/>
        </p:spPr>
        <p:txBody>
          <a:bodyPr wrap="square" rtlCol="0">
            <a:spAutoFit/>
          </a:bodyPr>
          <a:lstStyle/>
          <a:p>
            <a:r>
              <a:rPr lang="da-DK" sz="4800" b="1" dirty="0">
                <a:latin typeface="Georgia" panose="02040502050405020303" pitchFamily="18" charset="0"/>
              </a:rPr>
              <a:t>2</a:t>
            </a:r>
          </a:p>
        </p:txBody>
      </p:sp>
      <p:sp>
        <p:nvSpPr>
          <p:cNvPr id="38" name="Tekstfelt 37">
            <a:extLst>
              <a:ext uri="{FF2B5EF4-FFF2-40B4-BE49-F238E27FC236}">
                <a16:creationId xmlns:a16="http://schemas.microsoft.com/office/drawing/2014/main" id="{78CBD338-4466-4E74-9288-744ED2FEAC3A}"/>
              </a:ext>
            </a:extLst>
          </p:cNvPr>
          <p:cNvSpPr txBox="1"/>
          <p:nvPr/>
        </p:nvSpPr>
        <p:spPr>
          <a:xfrm>
            <a:off x="8606192" y="4238184"/>
            <a:ext cx="607744" cy="830997"/>
          </a:xfrm>
          <a:prstGeom prst="rect">
            <a:avLst/>
          </a:prstGeom>
          <a:noFill/>
        </p:spPr>
        <p:txBody>
          <a:bodyPr wrap="square" rtlCol="0">
            <a:spAutoFit/>
          </a:bodyPr>
          <a:lstStyle/>
          <a:p>
            <a:r>
              <a:rPr lang="da-DK" sz="4800" b="1" dirty="0">
                <a:latin typeface="Georgia" panose="02040502050405020303" pitchFamily="18" charset="0"/>
              </a:rPr>
              <a:t>4</a:t>
            </a:r>
          </a:p>
        </p:txBody>
      </p:sp>
      <p:sp>
        <p:nvSpPr>
          <p:cNvPr id="39" name="Tekstfelt 38">
            <a:extLst>
              <a:ext uri="{FF2B5EF4-FFF2-40B4-BE49-F238E27FC236}">
                <a16:creationId xmlns:a16="http://schemas.microsoft.com/office/drawing/2014/main" id="{184FBFA8-111B-4C6F-A7F4-E7719FE66C0D}"/>
              </a:ext>
            </a:extLst>
          </p:cNvPr>
          <p:cNvSpPr txBox="1"/>
          <p:nvPr/>
        </p:nvSpPr>
        <p:spPr>
          <a:xfrm>
            <a:off x="8606192" y="1874323"/>
            <a:ext cx="607744" cy="830997"/>
          </a:xfrm>
          <a:prstGeom prst="rect">
            <a:avLst/>
          </a:prstGeom>
          <a:noFill/>
        </p:spPr>
        <p:txBody>
          <a:bodyPr wrap="square" rtlCol="0">
            <a:spAutoFit/>
          </a:bodyPr>
          <a:lstStyle/>
          <a:p>
            <a:r>
              <a:rPr lang="da-DK" sz="4800" b="1" dirty="0">
                <a:latin typeface="Georgia" panose="02040502050405020303" pitchFamily="18" charset="0"/>
              </a:rPr>
              <a:t>3</a:t>
            </a:r>
          </a:p>
        </p:txBody>
      </p:sp>
      <p:grpSp>
        <p:nvGrpSpPr>
          <p:cNvPr id="68" name="Gruppe 67">
            <a:extLst>
              <a:ext uri="{FF2B5EF4-FFF2-40B4-BE49-F238E27FC236}">
                <a16:creationId xmlns:a16="http://schemas.microsoft.com/office/drawing/2014/main" id="{E4F71A4B-4F52-42B0-8A79-3718A1A07F98}"/>
              </a:ext>
            </a:extLst>
          </p:cNvPr>
          <p:cNvGrpSpPr/>
          <p:nvPr/>
        </p:nvGrpSpPr>
        <p:grpSpPr>
          <a:xfrm>
            <a:off x="3812459" y="1330475"/>
            <a:ext cx="2180299" cy="2180299"/>
            <a:chOff x="3625102" y="1330475"/>
            <a:chExt cx="2180299" cy="2180299"/>
          </a:xfrm>
        </p:grpSpPr>
        <p:sp>
          <p:nvSpPr>
            <p:cNvPr id="7" name="Tåre 6">
              <a:extLst>
                <a:ext uri="{FF2B5EF4-FFF2-40B4-BE49-F238E27FC236}">
                  <a16:creationId xmlns:a16="http://schemas.microsoft.com/office/drawing/2014/main" id="{656443DC-BAE9-473E-9AF3-92C8DE7004EC}"/>
                </a:ext>
              </a:extLst>
            </p:cNvPr>
            <p:cNvSpPr/>
            <p:nvPr/>
          </p:nvSpPr>
          <p:spPr>
            <a:xfrm rot="5400000">
              <a:off x="3625102" y="1330475"/>
              <a:ext cx="2180299"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7" name="Grafik 56">
              <a:extLst>
                <a:ext uri="{FF2B5EF4-FFF2-40B4-BE49-F238E27FC236}">
                  <a16:creationId xmlns:a16="http://schemas.microsoft.com/office/drawing/2014/main" id="{9837A640-09AA-4BD3-B388-A33EFFF355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08053" y="1833693"/>
              <a:ext cx="952500" cy="1200150"/>
            </a:xfrm>
            <a:prstGeom prst="rect">
              <a:avLst/>
            </a:prstGeom>
          </p:spPr>
        </p:pic>
      </p:grpSp>
      <p:grpSp>
        <p:nvGrpSpPr>
          <p:cNvPr id="69" name="Gruppe 68">
            <a:extLst>
              <a:ext uri="{FF2B5EF4-FFF2-40B4-BE49-F238E27FC236}">
                <a16:creationId xmlns:a16="http://schemas.microsoft.com/office/drawing/2014/main" id="{F50D5998-822F-4C90-85FB-E6F35574814C}"/>
              </a:ext>
            </a:extLst>
          </p:cNvPr>
          <p:cNvGrpSpPr/>
          <p:nvPr/>
        </p:nvGrpSpPr>
        <p:grpSpPr>
          <a:xfrm>
            <a:off x="3812459" y="3685598"/>
            <a:ext cx="2180299" cy="2180299"/>
            <a:chOff x="3625102" y="3685598"/>
            <a:chExt cx="2180299" cy="2180299"/>
          </a:xfrm>
        </p:grpSpPr>
        <p:sp>
          <p:nvSpPr>
            <p:cNvPr id="12" name="Tåre 11">
              <a:extLst>
                <a:ext uri="{FF2B5EF4-FFF2-40B4-BE49-F238E27FC236}">
                  <a16:creationId xmlns:a16="http://schemas.microsoft.com/office/drawing/2014/main" id="{042BDD30-57BE-4A00-9E50-4FA8003E918C}"/>
                </a:ext>
              </a:extLst>
            </p:cNvPr>
            <p:cNvSpPr/>
            <p:nvPr/>
          </p:nvSpPr>
          <p:spPr>
            <a:xfrm>
              <a:off x="3625102" y="3685598"/>
              <a:ext cx="2180299"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1" name="Grafik 60">
              <a:extLst>
                <a:ext uri="{FF2B5EF4-FFF2-40B4-BE49-F238E27FC236}">
                  <a16:creationId xmlns:a16="http://schemas.microsoft.com/office/drawing/2014/main" id="{C70FDC8D-9916-4EF9-AC77-0AB1970A49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4715" y="4174618"/>
              <a:ext cx="1019175" cy="1219200"/>
            </a:xfrm>
            <a:prstGeom prst="rect">
              <a:avLst/>
            </a:prstGeom>
          </p:spPr>
        </p:pic>
      </p:grpSp>
      <p:grpSp>
        <p:nvGrpSpPr>
          <p:cNvPr id="66" name="Gruppe 65">
            <a:extLst>
              <a:ext uri="{FF2B5EF4-FFF2-40B4-BE49-F238E27FC236}">
                <a16:creationId xmlns:a16="http://schemas.microsoft.com/office/drawing/2014/main" id="{F369C204-B4AC-4934-9C65-976292DF20B9}"/>
              </a:ext>
            </a:extLst>
          </p:cNvPr>
          <p:cNvGrpSpPr/>
          <p:nvPr/>
        </p:nvGrpSpPr>
        <p:grpSpPr>
          <a:xfrm>
            <a:off x="6208109" y="1330474"/>
            <a:ext cx="2180299" cy="2180299"/>
            <a:chOff x="6020752" y="1330474"/>
            <a:chExt cx="2180299" cy="2180299"/>
          </a:xfrm>
        </p:grpSpPr>
        <p:sp>
          <p:nvSpPr>
            <p:cNvPr id="17" name="Tåre 16">
              <a:extLst>
                <a:ext uri="{FF2B5EF4-FFF2-40B4-BE49-F238E27FC236}">
                  <a16:creationId xmlns:a16="http://schemas.microsoft.com/office/drawing/2014/main" id="{1131F4A3-A16F-4428-8457-BEEF4F24D7CD}"/>
                </a:ext>
              </a:extLst>
            </p:cNvPr>
            <p:cNvSpPr/>
            <p:nvPr/>
          </p:nvSpPr>
          <p:spPr>
            <a:xfrm rot="16200000" flipH="1">
              <a:off x="6020752" y="1330474"/>
              <a:ext cx="2180299"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3" name="Tekstfelt 42">
              <a:extLst>
                <a:ext uri="{FF2B5EF4-FFF2-40B4-BE49-F238E27FC236}">
                  <a16:creationId xmlns:a16="http://schemas.microsoft.com/office/drawing/2014/main" id="{18EFC5F4-0607-45A1-8CAB-539B4AF0FDE0}"/>
                </a:ext>
              </a:extLst>
            </p:cNvPr>
            <p:cNvSpPr txBox="1"/>
            <p:nvPr/>
          </p:nvSpPr>
          <p:spPr>
            <a:xfrm>
              <a:off x="7337424" y="1811287"/>
              <a:ext cx="727587" cy="400110"/>
            </a:xfrm>
            <a:prstGeom prst="rect">
              <a:avLst/>
            </a:prstGeom>
            <a:noFill/>
          </p:spPr>
          <p:txBody>
            <a:bodyPr wrap="square" rtlCol="0">
              <a:spAutoFit/>
            </a:bodyPr>
            <a:lstStyle/>
            <a:p>
              <a:r>
                <a:rPr lang="da-DK" sz="2000" b="1" dirty="0"/>
                <a:t>TX</a:t>
              </a:r>
            </a:p>
          </p:txBody>
        </p:sp>
        <p:pic>
          <p:nvPicPr>
            <p:cNvPr id="63" name="Grafik 62">
              <a:extLst>
                <a:ext uri="{FF2B5EF4-FFF2-40B4-BE49-F238E27FC236}">
                  <a16:creationId xmlns:a16="http://schemas.microsoft.com/office/drawing/2014/main" id="{94FE7514-515D-4CEC-BDAD-30702B39D7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40273" y="2011342"/>
              <a:ext cx="1219200" cy="1019175"/>
            </a:xfrm>
            <a:prstGeom prst="rect">
              <a:avLst/>
            </a:prstGeom>
          </p:spPr>
        </p:pic>
      </p:grpSp>
      <p:grpSp>
        <p:nvGrpSpPr>
          <p:cNvPr id="70" name="Gruppe 69">
            <a:extLst>
              <a:ext uri="{FF2B5EF4-FFF2-40B4-BE49-F238E27FC236}">
                <a16:creationId xmlns:a16="http://schemas.microsoft.com/office/drawing/2014/main" id="{135DE9BD-7C09-44F9-AFC4-089CB1B792FF}"/>
              </a:ext>
            </a:extLst>
          </p:cNvPr>
          <p:cNvGrpSpPr/>
          <p:nvPr/>
        </p:nvGrpSpPr>
        <p:grpSpPr>
          <a:xfrm>
            <a:off x="6208109" y="3685598"/>
            <a:ext cx="2086898" cy="2180299"/>
            <a:chOff x="6020752" y="3685598"/>
            <a:chExt cx="2086898" cy="2180299"/>
          </a:xfrm>
        </p:grpSpPr>
        <p:sp>
          <p:nvSpPr>
            <p:cNvPr id="13" name="Tåre 12">
              <a:extLst>
                <a:ext uri="{FF2B5EF4-FFF2-40B4-BE49-F238E27FC236}">
                  <a16:creationId xmlns:a16="http://schemas.microsoft.com/office/drawing/2014/main" id="{C996271A-88BF-4D04-987C-F705866F30D1}"/>
                </a:ext>
              </a:extLst>
            </p:cNvPr>
            <p:cNvSpPr/>
            <p:nvPr/>
          </p:nvSpPr>
          <p:spPr>
            <a:xfrm flipH="1">
              <a:off x="6020752" y="3685598"/>
              <a:ext cx="2086898"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5" name="Grafik 64">
              <a:extLst>
                <a:ext uri="{FF2B5EF4-FFF2-40B4-BE49-F238E27FC236}">
                  <a16:creationId xmlns:a16="http://schemas.microsoft.com/office/drawing/2014/main" id="{CE7ED98D-0B78-4D68-9C0A-28291FE580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63179" y="4360355"/>
              <a:ext cx="1171575" cy="847725"/>
            </a:xfrm>
            <a:prstGeom prst="rect">
              <a:avLst/>
            </a:prstGeom>
          </p:spPr>
        </p:pic>
      </p:grpSp>
      <p:sp>
        <p:nvSpPr>
          <p:cNvPr id="67" name="Tekstfelt 66">
            <a:extLst>
              <a:ext uri="{FF2B5EF4-FFF2-40B4-BE49-F238E27FC236}">
                <a16:creationId xmlns:a16="http://schemas.microsoft.com/office/drawing/2014/main" id="{912708AA-1777-4E64-9816-E2EF3F5DF55C}"/>
              </a:ext>
            </a:extLst>
          </p:cNvPr>
          <p:cNvSpPr txBox="1"/>
          <p:nvPr/>
        </p:nvSpPr>
        <p:spPr>
          <a:xfrm>
            <a:off x="846348" y="273406"/>
            <a:ext cx="4182618" cy="646331"/>
          </a:xfrm>
          <a:prstGeom prst="rect">
            <a:avLst/>
          </a:prstGeom>
          <a:noFill/>
        </p:spPr>
        <p:txBody>
          <a:bodyPr wrap="square">
            <a:spAutoFit/>
          </a:bodyPr>
          <a:lstStyle/>
          <a:p>
            <a:r>
              <a:rPr lang="da-DK" sz="3600" b="1" dirty="0">
                <a:latin typeface="Georgia" panose="02040502050405020303" pitchFamily="18" charset="0"/>
              </a:rPr>
              <a:t>Program</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1433596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kstfelt 25">
            <a:extLst>
              <a:ext uri="{FF2B5EF4-FFF2-40B4-BE49-F238E27FC236}">
                <a16:creationId xmlns:a16="http://schemas.microsoft.com/office/drawing/2014/main" id="{61D00F1E-1812-4A99-951E-B627B3F70492}"/>
              </a:ext>
            </a:extLst>
          </p:cNvPr>
          <p:cNvSpPr txBox="1"/>
          <p:nvPr/>
        </p:nvSpPr>
        <p:spPr>
          <a:xfrm>
            <a:off x="4320942" y="2632598"/>
            <a:ext cx="5338917" cy="1754326"/>
          </a:xfrm>
          <a:prstGeom prst="rect">
            <a:avLst/>
          </a:prstGeom>
          <a:noFill/>
        </p:spPr>
        <p:txBody>
          <a:bodyPr wrap="square" rtlCol="0">
            <a:spAutoFit/>
          </a:bodyPr>
          <a:lstStyle/>
          <a:p>
            <a:pPr algn="ctr"/>
            <a:r>
              <a:rPr lang="da-DK" sz="3600" b="1" dirty="0">
                <a:latin typeface="Georgia" panose="02040502050405020303" pitchFamily="18" charset="0"/>
              </a:rPr>
              <a:t>Hvordan sikrer vi donordetektion i vores afdeling?</a:t>
            </a:r>
          </a:p>
        </p:txBody>
      </p:sp>
      <p:pic>
        <p:nvPicPr>
          <p:cNvPr id="21" name="Grafik 20">
            <a:extLst>
              <a:ext uri="{FF2B5EF4-FFF2-40B4-BE49-F238E27FC236}">
                <a16:creationId xmlns:a16="http://schemas.microsoft.com/office/drawing/2014/main" id="{850553EF-CE7D-43B1-B242-B8D11A096E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2141" y="2020186"/>
            <a:ext cx="2042986" cy="2366738"/>
          </a:xfrm>
          <a:prstGeom prst="rect">
            <a:avLst/>
          </a:prstGeom>
        </p:spPr>
      </p:pic>
    </p:spTree>
    <p:extLst>
      <p:ext uri="{BB962C8B-B14F-4D97-AF65-F5344CB8AC3E}">
        <p14:creationId xmlns:p14="http://schemas.microsoft.com/office/powerpoint/2010/main" val="35336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702F7FA9-0D37-C542-7D6C-633E20DA3E3E}"/>
              </a:ext>
            </a:extLst>
          </p:cNvPr>
          <p:cNvSpPr/>
          <p:nvPr/>
        </p:nvSpPr>
        <p:spPr>
          <a:xfrm>
            <a:off x="2677660" y="2785770"/>
            <a:ext cx="5170205" cy="303375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el 3">
            <a:extLst>
              <a:ext uri="{FF2B5EF4-FFF2-40B4-BE49-F238E27FC236}">
                <a16:creationId xmlns:a16="http://schemas.microsoft.com/office/drawing/2014/main" id="{36C583DE-92F5-494E-B6B4-FBB93E6A4CCF}"/>
              </a:ext>
            </a:extLst>
          </p:cNvPr>
          <p:cNvSpPr>
            <a:spLocks noGrp="1"/>
          </p:cNvSpPr>
          <p:nvPr>
            <p:ph type="title" idx="4294967295"/>
          </p:nvPr>
        </p:nvSpPr>
        <p:spPr>
          <a:xfrm>
            <a:off x="853966" y="1042988"/>
            <a:ext cx="5827713" cy="1603375"/>
          </a:xfrm>
        </p:spPr>
        <p:txBody>
          <a:bodyPr>
            <a:normAutofit fontScale="90000"/>
          </a:bodyPr>
          <a:lstStyle/>
          <a:p>
            <a:r>
              <a:rPr lang="da-DK" sz="3600" b="1" dirty="0"/>
              <a:t>Den Nationale Guideline for Organdonation</a:t>
            </a:r>
            <a:br>
              <a:rPr lang="da-DK" dirty="0"/>
            </a:br>
            <a:br>
              <a:rPr lang="da-DK" dirty="0"/>
            </a:br>
            <a:endParaRPr lang="da-DK" dirty="0"/>
          </a:p>
        </p:txBody>
      </p:sp>
      <p:sp>
        <p:nvSpPr>
          <p:cNvPr id="12" name="Tekstfelt 11">
            <a:extLst>
              <a:ext uri="{FF2B5EF4-FFF2-40B4-BE49-F238E27FC236}">
                <a16:creationId xmlns:a16="http://schemas.microsoft.com/office/drawing/2014/main" id="{CF4ED5D8-8D74-48D6-A666-9AF3D24445AF}"/>
              </a:ext>
            </a:extLst>
          </p:cNvPr>
          <p:cNvSpPr txBox="1"/>
          <p:nvPr/>
        </p:nvSpPr>
        <p:spPr>
          <a:xfrm>
            <a:off x="839788" y="1866707"/>
            <a:ext cx="60939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4567"/>
                </a:solidFill>
                <a:effectLst/>
                <a:uLnTx/>
                <a:uFillTx/>
                <a:latin typeface="Arial" panose="020B0604020202020204"/>
                <a:ea typeface="+mn-ea"/>
                <a:cs typeface="+mn-cs"/>
              </a:rPr>
              <a:t>- alt hvad du skal bruge et i donationsforløb</a:t>
            </a:r>
          </a:p>
        </p:txBody>
      </p:sp>
      <p:sp>
        <p:nvSpPr>
          <p:cNvPr id="14" name="Tekstfelt 13">
            <a:extLst>
              <a:ext uri="{FF2B5EF4-FFF2-40B4-BE49-F238E27FC236}">
                <a16:creationId xmlns:a16="http://schemas.microsoft.com/office/drawing/2014/main" id="{2894BE80-2F22-4D4E-A3F6-4FB2EDC415DE}"/>
              </a:ext>
            </a:extLst>
          </p:cNvPr>
          <p:cNvSpPr txBox="1"/>
          <p:nvPr/>
        </p:nvSpPr>
        <p:spPr>
          <a:xfrm>
            <a:off x="2956279" y="2995982"/>
            <a:ext cx="4191000" cy="26161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rPr>
              <a:t>Din guide til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rPr>
              <a:t>Hjælp og overblik  – uanset hvor i forløbet du står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000" dirty="0">
                <a:solidFill>
                  <a:srgbClr val="004567"/>
                </a:solidFill>
                <a:latin typeface="Arial" panose="020B0604020202020204"/>
              </a:rPr>
              <a:t>O</a:t>
            </a:r>
            <a:r>
              <a:rPr kumimoji="0" lang="da-DK" sz="2000" b="0" i="0" u="none" strike="noStrike" kern="1200" cap="none" spc="0" normalizeH="0" baseline="0" noProof="0" dirty="0" err="1">
                <a:ln>
                  <a:noFill/>
                </a:ln>
                <a:solidFill>
                  <a:srgbClr val="004567"/>
                </a:solidFill>
                <a:effectLst/>
                <a:uLnTx/>
                <a:uFillTx/>
                <a:latin typeface="Arial" panose="020B0604020202020204"/>
                <a:ea typeface="+mn-ea"/>
                <a:cs typeface="+mn-cs"/>
              </a:rPr>
              <a:t>pdaterede</a:t>
            </a:r>
            <a:r>
              <a:rPr lang="da-DK" sz="2000" dirty="0">
                <a:solidFill>
                  <a:srgbClr val="004567"/>
                </a:solidFill>
                <a:latin typeface="Arial" panose="020B0604020202020204"/>
              </a:rPr>
              <a:t> </a:t>
            </a:r>
            <a:r>
              <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rPr>
              <a:t>dokumenter og vejledninger samlet ét sted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rPr>
              <a:t>Konkrete handlingsanvisninger  </a:t>
            </a:r>
          </a:p>
        </p:txBody>
      </p:sp>
      <p:sp>
        <p:nvSpPr>
          <p:cNvPr id="3" name="Freeform 2">
            <a:extLst>
              <a:ext uri="{FF2B5EF4-FFF2-40B4-BE49-F238E27FC236}">
                <a16:creationId xmlns:a16="http://schemas.microsoft.com/office/drawing/2014/main" id="{908046E9-BD92-BBE4-AA63-8E89D0454135}"/>
              </a:ext>
            </a:extLst>
          </p:cNvPr>
          <p:cNvSpPr/>
          <p:nvPr/>
        </p:nvSpPr>
        <p:spPr>
          <a:xfrm>
            <a:off x="6922574" y="-505837"/>
            <a:ext cx="5983599" cy="7978132"/>
          </a:xfrm>
          <a:custGeom>
            <a:avLst/>
            <a:gdLst/>
            <a:ahLst/>
            <a:cxnLst/>
            <a:rect l="l" t="t" r="r" b="b"/>
            <a:pathLst>
              <a:path w="8038194" h="10717592">
                <a:moveTo>
                  <a:pt x="0" y="0"/>
                </a:moveTo>
                <a:lnTo>
                  <a:pt x="8038194" y="0"/>
                </a:lnTo>
                <a:lnTo>
                  <a:pt x="8038194" y="10717591"/>
                </a:lnTo>
                <a:lnTo>
                  <a:pt x="0" y="1071759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4567"/>
              </a:solidFill>
              <a:effectLst/>
              <a:uLnTx/>
              <a:uFillTx/>
              <a:latin typeface="Arial" panose="020B0604020202020204"/>
              <a:ea typeface="+mn-ea"/>
              <a:cs typeface="+mn-cs"/>
            </a:endParaRPr>
          </a:p>
        </p:txBody>
      </p:sp>
      <p:pic>
        <p:nvPicPr>
          <p:cNvPr id="6" name="Billede 5" descr="Et billede, der indeholder tekst, skærmbillede, Mobiltelefon, Mobilenhed&#10;&#10;Indhold genereret af kunstig intelligens kan være forkert.">
            <a:extLst>
              <a:ext uri="{FF2B5EF4-FFF2-40B4-BE49-F238E27FC236}">
                <a16:creationId xmlns:a16="http://schemas.microsoft.com/office/drawing/2014/main" id="{D7FBE4DB-E01D-B6D3-7223-A5B88E6B7044}"/>
              </a:ext>
            </a:extLst>
          </p:cNvPr>
          <p:cNvPicPr>
            <a:picLocks noChangeAspect="1"/>
          </p:cNvPicPr>
          <p:nvPr/>
        </p:nvPicPr>
        <p:blipFill>
          <a:blip r:embed="rId4"/>
          <a:stretch>
            <a:fillRect/>
          </a:stretch>
        </p:blipFill>
        <p:spPr>
          <a:xfrm>
            <a:off x="469280" y="2646363"/>
            <a:ext cx="2208380" cy="3312571"/>
          </a:xfrm>
          <a:prstGeom prst="rect">
            <a:avLst/>
          </a:prstGeom>
        </p:spPr>
      </p:pic>
      <p:sp>
        <p:nvSpPr>
          <p:cNvPr id="7" name="Tekstboks 13">
            <a:extLst>
              <a:ext uri="{FF2B5EF4-FFF2-40B4-BE49-F238E27FC236}">
                <a16:creationId xmlns:a16="http://schemas.microsoft.com/office/drawing/2014/main" id="{AB7DA8C4-8606-9814-E64D-263FBBD914B0}"/>
              </a:ext>
            </a:extLst>
          </p:cNvPr>
          <p:cNvSpPr txBox="1"/>
          <p:nvPr/>
        </p:nvSpPr>
        <p:spPr>
          <a:xfrm>
            <a:off x="853966" y="386443"/>
            <a:ext cx="57884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rPr>
              <a:t>www.nationalguideline.organdonation.dk</a:t>
            </a:r>
            <a:endParaRPr kumimoji="0" lang="da-DK" sz="14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145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0CCB7-1914-476B-BDDE-2B0D07B28C17}"/>
              </a:ext>
            </a:extLst>
          </p:cNvPr>
          <p:cNvSpPr>
            <a:spLocks noGrp="1"/>
          </p:cNvSpPr>
          <p:nvPr>
            <p:ph type="title"/>
          </p:nvPr>
        </p:nvSpPr>
        <p:spPr>
          <a:xfrm>
            <a:off x="299602" y="539149"/>
            <a:ext cx="10406063" cy="1205057"/>
          </a:xfrm>
        </p:spPr>
        <p:txBody>
          <a:bodyPr>
            <a:normAutofit fontScale="90000"/>
          </a:bodyPr>
          <a:lstStyle/>
          <a:p>
            <a:pPr algn="ctr"/>
            <a:r>
              <a:rPr lang="da-DK" b="1" dirty="0"/>
              <a:t>Den Nationale Guideline for Organdonation</a:t>
            </a:r>
            <a:br>
              <a:rPr lang="da-DK" dirty="0"/>
            </a:br>
            <a:endParaRPr lang="da-DK" dirty="0"/>
          </a:p>
        </p:txBody>
      </p:sp>
      <p:sp>
        <p:nvSpPr>
          <p:cNvPr id="24" name="Tekstboks 13">
            <a:extLst>
              <a:ext uri="{FF2B5EF4-FFF2-40B4-BE49-F238E27FC236}">
                <a16:creationId xmlns:a16="http://schemas.microsoft.com/office/drawing/2014/main" id="{DCB40A55-9F38-4C4B-A875-077E51A88EE2}"/>
              </a:ext>
            </a:extLst>
          </p:cNvPr>
          <p:cNvSpPr txBox="1"/>
          <p:nvPr/>
        </p:nvSpPr>
        <p:spPr>
          <a:xfrm>
            <a:off x="827924" y="1128162"/>
            <a:ext cx="8003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rPr>
              <a:t>Gå til: www.nationalguideline.organdonation.dk</a:t>
            </a:r>
            <a:endParaRPr kumimoji="0" lang="da-DK" sz="20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endParaRPr>
          </a:p>
        </p:txBody>
      </p:sp>
      <p:pic>
        <p:nvPicPr>
          <p:cNvPr id="5" name="Billede 4" descr="Et billede, der indeholder tekst, skærmbillede, multimedier, software&#10;&#10;Indhold genereret af kunstig intelligens kan være forkert.">
            <a:extLst>
              <a:ext uri="{FF2B5EF4-FFF2-40B4-BE49-F238E27FC236}">
                <a16:creationId xmlns:a16="http://schemas.microsoft.com/office/drawing/2014/main" id="{A2CF737C-194F-62BF-9FEC-B449FB48CD29}"/>
              </a:ext>
            </a:extLst>
          </p:cNvPr>
          <p:cNvPicPr>
            <a:picLocks noChangeAspect="1"/>
          </p:cNvPicPr>
          <p:nvPr/>
        </p:nvPicPr>
        <p:blipFill>
          <a:blip r:embed="rId3"/>
          <a:stretch>
            <a:fillRect/>
          </a:stretch>
        </p:blipFill>
        <p:spPr>
          <a:xfrm>
            <a:off x="2102743" y="2223970"/>
            <a:ext cx="6078174" cy="4094363"/>
          </a:xfrm>
          <a:prstGeom prst="rect">
            <a:avLst/>
          </a:prstGeom>
        </p:spPr>
      </p:pic>
      <p:pic>
        <p:nvPicPr>
          <p:cNvPr id="21" name="Billede 20" descr="Et billede, der indeholder tekst, skærmbillede, Mobiltelefon, Mobilenhed&#10;&#10;Indhold genereret af kunstig intelligens kan være forkert.">
            <a:extLst>
              <a:ext uri="{FF2B5EF4-FFF2-40B4-BE49-F238E27FC236}">
                <a16:creationId xmlns:a16="http://schemas.microsoft.com/office/drawing/2014/main" id="{8E31BF31-572C-619B-5F54-1F96CBC3D51B}"/>
              </a:ext>
            </a:extLst>
          </p:cNvPr>
          <p:cNvPicPr>
            <a:picLocks noChangeAspect="1"/>
          </p:cNvPicPr>
          <p:nvPr/>
        </p:nvPicPr>
        <p:blipFill>
          <a:blip r:embed="rId4"/>
          <a:stretch>
            <a:fillRect/>
          </a:stretch>
        </p:blipFill>
        <p:spPr>
          <a:xfrm>
            <a:off x="544731" y="1644815"/>
            <a:ext cx="3116024" cy="4674036"/>
          </a:xfrm>
          <a:prstGeom prst="rect">
            <a:avLst/>
          </a:prstGeom>
        </p:spPr>
      </p:pic>
      <p:sp>
        <p:nvSpPr>
          <p:cNvPr id="4" name="Rectangle 1">
            <a:extLst>
              <a:ext uri="{FF2B5EF4-FFF2-40B4-BE49-F238E27FC236}">
                <a16:creationId xmlns:a16="http://schemas.microsoft.com/office/drawing/2014/main" id="{9E09881F-1E50-43B8-E87F-47246EBC2B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4567"/>
              </a:solidFill>
              <a:effectLst/>
              <a:uLnTx/>
              <a:uFillTx/>
              <a:latin typeface="Arial" panose="020B0604020202020204"/>
              <a:ea typeface="+mn-ea"/>
              <a:cs typeface="+mn-cs"/>
            </a:endParaRPr>
          </a:p>
        </p:txBody>
      </p:sp>
      <p:sp>
        <p:nvSpPr>
          <p:cNvPr id="3" name="Rektangel: afrundede hjørner 2">
            <a:extLst>
              <a:ext uri="{FF2B5EF4-FFF2-40B4-BE49-F238E27FC236}">
                <a16:creationId xmlns:a16="http://schemas.microsoft.com/office/drawing/2014/main" id="{33FB061C-A6F9-1853-CA1B-7714FE912FCB}"/>
              </a:ext>
            </a:extLst>
          </p:cNvPr>
          <p:cNvSpPr/>
          <p:nvPr/>
        </p:nvSpPr>
        <p:spPr>
          <a:xfrm>
            <a:off x="7843548" y="2333219"/>
            <a:ext cx="4234152" cy="351480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rPr>
              <a:t>Se guidelinen på mobil og computer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4567"/>
                </a:solidFill>
                <a:effectLst/>
                <a:uLnTx/>
                <a:uFillTx/>
                <a:latin typeface="Arial" panose="020B0604020202020204"/>
                <a:ea typeface="+mn-ea"/>
                <a:cs typeface="+mn-cs"/>
              </a:rPr>
              <a:t>nationalguideline.organdonation.dk</a:t>
            </a:r>
            <a:endPar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4567"/>
                </a:solidFill>
                <a:effectLst/>
                <a:uLnTx/>
                <a:uFillTx/>
                <a:latin typeface="Arial" panose="020B0604020202020204"/>
                <a:ea typeface="+mn-ea"/>
                <a:cs typeface="+mn-cs"/>
              </a:rPr>
              <a:t>Vigtigt: </a:t>
            </a:r>
            <a:r>
              <a:rPr kumimoji="0" lang="da-DK" sz="2000" i="0" u="none" strike="noStrike" kern="1200" cap="none" spc="0" normalizeH="0" baseline="0" noProof="0" dirty="0">
                <a:ln>
                  <a:noFill/>
                </a:ln>
                <a:solidFill>
                  <a:srgbClr val="004567"/>
                </a:solidFill>
                <a:effectLst/>
                <a:uLnTx/>
                <a:uFillTx/>
                <a:latin typeface="Arial" panose="020B0604020202020204"/>
                <a:ea typeface="+mn-ea"/>
                <a:cs typeface="+mn-cs"/>
              </a:rPr>
              <a:t>Den gamle app ”Organdonation” opdateres ikke længere og skal derfor slettes.</a:t>
            </a:r>
          </a:p>
        </p:txBody>
      </p:sp>
    </p:spTree>
    <p:extLst>
      <p:ext uri="{BB962C8B-B14F-4D97-AF65-F5344CB8AC3E}">
        <p14:creationId xmlns:p14="http://schemas.microsoft.com/office/powerpoint/2010/main" val="412914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3D53B-628B-6D52-768B-EFDAD6D64C3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B39B8F2-CA7D-CB27-CFE7-36157B7991AA}"/>
              </a:ext>
            </a:extLst>
          </p:cNvPr>
          <p:cNvSpPr txBox="1">
            <a:spLocks/>
          </p:cNvSpPr>
          <p:nvPr/>
        </p:nvSpPr>
        <p:spPr>
          <a:xfrm>
            <a:off x="549980" y="472151"/>
            <a:ext cx="11957330" cy="160393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Georgia" panose="02040502050405020303" pitchFamily="18" charset="0"/>
                <a:ea typeface="+mj-ea"/>
                <a:cs typeface="+mj-cs"/>
              </a:defRPr>
            </a:lvl1pPr>
          </a:lstStyle>
          <a:p>
            <a:r>
              <a:rPr lang="da-DK" sz="3200" dirty="0"/>
              <a:t>Sådan får du guidelinen på din mobil eller tablet</a:t>
            </a:r>
          </a:p>
        </p:txBody>
      </p:sp>
      <p:pic>
        <p:nvPicPr>
          <p:cNvPr id="15" name="Billede 14" descr="Et billede, der indeholder tekst, skærmbillede, design&#10;&#10;Indhold genereret af kunstig intelligens kan være forkert.">
            <a:extLst>
              <a:ext uri="{FF2B5EF4-FFF2-40B4-BE49-F238E27FC236}">
                <a16:creationId xmlns:a16="http://schemas.microsoft.com/office/drawing/2014/main" id="{DC517D17-17BD-BFD4-F67C-6C810528D6B1}"/>
              </a:ext>
            </a:extLst>
          </p:cNvPr>
          <p:cNvPicPr>
            <a:picLocks noChangeAspect="1"/>
          </p:cNvPicPr>
          <p:nvPr/>
        </p:nvPicPr>
        <p:blipFill>
          <a:blip r:embed="rId3"/>
          <a:srcRect t="19629" r="73456"/>
          <a:stretch/>
        </p:blipFill>
        <p:spPr>
          <a:xfrm>
            <a:off x="425577" y="1093074"/>
            <a:ext cx="2886903" cy="5511861"/>
          </a:xfrm>
          <a:prstGeom prst="rect">
            <a:avLst/>
          </a:prstGeom>
        </p:spPr>
      </p:pic>
      <p:pic>
        <p:nvPicPr>
          <p:cNvPr id="20" name="Billede 19" descr="Et billede, der indeholder Grafik, skærmbillede, cirkel, clipart&#10;&#10;Indhold genereret af kunstig intelligens kan være forkert.">
            <a:extLst>
              <a:ext uri="{FF2B5EF4-FFF2-40B4-BE49-F238E27FC236}">
                <a16:creationId xmlns:a16="http://schemas.microsoft.com/office/drawing/2014/main" id="{95A7EFFD-20D4-BCE8-17B6-4119BA70A8B0}"/>
              </a:ext>
            </a:extLst>
          </p:cNvPr>
          <p:cNvPicPr>
            <a:picLocks noChangeAspect="1"/>
          </p:cNvPicPr>
          <p:nvPr/>
        </p:nvPicPr>
        <p:blipFill>
          <a:blip r:embed="rId4"/>
          <a:srcRect l="45976" t="13959" r="37885" b="61214"/>
          <a:stretch/>
        </p:blipFill>
        <p:spPr>
          <a:xfrm>
            <a:off x="942848" y="4058037"/>
            <a:ext cx="590078" cy="572411"/>
          </a:xfrm>
          <a:prstGeom prst="rect">
            <a:avLst/>
          </a:prstGeom>
        </p:spPr>
      </p:pic>
      <p:pic>
        <p:nvPicPr>
          <p:cNvPr id="21" name="Billede 20" descr="Et billede, der indeholder Grafik, skærmbillede, cirkel, clipart&#10;&#10;Indhold genereret af kunstig intelligens kan være forkert.">
            <a:extLst>
              <a:ext uri="{FF2B5EF4-FFF2-40B4-BE49-F238E27FC236}">
                <a16:creationId xmlns:a16="http://schemas.microsoft.com/office/drawing/2014/main" id="{BBFB949E-4011-E663-1377-8ADC8BB69E63}"/>
              </a:ext>
            </a:extLst>
          </p:cNvPr>
          <p:cNvPicPr>
            <a:picLocks noChangeAspect="1"/>
          </p:cNvPicPr>
          <p:nvPr/>
        </p:nvPicPr>
        <p:blipFill>
          <a:blip r:embed="rId4"/>
          <a:srcRect l="71586" t="13958" r="7056" b="59069"/>
          <a:stretch/>
        </p:blipFill>
        <p:spPr>
          <a:xfrm>
            <a:off x="1970656" y="4098952"/>
            <a:ext cx="735725" cy="585917"/>
          </a:xfrm>
          <a:prstGeom prst="rect">
            <a:avLst/>
          </a:prstGeom>
        </p:spPr>
      </p:pic>
      <p:pic>
        <p:nvPicPr>
          <p:cNvPr id="22" name="Billede 21" descr="Et billede, der indeholder Grafik, skærmbillede, cirkel, clipart&#10;&#10;Indhold genereret af kunstig intelligens kan være forkert.">
            <a:extLst>
              <a:ext uri="{FF2B5EF4-FFF2-40B4-BE49-F238E27FC236}">
                <a16:creationId xmlns:a16="http://schemas.microsoft.com/office/drawing/2014/main" id="{232E8EF4-7EC8-BCDD-6674-ADC0DFE3B6FC}"/>
              </a:ext>
            </a:extLst>
          </p:cNvPr>
          <p:cNvPicPr>
            <a:picLocks noChangeAspect="1"/>
          </p:cNvPicPr>
          <p:nvPr/>
        </p:nvPicPr>
        <p:blipFill>
          <a:blip r:embed="rId4"/>
          <a:srcRect l="45976" t="40931" r="36242" b="32096"/>
          <a:stretch/>
        </p:blipFill>
        <p:spPr>
          <a:xfrm>
            <a:off x="1473910" y="3193836"/>
            <a:ext cx="724913" cy="693395"/>
          </a:xfrm>
          <a:prstGeom prst="rect">
            <a:avLst/>
          </a:prstGeom>
        </p:spPr>
      </p:pic>
      <p:sp>
        <p:nvSpPr>
          <p:cNvPr id="23" name="Tekstfelt 22">
            <a:extLst>
              <a:ext uri="{FF2B5EF4-FFF2-40B4-BE49-F238E27FC236}">
                <a16:creationId xmlns:a16="http://schemas.microsoft.com/office/drawing/2014/main" id="{8C6C18F0-7FE2-7880-3F80-3C4748525A91}"/>
              </a:ext>
            </a:extLst>
          </p:cNvPr>
          <p:cNvSpPr txBox="1"/>
          <p:nvPr/>
        </p:nvSpPr>
        <p:spPr>
          <a:xfrm>
            <a:off x="1237887" y="3769323"/>
            <a:ext cx="2711669" cy="276999"/>
          </a:xfrm>
          <a:prstGeom prst="rect">
            <a:avLst/>
          </a:prstGeom>
          <a:noFill/>
        </p:spPr>
        <p:txBody>
          <a:bodyPr wrap="square" rtlCol="0">
            <a:spAutoFit/>
          </a:bodyPr>
          <a:lstStyle/>
          <a:p>
            <a:r>
              <a:rPr lang="da-DK" sz="1200" dirty="0" err="1"/>
              <a:t>Iphone</a:t>
            </a:r>
            <a:r>
              <a:rPr lang="da-DK" sz="1200" dirty="0"/>
              <a:t> - Safari</a:t>
            </a:r>
          </a:p>
        </p:txBody>
      </p:sp>
      <p:sp>
        <p:nvSpPr>
          <p:cNvPr id="24" name="Tekstfelt 23">
            <a:extLst>
              <a:ext uri="{FF2B5EF4-FFF2-40B4-BE49-F238E27FC236}">
                <a16:creationId xmlns:a16="http://schemas.microsoft.com/office/drawing/2014/main" id="{DF5D7F54-58EE-B52C-1B86-4A3B363B6D29}"/>
              </a:ext>
            </a:extLst>
          </p:cNvPr>
          <p:cNvSpPr txBox="1"/>
          <p:nvPr/>
        </p:nvSpPr>
        <p:spPr>
          <a:xfrm>
            <a:off x="847683" y="4581282"/>
            <a:ext cx="1858698" cy="461665"/>
          </a:xfrm>
          <a:prstGeom prst="rect">
            <a:avLst/>
          </a:prstGeom>
          <a:noFill/>
        </p:spPr>
        <p:txBody>
          <a:bodyPr wrap="square" rtlCol="0">
            <a:spAutoFit/>
          </a:bodyPr>
          <a:lstStyle/>
          <a:p>
            <a:pPr algn="ctr"/>
            <a:r>
              <a:rPr lang="da-DK" sz="1200" dirty="0"/>
              <a:t>Android – Google Chrome eller Edge</a:t>
            </a:r>
          </a:p>
        </p:txBody>
      </p:sp>
      <p:pic>
        <p:nvPicPr>
          <p:cNvPr id="28" name="Billede 27" descr="Et billede, der indeholder tekst, skærmbillede, design&#10;&#10;Indhold genereret af kunstig intelligens kan være forkert.">
            <a:extLst>
              <a:ext uri="{FF2B5EF4-FFF2-40B4-BE49-F238E27FC236}">
                <a16:creationId xmlns:a16="http://schemas.microsoft.com/office/drawing/2014/main" id="{051DB234-0362-8EEA-765C-2A126A5D2CD4}"/>
              </a:ext>
            </a:extLst>
          </p:cNvPr>
          <p:cNvPicPr>
            <a:picLocks noChangeAspect="1"/>
          </p:cNvPicPr>
          <p:nvPr/>
        </p:nvPicPr>
        <p:blipFill>
          <a:blip r:embed="rId3"/>
          <a:srcRect l="27688" t="19629" r="33559"/>
          <a:stretch/>
        </p:blipFill>
        <p:spPr>
          <a:xfrm>
            <a:off x="3436884" y="1093073"/>
            <a:ext cx="4214648" cy="5511861"/>
          </a:xfrm>
          <a:prstGeom prst="rect">
            <a:avLst/>
          </a:prstGeom>
        </p:spPr>
      </p:pic>
      <p:pic>
        <p:nvPicPr>
          <p:cNvPr id="30" name="Billede 29" descr="Et billede, der indeholder Grafik, skærmbillede, cirkel, clipart&#10;&#10;Indhold genereret af kunstig intelligens kan være forkert.">
            <a:extLst>
              <a:ext uri="{FF2B5EF4-FFF2-40B4-BE49-F238E27FC236}">
                <a16:creationId xmlns:a16="http://schemas.microsoft.com/office/drawing/2014/main" id="{2974AF32-9F9A-848B-F071-6ED25D97A603}"/>
              </a:ext>
            </a:extLst>
          </p:cNvPr>
          <p:cNvPicPr>
            <a:picLocks noChangeAspect="1"/>
          </p:cNvPicPr>
          <p:nvPr/>
        </p:nvPicPr>
        <p:blipFill>
          <a:blip r:embed="rId4"/>
          <a:srcRect l="9840" t="13805" r="70040" b="42210"/>
          <a:stretch/>
        </p:blipFill>
        <p:spPr>
          <a:xfrm>
            <a:off x="4233648" y="2051280"/>
            <a:ext cx="2188136" cy="3016469"/>
          </a:xfrm>
          <a:prstGeom prst="rect">
            <a:avLst/>
          </a:prstGeom>
        </p:spPr>
      </p:pic>
      <p:sp>
        <p:nvSpPr>
          <p:cNvPr id="31" name="Rektangel: afrundede hjørner 30">
            <a:extLst>
              <a:ext uri="{FF2B5EF4-FFF2-40B4-BE49-F238E27FC236}">
                <a16:creationId xmlns:a16="http://schemas.microsoft.com/office/drawing/2014/main" id="{13C6004D-1F7E-FE7F-1455-BD5633F25236}"/>
              </a:ext>
            </a:extLst>
          </p:cNvPr>
          <p:cNvSpPr/>
          <p:nvPr/>
        </p:nvSpPr>
        <p:spPr>
          <a:xfrm>
            <a:off x="847683" y="2795752"/>
            <a:ext cx="1858698" cy="4616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dirty="0">
                <a:solidFill>
                  <a:srgbClr val="000000"/>
                </a:solidFill>
              </a:rPr>
              <a:t>nationalguideline.</a:t>
            </a:r>
          </a:p>
          <a:p>
            <a:pPr algn="ctr"/>
            <a:r>
              <a:rPr lang="da-DK" sz="1200" dirty="0">
                <a:solidFill>
                  <a:srgbClr val="000000"/>
                </a:solidFill>
              </a:rPr>
              <a:t>organdonation.dk</a:t>
            </a:r>
          </a:p>
        </p:txBody>
      </p:sp>
      <p:pic>
        <p:nvPicPr>
          <p:cNvPr id="33" name="Billede 32" descr="Et billede, der indeholder tekst, skærmbillede, design&#10;&#10;Indhold genereret af kunstig intelligens kan være forkert.">
            <a:extLst>
              <a:ext uri="{FF2B5EF4-FFF2-40B4-BE49-F238E27FC236}">
                <a16:creationId xmlns:a16="http://schemas.microsoft.com/office/drawing/2014/main" id="{94B6C52C-B4B5-1F85-8BB6-5022442E516E}"/>
              </a:ext>
            </a:extLst>
          </p:cNvPr>
          <p:cNvPicPr>
            <a:picLocks noChangeAspect="1"/>
          </p:cNvPicPr>
          <p:nvPr/>
        </p:nvPicPr>
        <p:blipFill>
          <a:blip r:embed="rId3"/>
          <a:srcRect l="75236" t="19629"/>
          <a:stretch/>
        </p:blipFill>
        <p:spPr>
          <a:xfrm>
            <a:off x="8607972" y="1100464"/>
            <a:ext cx="2693250" cy="5511861"/>
          </a:xfrm>
          <a:prstGeom prst="rect">
            <a:avLst/>
          </a:prstGeom>
        </p:spPr>
      </p:pic>
    </p:spTree>
    <p:extLst>
      <p:ext uri="{BB962C8B-B14F-4D97-AF65-F5344CB8AC3E}">
        <p14:creationId xmlns:p14="http://schemas.microsoft.com/office/powerpoint/2010/main" val="1966295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75D18FA-EF5F-4A32-95B8-44C41EF10BBF}"/>
              </a:ext>
            </a:extLst>
          </p:cNvPr>
          <p:cNvSpPr/>
          <p:nvPr/>
        </p:nvSpPr>
        <p:spPr>
          <a:xfrm>
            <a:off x="-285605" y="-83088"/>
            <a:ext cx="12575575" cy="7213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Grafik 3">
            <a:extLst>
              <a:ext uri="{FF2B5EF4-FFF2-40B4-BE49-F238E27FC236}">
                <a16:creationId xmlns:a16="http://schemas.microsoft.com/office/drawing/2014/main" id="{9939A220-C616-4B8B-99D4-472104BBF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1365" y="2923194"/>
            <a:ext cx="1011612" cy="1011612"/>
          </a:xfrm>
          <a:prstGeom prst="rect">
            <a:avLst/>
          </a:prstGeom>
        </p:spPr>
      </p:pic>
      <p:sp>
        <p:nvSpPr>
          <p:cNvPr id="5" name="Undertitel 2">
            <a:extLst>
              <a:ext uri="{FF2B5EF4-FFF2-40B4-BE49-F238E27FC236}">
                <a16:creationId xmlns:a16="http://schemas.microsoft.com/office/drawing/2014/main" id="{F4DF7878-D4BB-47BE-84CD-EF4BD2336E1A}"/>
              </a:ext>
            </a:extLst>
          </p:cNvPr>
          <p:cNvSpPr txBox="1">
            <a:spLocks/>
          </p:cNvSpPr>
          <p:nvPr/>
        </p:nvSpPr>
        <p:spPr>
          <a:xfrm>
            <a:off x="2085416" y="5501338"/>
            <a:ext cx="7883511" cy="677393"/>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defRPr/>
            </a:pPr>
            <a:r>
              <a:rPr lang="da-DK" sz="1400" dirty="0">
                <a:solidFill>
                  <a:schemeClr val="bg1"/>
                </a:solidFill>
              </a:rPr>
              <a:t>Udarbejdet af </a:t>
            </a:r>
          </a:p>
          <a:p>
            <a:pPr marL="0" indent="0" algn="ctr">
              <a:lnSpc>
                <a:spcPct val="100000"/>
              </a:lnSpc>
              <a:buFont typeface="Arial" panose="020B0604020202020204" pitchFamily="34" charset="0"/>
              <a:buNone/>
              <a:defRPr/>
            </a:pPr>
            <a:r>
              <a:rPr lang="da-DK" sz="1400" dirty="0">
                <a:solidFill>
                  <a:schemeClr val="bg1"/>
                </a:solidFill>
              </a:rPr>
              <a:t>Dansk Center for Organdonation</a:t>
            </a:r>
          </a:p>
          <a:p>
            <a:pPr marL="0" indent="0" algn="ctr">
              <a:lnSpc>
                <a:spcPct val="100000"/>
              </a:lnSpc>
              <a:buFont typeface="Arial" panose="020B0604020202020204" pitchFamily="34" charset="0"/>
              <a:buNone/>
              <a:defRPr/>
            </a:pPr>
            <a:endParaRPr lang="da-DK" sz="1400" dirty="0">
              <a:solidFill>
                <a:schemeClr val="bg1"/>
              </a:solidFill>
            </a:endParaRPr>
          </a:p>
          <a:p>
            <a:pPr marL="0" indent="0">
              <a:buFont typeface="Arial" panose="020B0604020202020204" pitchFamily="34" charset="0"/>
              <a:buNone/>
              <a:defRPr/>
            </a:pPr>
            <a:endParaRPr lang="da-DK" dirty="0"/>
          </a:p>
        </p:txBody>
      </p:sp>
    </p:spTree>
    <p:extLst>
      <p:ext uri="{BB962C8B-B14F-4D97-AF65-F5344CB8AC3E}">
        <p14:creationId xmlns:p14="http://schemas.microsoft.com/office/powerpoint/2010/main" val="1747227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kstfelt 30">
            <a:extLst>
              <a:ext uri="{FF2B5EF4-FFF2-40B4-BE49-F238E27FC236}">
                <a16:creationId xmlns:a16="http://schemas.microsoft.com/office/drawing/2014/main" id="{2A3FE4D2-291D-4C4A-8383-876ED74438FE}"/>
              </a:ext>
            </a:extLst>
          </p:cNvPr>
          <p:cNvSpPr txBox="1"/>
          <p:nvPr/>
        </p:nvSpPr>
        <p:spPr>
          <a:xfrm>
            <a:off x="876477" y="921213"/>
            <a:ext cx="8632722" cy="830997"/>
          </a:xfrm>
          <a:prstGeom prst="rect">
            <a:avLst/>
          </a:prstGeom>
          <a:noFill/>
        </p:spPr>
        <p:txBody>
          <a:bodyPr wrap="square">
            <a:spAutoFit/>
          </a:bodyPr>
          <a:lstStyle/>
          <a:p>
            <a:pPr eaLnBrk="1" hangingPunct="1"/>
            <a:r>
              <a:rPr lang="da-DK" sz="2400" b="1" dirty="0">
                <a:solidFill>
                  <a:srgbClr val="004567"/>
                </a:solidFill>
              </a:rPr>
              <a:t>Eks. på situationer, hvor patientens tilstand kan føre til hjernedød, mens respiratorbehandling pågår.</a:t>
            </a:r>
          </a:p>
        </p:txBody>
      </p:sp>
      <p:sp>
        <p:nvSpPr>
          <p:cNvPr id="11" name="Titel 1">
            <a:extLst>
              <a:ext uri="{FF2B5EF4-FFF2-40B4-BE49-F238E27FC236}">
                <a16:creationId xmlns:a16="http://schemas.microsoft.com/office/drawing/2014/main" id="{4B4143C0-F4A2-4130-ADCC-708927F8CA33}"/>
              </a:ext>
            </a:extLst>
          </p:cNvPr>
          <p:cNvSpPr>
            <a:spLocks noGrp="1"/>
          </p:cNvSpPr>
          <p:nvPr>
            <p:ph type="title"/>
          </p:nvPr>
        </p:nvSpPr>
        <p:spPr>
          <a:xfrm>
            <a:off x="894999" y="1511319"/>
            <a:ext cx="10067022" cy="930988"/>
          </a:xfrm>
        </p:spPr>
        <p:txBody>
          <a:bodyPr>
            <a:noAutofit/>
          </a:bodyPr>
          <a:lstStyle/>
          <a:p>
            <a:pPr marL="285750" indent="-285750">
              <a:buFont typeface="Arial" panose="020B0604020202020204" pitchFamily="34" charset="0"/>
              <a:buChar char="•"/>
            </a:pPr>
            <a:r>
              <a:rPr lang="da-DK" sz="2000" dirty="0" err="1">
                <a:solidFill>
                  <a:srgbClr val="004567"/>
                </a:solidFill>
                <a:latin typeface="+mn-lt"/>
              </a:rPr>
              <a:t>Intrakranielle</a:t>
            </a:r>
            <a:r>
              <a:rPr lang="da-DK" sz="2000" dirty="0">
                <a:solidFill>
                  <a:srgbClr val="004567"/>
                </a:solidFill>
                <a:latin typeface="+mn-lt"/>
              </a:rPr>
              <a:t> rumopfyldende processer:</a:t>
            </a:r>
          </a:p>
        </p:txBody>
      </p:sp>
      <p:grpSp>
        <p:nvGrpSpPr>
          <p:cNvPr id="12" name="Gruppe 11">
            <a:extLst>
              <a:ext uri="{FF2B5EF4-FFF2-40B4-BE49-F238E27FC236}">
                <a16:creationId xmlns:a16="http://schemas.microsoft.com/office/drawing/2014/main" id="{3C1FE832-B5C4-4A48-9662-C14E4A10A6B8}"/>
              </a:ext>
            </a:extLst>
          </p:cNvPr>
          <p:cNvGrpSpPr/>
          <p:nvPr/>
        </p:nvGrpSpPr>
        <p:grpSpPr>
          <a:xfrm>
            <a:off x="855673" y="2669985"/>
            <a:ext cx="2308215" cy="3469719"/>
            <a:chOff x="639097" y="2669985"/>
            <a:chExt cx="2308215" cy="3469719"/>
          </a:xfrm>
        </p:grpSpPr>
        <p:sp>
          <p:nvSpPr>
            <p:cNvPr id="5" name="Tekstfelt 4">
              <a:extLst>
                <a:ext uri="{FF2B5EF4-FFF2-40B4-BE49-F238E27FC236}">
                  <a16:creationId xmlns:a16="http://schemas.microsoft.com/office/drawing/2014/main" id="{84B5FCB2-6FA1-45A5-955A-49A8D0AB42B5}"/>
                </a:ext>
              </a:extLst>
            </p:cNvPr>
            <p:cNvSpPr txBox="1"/>
            <p:nvPr/>
          </p:nvSpPr>
          <p:spPr>
            <a:xfrm>
              <a:off x="639097" y="4231489"/>
              <a:ext cx="2308215" cy="1908215"/>
            </a:xfrm>
            <a:prstGeom prst="rect">
              <a:avLst/>
            </a:prstGeom>
            <a:noFill/>
          </p:spPr>
          <p:txBody>
            <a:bodyPr wrap="square">
              <a:spAutoFit/>
            </a:bodyPr>
            <a:lstStyle/>
            <a:p>
              <a:r>
                <a:rPr lang="da-DK" sz="2000" b="1" u="sng" dirty="0"/>
                <a:t>Blødning</a:t>
              </a:r>
            </a:p>
            <a:p>
              <a:pPr marL="285750" indent="-285750">
                <a:buFont typeface="Arial" panose="020B0604020202020204" pitchFamily="34" charset="0"/>
                <a:buChar char="•"/>
              </a:pPr>
              <a:r>
                <a:rPr lang="da-DK" sz="2000" dirty="0"/>
                <a:t>Subarachnoidalblødning</a:t>
              </a:r>
            </a:p>
            <a:p>
              <a:pPr marL="285750" indent="-285750">
                <a:buFont typeface="Arial" panose="020B0604020202020204" pitchFamily="34" charset="0"/>
                <a:buChar char="•"/>
              </a:pPr>
              <a:r>
                <a:rPr lang="da-DK" sz="2000" dirty="0"/>
                <a:t>Parencymatøs blødning</a:t>
              </a:r>
            </a:p>
            <a:p>
              <a:endParaRPr lang="da-DK" dirty="0"/>
            </a:p>
          </p:txBody>
        </p:sp>
        <p:grpSp>
          <p:nvGrpSpPr>
            <p:cNvPr id="6" name="Gruppe 5">
              <a:extLst>
                <a:ext uri="{FF2B5EF4-FFF2-40B4-BE49-F238E27FC236}">
                  <a16:creationId xmlns:a16="http://schemas.microsoft.com/office/drawing/2014/main" id="{8194357E-75F3-40FA-8E4B-BFD6970AC36A}"/>
                </a:ext>
              </a:extLst>
            </p:cNvPr>
            <p:cNvGrpSpPr/>
            <p:nvPr/>
          </p:nvGrpSpPr>
          <p:grpSpPr>
            <a:xfrm>
              <a:off x="922071" y="2669985"/>
              <a:ext cx="1339760" cy="1339760"/>
              <a:chOff x="922071" y="2669985"/>
              <a:chExt cx="1339760" cy="1339760"/>
            </a:xfrm>
          </p:grpSpPr>
          <p:sp>
            <p:nvSpPr>
              <p:cNvPr id="20" name="Ellipse 19">
                <a:extLst>
                  <a:ext uri="{FF2B5EF4-FFF2-40B4-BE49-F238E27FC236}">
                    <a16:creationId xmlns:a16="http://schemas.microsoft.com/office/drawing/2014/main" id="{8ECB6A4C-8DF0-4A3E-8ED9-F2A2E6FF1FA4}"/>
                  </a:ext>
                </a:extLst>
              </p:cNvPr>
              <p:cNvSpPr/>
              <p:nvPr/>
            </p:nvSpPr>
            <p:spPr>
              <a:xfrm>
                <a:off x="922071" y="2669985"/>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7" name="Grafik 16">
                <a:extLst>
                  <a:ext uri="{FF2B5EF4-FFF2-40B4-BE49-F238E27FC236}">
                    <a16:creationId xmlns:a16="http://schemas.microsoft.com/office/drawing/2014/main" id="{8F8A0E17-731B-4853-94D0-7E82FABCBB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9211" y="3047558"/>
                <a:ext cx="632297" cy="606749"/>
              </a:xfrm>
              <a:prstGeom prst="rect">
                <a:avLst/>
              </a:prstGeom>
            </p:spPr>
          </p:pic>
        </p:grpSp>
      </p:grpSp>
      <p:grpSp>
        <p:nvGrpSpPr>
          <p:cNvPr id="27" name="Gruppe 26">
            <a:extLst>
              <a:ext uri="{FF2B5EF4-FFF2-40B4-BE49-F238E27FC236}">
                <a16:creationId xmlns:a16="http://schemas.microsoft.com/office/drawing/2014/main" id="{76D181D8-A12D-4E40-8B0F-072C1400E7A0}"/>
              </a:ext>
            </a:extLst>
          </p:cNvPr>
          <p:cNvGrpSpPr/>
          <p:nvPr/>
        </p:nvGrpSpPr>
        <p:grpSpPr>
          <a:xfrm>
            <a:off x="3290038" y="2664864"/>
            <a:ext cx="2087257" cy="3774424"/>
            <a:chOff x="3061430" y="2664864"/>
            <a:chExt cx="2087257" cy="3774424"/>
          </a:xfrm>
        </p:grpSpPr>
        <p:sp>
          <p:nvSpPr>
            <p:cNvPr id="13" name="Tekstfelt 12">
              <a:extLst>
                <a:ext uri="{FF2B5EF4-FFF2-40B4-BE49-F238E27FC236}">
                  <a16:creationId xmlns:a16="http://schemas.microsoft.com/office/drawing/2014/main" id="{ACEF3A53-EC6B-4C4D-B6C2-0127B07BD6A8}"/>
                </a:ext>
              </a:extLst>
            </p:cNvPr>
            <p:cNvSpPr txBox="1"/>
            <p:nvPr/>
          </p:nvSpPr>
          <p:spPr>
            <a:xfrm>
              <a:off x="3061430" y="4254074"/>
              <a:ext cx="2087257" cy="2185214"/>
            </a:xfrm>
            <a:prstGeom prst="rect">
              <a:avLst/>
            </a:prstGeom>
            <a:noFill/>
          </p:spPr>
          <p:txBody>
            <a:bodyPr wrap="square">
              <a:spAutoFit/>
            </a:bodyPr>
            <a:lstStyle/>
            <a:p>
              <a:r>
                <a:rPr lang="da-DK" sz="2000" b="1" u="sng" dirty="0"/>
                <a:t>Traume</a:t>
              </a:r>
              <a:endParaRPr lang="da-DK" sz="2000" b="1" dirty="0"/>
            </a:p>
            <a:p>
              <a:pPr marL="285750" indent="-285750">
                <a:buFont typeface="Arial" panose="020B0604020202020204" pitchFamily="34" charset="0"/>
                <a:buChar char="•"/>
              </a:pPr>
              <a:r>
                <a:rPr lang="da-DK" sz="2000" dirty="0" err="1"/>
                <a:t>Subduralt</a:t>
              </a:r>
              <a:r>
                <a:rPr lang="da-DK" sz="2000" dirty="0"/>
                <a:t> </a:t>
              </a:r>
              <a:r>
                <a:rPr lang="da-DK" sz="2000" dirty="0" err="1"/>
                <a:t>hæmatom</a:t>
              </a:r>
              <a:endParaRPr lang="da-DK" sz="2000" dirty="0"/>
            </a:p>
            <a:p>
              <a:pPr marL="285750" indent="-285750">
                <a:buFont typeface="Arial" panose="020B0604020202020204" pitchFamily="34" charset="0"/>
                <a:buChar char="•"/>
              </a:pPr>
              <a:r>
                <a:rPr lang="da-DK" sz="2000" dirty="0" err="1"/>
                <a:t>Epiduralt</a:t>
              </a:r>
              <a:r>
                <a:rPr lang="da-DK" sz="2000" dirty="0"/>
                <a:t> </a:t>
              </a:r>
              <a:r>
                <a:rPr lang="da-DK" sz="2000" dirty="0" err="1"/>
                <a:t>hæmatom</a:t>
              </a:r>
              <a:endParaRPr lang="da-DK" sz="2000" dirty="0"/>
            </a:p>
            <a:p>
              <a:endParaRPr lang="da-DK" b="1" dirty="0"/>
            </a:p>
            <a:p>
              <a:endParaRPr lang="da-DK" dirty="0"/>
            </a:p>
          </p:txBody>
        </p:sp>
        <p:grpSp>
          <p:nvGrpSpPr>
            <p:cNvPr id="7" name="Gruppe 6">
              <a:extLst>
                <a:ext uri="{FF2B5EF4-FFF2-40B4-BE49-F238E27FC236}">
                  <a16:creationId xmlns:a16="http://schemas.microsoft.com/office/drawing/2014/main" id="{6813BC62-86DB-41D5-904A-DE66383D3073}"/>
                </a:ext>
              </a:extLst>
            </p:cNvPr>
            <p:cNvGrpSpPr/>
            <p:nvPr/>
          </p:nvGrpSpPr>
          <p:grpSpPr>
            <a:xfrm>
              <a:off x="3146786" y="2664864"/>
              <a:ext cx="1339760" cy="1339760"/>
              <a:chOff x="3146786" y="2664864"/>
              <a:chExt cx="1339760" cy="1339760"/>
            </a:xfrm>
          </p:grpSpPr>
          <p:sp>
            <p:nvSpPr>
              <p:cNvPr id="21" name="Ellipse 20">
                <a:extLst>
                  <a:ext uri="{FF2B5EF4-FFF2-40B4-BE49-F238E27FC236}">
                    <a16:creationId xmlns:a16="http://schemas.microsoft.com/office/drawing/2014/main" id="{E2A3A2FB-C2D4-4D07-844A-20BF69F2EB53}"/>
                  </a:ext>
                </a:extLst>
              </p:cNvPr>
              <p:cNvSpPr/>
              <p:nvPr/>
            </p:nvSpPr>
            <p:spPr>
              <a:xfrm>
                <a:off x="3146786" y="266486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4" name="Grafik 33">
                <a:extLst>
                  <a:ext uri="{FF2B5EF4-FFF2-40B4-BE49-F238E27FC236}">
                    <a16:creationId xmlns:a16="http://schemas.microsoft.com/office/drawing/2014/main" id="{87153438-196C-42AD-B48E-B60FBDCDE8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4079" y="2830409"/>
                <a:ext cx="727925" cy="986898"/>
              </a:xfrm>
              <a:prstGeom prst="rect">
                <a:avLst/>
              </a:prstGeom>
            </p:spPr>
          </p:pic>
        </p:grpSp>
      </p:grpSp>
      <p:grpSp>
        <p:nvGrpSpPr>
          <p:cNvPr id="28" name="Gruppe 27">
            <a:extLst>
              <a:ext uri="{FF2B5EF4-FFF2-40B4-BE49-F238E27FC236}">
                <a16:creationId xmlns:a16="http://schemas.microsoft.com/office/drawing/2014/main" id="{1C219979-079A-45AD-A262-616624A3C8C3}"/>
              </a:ext>
            </a:extLst>
          </p:cNvPr>
          <p:cNvGrpSpPr/>
          <p:nvPr/>
        </p:nvGrpSpPr>
        <p:grpSpPr>
          <a:xfrm>
            <a:off x="5204094" y="2669551"/>
            <a:ext cx="2308215" cy="2604675"/>
            <a:chOff x="5047678" y="2669551"/>
            <a:chExt cx="2308215" cy="2604675"/>
          </a:xfrm>
        </p:grpSpPr>
        <p:sp>
          <p:nvSpPr>
            <p:cNvPr id="15" name="Tekstfelt 14">
              <a:extLst>
                <a:ext uri="{FF2B5EF4-FFF2-40B4-BE49-F238E27FC236}">
                  <a16:creationId xmlns:a16="http://schemas.microsoft.com/office/drawing/2014/main" id="{BA5A5535-B58A-4F3D-8373-0000D1AEC035}"/>
                </a:ext>
              </a:extLst>
            </p:cNvPr>
            <p:cNvSpPr txBox="1"/>
            <p:nvPr/>
          </p:nvSpPr>
          <p:spPr>
            <a:xfrm>
              <a:off x="5047678" y="4258563"/>
              <a:ext cx="2308215" cy="1015663"/>
            </a:xfrm>
            <a:prstGeom prst="rect">
              <a:avLst/>
            </a:prstGeom>
            <a:noFill/>
          </p:spPr>
          <p:txBody>
            <a:bodyPr wrap="square">
              <a:spAutoFit/>
            </a:bodyPr>
            <a:lstStyle/>
            <a:p>
              <a:r>
                <a:rPr lang="da-DK" sz="2000" b="1" u="sng" dirty="0" err="1"/>
                <a:t>Anoxisk</a:t>
              </a:r>
              <a:r>
                <a:rPr lang="da-DK" sz="2000" b="1" u="sng"/>
                <a:t> ødem</a:t>
              </a:r>
              <a:endParaRPr lang="da-DK" sz="2000" b="1" dirty="0"/>
            </a:p>
            <a:p>
              <a:pPr marL="285750" indent="-285750">
                <a:buFont typeface="Arial" panose="020B0604020202020204" pitchFamily="34" charset="0"/>
                <a:buChar char="•"/>
              </a:pPr>
              <a:r>
                <a:rPr lang="da-DK" sz="2000" dirty="0"/>
                <a:t>Kredsløbsstop</a:t>
              </a:r>
            </a:p>
            <a:p>
              <a:pPr marL="285750" indent="-285750">
                <a:buFont typeface="Arial" panose="020B0604020202020204" pitchFamily="34" charset="0"/>
                <a:buChar char="•"/>
              </a:pPr>
              <a:r>
                <a:rPr lang="da-DK" sz="2000" dirty="0"/>
                <a:t>Cerebralt infarkt</a:t>
              </a:r>
            </a:p>
          </p:txBody>
        </p:sp>
        <p:grpSp>
          <p:nvGrpSpPr>
            <p:cNvPr id="8" name="Gruppe 7">
              <a:extLst>
                <a:ext uri="{FF2B5EF4-FFF2-40B4-BE49-F238E27FC236}">
                  <a16:creationId xmlns:a16="http://schemas.microsoft.com/office/drawing/2014/main" id="{96FD799D-B192-46F5-9ED4-974130BDB947}"/>
                </a:ext>
              </a:extLst>
            </p:cNvPr>
            <p:cNvGrpSpPr/>
            <p:nvPr/>
          </p:nvGrpSpPr>
          <p:grpSpPr>
            <a:xfrm>
              <a:off x="5435717" y="2669551"/>
              <a:ext cx="1339760" cy="1339760"/>
              <a:chOff x="5435717" y="2669551"/>
              <a:chExt cx="1339760" cy="1339760"/>
            </a:xfrm>
          </p:grpSpPr>
          <p:sp>
            <p:nvSpPr>
              <p:cNvPr id="22" name="Ellipse 21">
                <a:extLst>
                  <a:ext uri="{FF2B5EF4-FFF2-40B4-BE49-F238E27FC236}">
                    <a16:creationId xmlns:a16="http://schemas.microsoft.com/office/drawing/2014/main" id="{622A5406-7127-49FD-BC54-D363329EF98D}"/>
                  </a:ext>
                </a:extLst>
              </p:cNvPr>
              <p:cNvSpPr/>
              <p:nvPr/>
            </p:nvSpPr>
            <p:spPr>
              <a:xfrm>
                <a:off x="5435717" y="2669551"/>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7" name="Grafik 36">
                <a:extLst>
                  <a:ext uri="{FF2B5EF4-FFF2-40B4-BE49-F238E27FC236}">
                    <a16:creationId xmlns:a16="http://schemas.microsoft.com/office/drawing/2014/main" id="{1960FA94-022B-4524-A19A-0D4DBCDF8E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5872" y="2975025"/>
                <a:ext cx="794758" cy="739676"/>
              </a:xfrm>
              <a:prstGeom prst="rect">
                <a:avLst/>
              </a:prstGeom>
            </p:spPr>
          </p:pic>
        </p:grpSp>
      </p:grpSp>
      <p:grpSp>
        <p:nvGrpSpPr>
          <p:cNvPr id="29" name="Gruppe 28">
            <a:extLst>
              <a:ext uri="{FF2B5EF4-FFF2-40B4-BE49-F238E27FC236}">
                <a16:creationId xmlns:a16="http://schemas.microsoft.com/office/drawing/2014/main" id="{94B83D1F-1587-4379-9096-3B101A865DEE}"/>
              </a:ext>
            </a:extLst>
          </p:cNvPr>
          <p:cNvGrpSpPr/>
          <p:nvPr/>
        </p:nvGrpSpPr>
        <p:grpSpPr>
          <a:xfrm>
            <a:off x="7739889" y="2664864"/>
            <a:ext cx="1722836" cy="2618413"/>
            <a:chOff x="7595505" y="2664864"/>
            <a:chExt cx="1722836" cy="2618413"/>
          </a:xfrm>
        </p:grpSpPr>
        <p:sp>
          <p:nvSpPr>
            <p:cNvPr id="14" name="Tekstfelt 13">
              <a:extLst>
                <a:ext uri="{FF2B5EF4-FFF2-40B4-BE49-F238E27FC236}">
                  <a16:creationId xmlns:a16="http://schemas.microsoft.com/office/drawing/2014/main" id="{622BD0BC-DAE4-4990-99BC-1A74E8043289}"/>
                </a:ext>
              </a:extLst>
            </p:cNvPr>
            <p:cNvSpPr txBox="1"/>
            <p:nvPr/>
          </p:nvSpPr>
          <p:spPr>
            <a:xfrm>
              <a:off x="7595505" y="4267614"/>
              <a:ext cx="1722836" cy="1015663"/>
            </a:xfrm>
            <a:prstGeom prst="rect">
              <a:avLst/>
            </a:prstGeom>
            <a:noFill/>
          </p:spPr>
          <p:txBody>
            <a:bodyPr wrap="square">
              <a:spAutoFit/>
            </a:bodyPr>
            <a:lstStyle/>
            <a:p>
              <a:r>
                <a:rPr lang="da-DK" sz="2000" b="1" u="sng" dirty="0"/>
                <a:t>Infektion</a:t>
              </a:r>
            </a:p>
            <a:p>
              <a:pPr marL="285750" indent="-285750">
                <a:buFont typeface="Arial" panose="020B0604020202020204" pitchFamily="34" charset="0"/>
                <a:buChar char="•"/>
              </a:pPr>
              <a:r>
                <a:rPr lang="da-DK" sz="2000" dirty="0"/>
                <a:t>Meningitis</a:t>
              </a:r>
            </a:p>
            <a:p>
              <a:pPr marL="285750" indent="-285750">
                <a:buFont typeface="Arial" panose="020B0604020202020204" pitchFamily="34" charset="0"/>
                <a:buChar char="•"/>
              </a:pPr>
              <a:r>
                <a:rPr lang="da-DK" sz="2000" dirty="0"/>
                <a:t>Absces</a:t>
              </a:r>
            </a:p>
          </p:txBody>
        </p:sp>
        <p:grpSp>
          <p:nvGrpSpPr>
            <p:cNvPr id="9" name="Gruppe 8">
              <a:extLst>
                <a:ext uri="{FF2B5EF4-FFF2-40B4-BE49-F238E27FC236}">
                  <a16:creationId xmlns:a16="http://schemas.microsoft.com/office/drawing/2014/main" id="{705F4E5A-BD64-4AF9-8E94-4F64B0E08064}"/>
                </a:ext>
              </a:extLst>
            </p:cNvPr>
            <p:cNvGrpSpPr/>
            <p:nvPr/>
          </p:nvGrpSpPr>
          <p:grpSpPr>
            <a:xfrm>
              <a:off x="7649023" y="2664864"/>
              <a:ext cx="1339760" cy="1339760"/>
              <a:chOff x="7649023" y="2664864"/>
              <a:chExt cx="1339760" cy="1339760"/>
            </a:xfrm>
          </p:grpSpPr>
          <p:sp>
            <p:nvSpPr>
              <p:cNvPr id="24" name="Ellipse 23">
                <a:extLst>
                  <a:ext uri="{FF2B5EF4-FFF2-40B4-BE49-F238E27FC236}">
                    <a16:creationId xmlns:a16="http://schemas.microsoft.com/office/drawing/2014/main" id="{C8BC667F-9EB8-4359-895C-06F62E834C6E}"/>
                  </a:ext>
                </a:extLst>
              </p:cNvPr>
              <p:cNvSpPr/>
              <p:nvPr/>
            </p:nvSpPr>
            <p:spPr>
              <a:xfrm>
                <a:off x="7649023" y="266486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Grafik 17">
                <a:extLst>
                  <a:ext uri="{FF2B5EF4-FFF2-40B4-BE49-F238E27FC236}">
                    <a16:creationId xmlns:a16="http://schemas.microsoft.com/office/drawing/2014/main" id="{6A373919-6A71-4FA5-8584-5597594706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54150" y="2919712"/>
                <a:ext cx="765134" cy="870267"/>
              </a:xfrm>
              <a:prstGeom prst="rect">
                <a:avLst/>
              </a:prstGeom>
            </p:spPr>
          </p:pic>
        </p:grpSp>
      </p:grpSp>
      <p:grpSp>
        <p:nvGrpSpPr>
          <p:cNvPr id="32" name="Gruppe 31">
            <a:extLst>
              <a:ext uri="{FF2B5EF4-FFF2-40B4-BE49-F238E27FC236}">
                <a16:creationId xmlns:a16="http://schemas.microsoft.com/office/drawing/2014/main" id="{6C848122-1F14-4F7C-9E79-0C277BD6BDC5}"/>
              </a:ext>
            </a:extLst>
          </p:cNvPr>
          <p:cNvGrpSpPr/>
          <p:nvPr/>
        </p:nvGrpSpPr>
        <p:grpSpPr>
          <a:xfrm>
            <a:off x="9444512" y="2671214"/>
            <a:ext cx="2087257" cy="2610151"/>
            <a:chOff x="9492640" y="2671214"/>
            <a:chExt cx="2087257" cy="2610151"/>
          </a:xfrm>
        </p:grpSpPr>
        <p:sp>
          <p:nvSpPr>
            <p:cNvPr id="16" name="Tekstfelt 15">
              <a:extLst>
                <a:ext uri="{FF2B5EF4-FFF2-40B4-BE49-F238E27FC236}">
                  <a16:creationId xmlns:a16="http://schemas.microsoft.com/office/drawing/2014/main" id="{514CE221-3F1F-4F1E-A21C-FDBA142C1F93}"/>
                </a:ext>
              </a:extLst>
            </p:cNvPr>
            <p:cNvSpPr txBox="1"/>
            <p:nvPr/>
          </p:nvSpPr>
          <p:spPr>
            <a:xfrm>
              <a:off x="9492640" y="4265702"/>
              <a:ext cx="2087257" cy="1015663"/>
            </a:xfrm>
            <a:prstGeom prst="rect">
              <a:avLst/>
            </a:prstGeom>
            <a:noFill/>
          </p:spPr>
          <p:txBody>
            <a:bodyPr wrap="square">
              <a:spAutoFit/>
            </a:bodyPr>
            <a:lstStyle/>
            <a:p>
              <a:pPr algn="ctr"/>
              <a:r>
                <a:rPr lang="da-DK" sz="2000" b="1" u="sng" dirty="0"/>
                <a:t>Tumorer</a:t>
              </a:r>
              <a:r>
                <a:rPr lang="da-DK" sz="2000" u="sng" dirty="0"/>
                <a:t> </a:t>
              </a:r>
            </a:p>
            <a:p>
              <a:pPr marL="285750" indent="-285750">
                <a:buFont typeface="Arial" panose="020B0604020202020204" pitchFamily="34" charset="0"/>
                <a:buChar char="•"/>
              </a:pPr>
              <a:r>
                <a:rPr lang="da-DK" sz="2000" dirty="0"/>
                <a:t>Visse benigne hjernetumorer</a:t>
              </a:r>
            </a:p>
          </p:txBody>
        </p:sp>
        <p:grpSp>
          <p:nvGrpSpPr>
            <p:cNvPr id="10" name="Gruppe 9">
              <a:extLst>
                <a:ext uri="{FF2B5EF4-FFF2-40B4-BE49-F238E27FC236}">
                  <a16:creationId xmlns:a16="http://schemas.microsoft.com/office/drawing/2014/main" id="{82FB86FC-0FE4-4BCC-A74E-BF3BD37D0D22}"/>
                </a:ext>
              </a:extLst>
            </p:cNvPr>
            <p:cNvGrpSpPr/>
            <p:nvPr/>
          </p:nvGrpSpPr>
          <p:grpSpPr>
            <a:xfrm>
              <a:off x="9895703" y="2671214"/>
              <a:ext cx="1339760" cy="1339760"/>
              <a:chOff x="9895703" y="2671214"/>
              <a:chExt cx="1339760" cy="1339760"/>
            </a:xfrm>
          </p:grpSpPr>
          <p:sp>
            <p:nvSpPr>
              <p:cNvPr id="25" name="Ellipse 24">
                <a:extLst>
                  <a:ext uri="{FF2B5EF4-FFF2-40B4-BE49-F238E27FC236}">
                    <a16:creationId xmlns:a16="http://schemas.microsoft.com/office/drawing/2014/main" id="{C69B2B1B-EC6B-4BC4-9A69-62A11F17E1C5}"/>
                  </a:ext>
                </a:extLst>
              </p:cNvPr>
              <p:cNvSpPr/>
              <p:nvPr/>
            </p:nvSpPr>
            <p:spPr>
              <a:xfrm>
                <a:off x="9895703" y="267121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9" name="Grafik 18">
                <a:extLst>
                  <a:ext uri="{FF2B5EF4-FFF2-40B4-BE49-F238E27FC236}">
                    <a16:creationId xmlns:a16="http://schemas.microsoft.com/office/drawing/2014/main" id="{0B98FDB9-09B3-434A-A3F4-A603AA804D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61991" y="2960310"/>
                <a:ext cx="836079" cy="797011"/>
              </a:xfrm>
              <a:prstGeom prst="rect">
                <a:avLst/>
              </a:prstGeom>
            </p:spPr>
          </p:pic>
        </p:grpSp>
      </p:grpSp>
      <p:sp>
        <p:nvSpPr>
          <p:cNvPr id="35" name="Tekstfelt 34">
            <a:extLst>
              <a:ext uri="{FF2B5EF4-FFF2-40B4-BE49-F238E27FC236}">
                <a16:creationId xmlns:a16="http://schemas.microsoft.com/office/drawing/2014/main" id="{4D4C0467-D948-4F78-BE79-85E8077C437C}"/>
              </a:ext>
            </a:extLst>
          </p:cNvPr>
          <p:cNvSpPr txBox="1"/>
          <p:nvPr/>
        </p:nvSpPr>
        <p:spPr>
          <a:xfrm>
            <a:off x="846348" y="273406"/>
            <a:ext cx="4182618"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2314727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9AFF26F6-966F-43B3-AD0B-BC23111C7217}"/>
              </a:ext>
            </a:extLst>
          </p:cNvPr>
          <p:cNvPicPr>
            <a:picLocks noChangeAspect="1"/>
          </p:cNvPicPr>
          <p:nvPr/>
        </p:nvPicPr>
        <p:blipFill>
          <a:blip r:embed="rId3"/>
          <a:stretch>
            <a:fillRect/>
          </a:stretch>
        </p:blipFill>
        <p:spPr>
          <a:xfrm>
            <a:off x="11326308" y="360785"/>
            <a:ext cx="501602" cy="501602"/>
          </a:xfrm>
          <a:prstGeom prst="rect">
            <a:avLst/>
          </a:prstGeom>
        </p:spPr>
      </p:pic>
      <p:pic>
        <p:nvPicPr>
          <p:cNvPr id="36" name="Grafik 35">
            <a:extLst>
              <a:ext uri="{FF2B5EF4-FFF2-40B4-BE49-F238E27FC236}">
                <a16:creationId xmlns:a16="http://schemas.microsoft.com/office/drawing/2014/main" id="{C87941DE-00CB-4BB6-8306-57FD14C6E7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2" y="3709443"/>
            <a:ext cx="4468514" cy="3603640"/>
          </a:xfrm>
          <a:prstGeom prst="rect">
            <a:avLst/>
          </a:prstGeom>
        </p:spPr>
      </p:pic>
      <p:pic>
        <p:nvPicPr>
          <p:cNvPr id="37" name="Grafik 36">
            <a:extLst>
              <a:ext uri="{FF2B5EF4-FFF2-40B4-BE49-F238E27FC236}">
                <a16:creationId xmlns:a16="http://schemas.microsoft.com/office/drawing/2014/main" id="{E197F1B0-9D48-4386-B96C-6CE8B90D84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533557" y="3709443"/>
            <a:ext cx="5513386" cy="4227313"/>
          </a:xfrm>
          <a:prstGeom prst="rect">
            <a:avLst/>
          </a:prstGeom>
        </p:spPr>
      </p:pic>
      <p:sp>
        <p:nvSpPr>
          <p:cNvPr id="17" name="Titel 1">
            <a:extLst>
              <a:ext uri="{FF2B5EF4-FFF2-40B4-BE49-F238E27FC236}">
                <a16:creationId xmlns:a16="http://schemas.microsoft.com/office/drawing/2014/main" id="{750CE9C5-1C20-4F27-9E38-F4155698BDD1}"/>
              </a:ext>
            </a:extLst>
          </p:cNvPr>
          <p:cNvSpPr txBox="1">
            <a:spLocks/>
          </p:cNvSpPr>
          <p:nvPr/>
        </p:nvSpPr>
        <p:spPr>
          <a:xfrm>
            <a:off x="2321713" y="1853290"/>
            <a:ext cx="7463481" cy="28480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pPr algn="ctr"/>
            <a:r>
              <a:rPr lang="da-DK" b="1" dirty="0" err="1">
                <a:solidFill>
                  <a:srgbClr val="004567"/>
                </a:solidFill>
              </a:rPr>
              <a:t>Hjernedødsdetektion</a:t>
            </a:r>
            <a:r>
              <a:rPr lang="da-DK" b="1" dirty="0">
                <a:solidFill>
                  <a:srgbClr val="004567"/>
                </a:solidFill>
              </a:rPr>
              <a:t> </a:t>
            </a:r>
          </a:p>
          <a:p>
            <a:pPr algn="ctr"/>
            <a:r>
              <a:rPr lang="da-DK" b="1" dirty="0">
                <a:solidFill>
                  <a:srgbClr val="004567"/>
                </a:solidFill>
              </a:rPr>
              <a:t>og </a:t>
            </a:r>
            <a:r>
              <a:rPr lang="da-DK" b="1" dirty="0" err="1">
                <a:solidFill>
                  <a:srgbClr val="004567"/>
                </a:solidFill>
              </a:rPr>
              <a:t>donordetektion</a:t>
            </a:r>
            <a:endParaRPr lang="da-DK" b="1" dirty="0">
              <a:solidFill>
                <a:srgbClr val="004567"/>
              </a:solidFill>
            </a:endParaRPr>
          </a:p>
        </p:txBody>
      </p:sp>
      <p:pic>
        <p:nvPicPr>
          <p:cNvPr id="38" name="Grafik 37">
            <a:extLst>
              <a:ext uri="{FF2B5EF4-FFF2-40B4-BE49-F238E27FC236}">
                <a16:creationId xmlns:a16="http://schemas.microsoft.com/office/drawing/2014/main" id="{16B25E86-69C0-40AE-A08C-D872746FF6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645" y="200096"/>
            <a:ext cx="2834009" cy="2285491"/>
          </a:xfrm>
          <a:prstGeom prst="rect">
            <a:avLst/>
          </a:prstGeom>
        </p:spPr>
      </p:pic>
      <p:pic>
        <p:nvPicPr>
          <p:cNvPr id="41" name="Grafik 40">
            <a:extLst>
              <a:ext uri="{FF2B5EF4-FFF2-40B4-BE49-F238E27FC236}">
                <a16:creationId xmlns:a16="http://schemas.microsoft.com/office/drawing/2014/main" id="{4D8B09D0-635E-4C63-BEEF-BD7582E233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381248" y="501462"/>
            <a:ext cx="1934611" cy="1532161"/>
          </a:xfrm>
          <a:prstGeom prst="rect">
            <a:avLst/>
          </a:prstGeom>
        </p:spPr>
      </p:pic>
      <p:pic>
        <p:nvPicPr>
          <p:cNvPr id="42" name="Grafik 41">
            <a:extLst>
              <a:ext uri="{FF2B5EF4-FFF2-40B4-BE49-F238E27FC236}">
                <a16:creationId xmlns:a16="http://schemas.microsoft.com/office/drawing/2014/main" id="{237F6CF4-6E55-4B06-A4B5-637C67B75B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77588" y="-433413"/>
            <a:ext cx="2688998" cy="2285491"/>
          </a:xfrm>
          <a:prstGeom prst="rect">
            <a:avLst/>
          </a:prstGeom>
        </p:spPr>
      </p:pic>
    </p:spTree>
    <p:extLst>
      <p:ext uri="{BB962C8B-B14F-4D97-AF65-F5344CB8AC3E}">
        <p14:creationId xmlns:p14="http://schemas.microsoft.com/office/powerpoint/2010/main" val="372522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indhold 2">
            <a:extLst>
              <a:ext uri="{FF2B5EF4-FFF2-40B4-BE49-F238E27FC236}">
                <a16:creationId xmlns:a16="http://schemas.microsoft.com/office/drawing/2014/main" id="{834EBCCD-DB71-43D5-A625-D7FF4B65A30E}"/>
              </a:ext>
            </a:extLst>
          </p:cNvPr>
          <p:cNvSpPr txBox="1">
            <a:spLocks/>
          </p:cNvSpPr>
          <p:nvPr/>
        </p:nvSpPr>
        <p:spPr>
          <a:xfrm>
            <a:off x="838200" y="2280480"/>
            <a:ext cx="4648200" cy="864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a-DK" sz="2000" dirty="0">
                <a:solidFill>
                  <a:srgbClr val="004567"/>
                </a:solidFill>
              </a:rPr>
              <a:t>Patienter, hvor der er mistanke om – eller påvist en potentielt dødelig hjerneskade.</a:t>
            </a:r>
          </a:p>
        </p:txBody>
      </p:sp>
      <p:pic>
        <p:nvPicPr>
          <p:cNvPr id="17" name="Billede 16">
            <a:extLst>
              <a:ext uri="{FF2B5EF4-FFF2-40B4-BE49-F238E27FC236}">
                <a16:creationId xmlns:a16="http://schemas.microsoft.com/office/drawing/2014/main" id="{572566A5-5000-434E-87C5-00AAA0689635}"/>
              </a:ext>
            </a:extLst>
          </p:cNvPr>
          <p:cNvPicPr>
            <a:picLocks noChangeAspect="1"/>
          </p:cNvPicPr>
          <p:nvPr/>
        </p:nvPicPr>
        <p:blipFill>
          <a:blip r:embed="rId3"/>
          <a:stretch>
            <a:fillRect/>
          </a:stretch>
        </p:blipFill>
        <p:spPr>
          <a:xfrm>
            <a:off x="11326308" y="360785"/>
            <a:ext cx="501602" cy="501602"/>
          </a:xfrm>
          <a:prstGeom prst="rect">
            <a:avLst/>
          </a:prstGeom>
        </p:spPr>
      </p:pic>
      <p:sp>
        <p:nvSpPr>
          <p:cNvPr id="11" name="Rektangel 10">
            <a:extLst>
              <a:ext uri="{FF2B5EF4-FFF2-40B4-BE49-F238E27FC236}">
                <a16:creationId xmlns:a16="http://schemas.microsoft.com/office/drawing/2014/main" id="{C8202157-D73B-42B2-8A63-086DE88E5AEF}"/>
              </a:ext>
            </a:extLst>
          </p:cNvPr>
          <p:cNvSpPr/>
          <p:nvPr/>
        </p:nvSpPr>
        <p:spPr>
          <a:xfrm>
            <a:off x="848429" y="3374602"/>
            <a:ext cx="4339856" cy="1323439"/>
          </a:xfrm>
          <a:prstGeom prst="rect">
            <a:avLst/>
          </a:prstGeom>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Skaden medfører, at der træffes lægefaglig beslutning om, at videre behandling med henblik på overlevelse er udsigtsløs.</a:t>
            </a:r>
          </a:p>
        </p:txBody>
      </p:sp>
      <p:sp>
        <p:nvSpPr>
          <p:cNvPr id="12" name="Rektangel 11">
            <a:extLst>
              <a:ext uri="{FF2B5EF4-FFF2-40B4-BE49-F238E27FC236}">
                <a16:creationId xmlns:a16="http://schemas.microsoft.com/office/drawing/2014/main" id="{E621C622-24EA-432C-9B4E-2746D3ED4E75}"/>
              </a:ext>
            </a:extLst>
          </p:cNvPr>
          <p:cNvSpPr/>
          <p:nvPr/>
        </p:nvSpPr>
        <p:spPr>
          <a:xfrm>
            <a:off x="838200" y="4928067"/>
            <a:ext cx="4509977" cy="1323439"/>
          </a:xfrm>
          <a:prstGeom prst="rect">
            <a:avLst/>
          </a:prstGeom>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Skaden er af et omfang, der medfører sandsynlighed for, at hjernedødskriteriet vil kunne opfyldes. </a:t>
            </a:r>
          </a:p>
        </p:txBody>
      </p:sp>
      <p:sp>
        <p:nvSpPr>
          <p:cNvPr id="13" name="Tekstfelt 12">
            <a:extLst>
              <a:ext uri="{FF2B5EF4-FFF2-40B4-BE49-F238E27FC236}">
                <a16:creationId xmlns:a16="http://schemas.microsoft.com/office/drawing/2014/main" id="{31AF3A36-13AC-48AD-ADAD-197E679E9CF7}"/>
              </a:ext>
            </a:extLst>
          </p:cNvPr>
          <p:cNvSpPr txBox="1"/>
          <p:nvPr/>
        </p:nvSpPr>
        <p:spPr>
          <a:xfrm>
            <a:off x="848429" y="624480"/>
            <a:ext cx="5373699" cy="1200329"/>
          </a:xfrm>
          <a:prstGeom prst="rect">
            <a:avLst/>
          </a:prstGeom>
          <a:noFill/>
        </p:spPr>
        <p:txBody>
          <a:bodyPr wrap="square">
            <a:spAutoFit/>
          </a:bodyPr>
          <a:lstStyle/>
          <a:p>
            <a:r>
              <a:rPr lang="da-DK" sz="3600" b="1" dirty="0">
                <a:latin typeface="Georgia" panose="02040502050405020303" pitchFamily="18" charset="0"/>
              </a:rPr>
              <a:t>Patientgruppen for hjernedødsdetektion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553198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BA20D-40C7-497D-9683-DF2D4F929289}"/>
              </a:ext>
            </a:extLst>
          </p:cNvPr>
          <p:cNvSpPr>
            <a:spLocks noGrp="1"/>
          </p:cNvSpPr>
          <p:nvPr>
            <p:ph type="title"/>
          </p:nvPr>
        </p:nvSpPr>
        <p:spPr>
          <a:xfrm>
            <a:off x="5931108" y="1758463"/>
            <a:ext cx="5469835" cy="1603931"/>
          </a:xfrm>
        </p:spPr>
        <p:txBody>
          <a:bodyPr/>
          <a:lstStyle/>
          <a:p>
            <a:pPr algn="ctr"/>
            <a:r>
              <a:rPr lang="da-DK" b="1" dirty="0">
                <a:latin typeface="Georgia" panose="02040502050405020303" pitchFamily="18" charset="0"/>
              </a:rPr>
              <a:t>Hjernedødsdetektion</a:t>
            </a:r>
            <a:br>
              <a:rPr lang="da-DK" sz="3600" b="1" dirty="0">
                <a:solidFill>
                  <a:srgbClr val="004567"/>
                </a:solidFill>
                <a:latin typeface="Georgia" panose="02040502050405020303" pitchFamily="18" charset="0"/>
              </a:rPr>
            </a:br>
            <a:endParaRPr lang="da-DK" dirty="0"/>
          </a:p>
        </p:txBody>
      </p:sp>
      <p:sp>
        <p:nvSpPr>
          <p:cNvPr id="3" name="Pladsholder til tekst 2">
            <a:extLst>
              <a:ext uri="{FF2B5EF4-FFF2-40B4-BE49-F238E27FC236}">
                <a16:creationId xmlns:a16="http://schemas.microsoft.com/office/drawing/2014/main" id="{317D543B-BB11-43C5-906C-7DD890620B90}"/>
              </a:ext>
            </a:extLst>
          </p:cNvPr>
          <p:cNvSpPr>
            <a:spLocks noGrp="1"/>
          </p:cNvSpPr>
          <p:nvPr>
            <p:ph type="body" sz="quarter" idx="14"/>
          </p:nvPr>
        </p:nvSpPr>
        <p:spPr>
          <a:xfrm>
            <a:off x="5649432" y="3140252"/>
            <a:ext cx="5470525" cy="2835275"/>
          </a:xfrm>
        </p:spPr>
        <p:txBody>
          <a:bodyPr>
            <a:normAutofit/>
          </a:bodyPr>
          <a:lstStyle/>
          <a:p>
            <a:pPr marL="742950" lvl="1" indent="-285750">
              <a:lnSpc>
                <a:spcPct val="100000"/>
              </a:lnSpc>
              <a:buFont typeface="Arial" panose="020B0604020202020204" pitchFamily="34" charset="0"/>
              <a:buChar char="•"/>
            </a:pPr>
            <a:r>
              <a:rPr lang="da-DK" sz="2000" dirty="0">
                <a:solidFill>
                  <a:srgbClr val="004567"/>
                </a:solidFill>
              </a:rPr>
              <a:t>Vil hjernedøden indtræde?</a:t>
            </a:r>
          </a:p>
          <a:p>
            <a:pPr lvl="1">
              <a:lnSpc>
                <a:spcPct val="100000"/>
              </a:lnSpc>
            </a:pPr>
            <a:endParaRPr lang="da-DK" sz="2000" dirty="0">
              <a:solidFill>
                <a:srgbClr val="004567"/>
              </a:solidFill>
            </a:endParaRPr>
          </a:p>
          <a:p>
            <a:pPr marL="742950" lvl="1" indent="-285750">
              <a:lnSpc>
                <a:spcPct val="100000"/>
              </a:lnSpc>
              <a:buFont typeface="Arial" panose="020B0604020202020204" pitchFamily="34" charset="0"/>
              <a:buChar char="•"/>
            </a:pPr>
            <a:r>
              <a:rPr lang="da-DK" sz="2000" dirty="0">
                <a:solidFill>
                  <a:srgbClr val="004567"/>
                </a:solidFill>
              </a:rPr>
              <a:t>Hvornår vil den formodes at indtræde?</a:t>
            </a:r>
          </a:p>
          <a:p>
            <a:pPr marL="742950" lvl="1" indent="-285750">
              <a:lnSpc>
                <a:spcPct val="100000"/>
              </a:lnSpc>
              <a:buFont typeface="Arial" panose="020B0604020202020204" pitchFamily="34" charset="0"/>
              <a:buChar char="•"/>
            </a:pPr>
            <a:endParaRPr lang="da-DK" sz="2000" dirty="0">
              <a:solidFill>
                <a:srgbClr val="004567"/>
              </a:solidFill>
            </a:endParaRPr>
          </a:p>
          <a:p>
            <a:pPr marL="742950" lvl="1" indent="-285750">
              <a:lnSpc>
                <a:spcPct val="100000"/>
              </a:lnSpc>
              <a:buFont typeface="Arial" panose="020B0604020202020204" pitchFamily="34" charset="0"/>
              <a:buChar char="•"/>
            </a:pPr>
            <a:r>
              <a:rPr lang="da-DK" sz="2000" dirty="0">
                <a:solidFill>
                  <a:srgbClr val="004567"/>
                </a:solidFill>
              </a:rPr>
              <a:t>Er den indtrådt?</a:t>
            </a:r>
          </a:p>
          <a:p>
            <a:endParaRPr lang="da-DK" dirty="0"/>
          </a:p>
        </p:txBody>
      </p:sp>
      <p:pic>
        <p:nvPicPr>
          <p:cNvPr id="13" name="Billede 12">
            <a:extLst>
              <a:ext uri="{FF2B5EF4-FFF2-40B4-BE49-F238E27FC236}">
                <a16:creationId xmlns:a16="http://schemas.microsoft.com/office/drawing/2014/main" id="{08DC57F3-9A1D-4ED2-BD01-2F19244BCF20}"/>
              </a:ext>
            </a:extLst>
          </p:cNvPr>
          <p:cNvPicPr>
            <a:picLocks noChangeAspect="1"/>
          </p:cNvPicPr>
          <p:nvPr/>
        </p:nvPicPr>
        <p:blipFill>
          <a:blip r:embed="rId3">
            <a:duotone>
              <a:prstClr val="black"/>
              <a:schemeClr val="accent2">
                <a:tint val="45000"/>
                <a:satMod val="400000"/>
              </a:schemeClr>
            </a:duotone>
          </a:blip>
          <a:srcRect t="8" b="8"/>
          <a:stretch/>
        </p:blipFill>
        <p:spPr>
          <a:xfrm>
            <a:off x="0" y="0"/>
            <a:ext cx="5499815" cy="6876772"/>
          </a:xfrm>
          <a:prstGeom prst="rect">
            <a:avLst/>
          </a:prstGeom>
        </p:spPr>
      </p:pic>
    </p:spTree>
    <p:extLst>
      <p:ext uri="{BB962C8B-B14F-4D97-AF65-F5344CB8AC3E}">
        <p14:creationId xmlns:p14="http://schemas.microsoft.com/office/powerpoint/2010/main" val="839852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sp>
        <p:nvSpPr>
          <p:cNvPr id="29" name="Pladsholder til indhold 2">
            <a:extLst>
              <a:ext uri="{FF2B5EF4-FFF2-40B4-BE49-F238E27FC236}">
                <a16:creationId xmlns:a16="http://schemas.microsoft.com/office/drawing/2014/main" id="{262A982B-1599-4517-94DF-7D4A5B397CFF}"/>
              </a:ext>
            </a:extLst>
          </p:cNvPr>
          <p:cNvSpPr txBox="1">
            <a:spLocks/>
          </p:cNvSpPr>
          <p:nvPr/>
        </p:nvSpPr>
        <p:spPr>
          <a:xfrm>
            <a:off x="6096000" y="3191780"/>
            <a:ext cx="5054342" cy="27507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Pludselig </a:t>
            </a:r>
            <a:r>
              <a:rPr lang="da-DK" sz="2000" dirty="0" err="1"/>
              <a:t>descensus</a:t>
            </a:r>
            <a:endParaRPr lang="da-DK" sz="2000" dirty="0"/>
          </a:p>
          <a:p>
            <a:r>
              <a:rPr lang="da-DK" sz="2000" dirty="0" err="1"/>
              <a:t>Dilaterede</a:t>
            </a:r>
            <a:r>
              <a:rPr lang="da-DK" sz="2000" dirty="0"/>
              <a:t>, lysstive pupiller</a:t>
            </a:r>
          </a:p>
          <a:p>
            <a:r>
              <a:rPr lang="da-DK" sz="2000" dirty="0"/>
              <a:t>Ingen </a:t>
            </a:r>
            <a:r>
              <a:rPr lang="da-DK" sz="2000" dirty="0" err="1"/>
              <a:t>corneareflekser</a:t>
            </a:r>
            <a:endParaRPr lang="da-DK" sz="2000" dirty="0"/>
          </a:p>
          <a:p>
            <a:r>
              <a:rPr lang="da-DK" sz="2000" dirty="0"/>
              <a:t>Ingen reaktion på smertestim</a:t>
            </a:r>
          </a:p>
          <a:p>
            <a:r>
              <a:rPr lang="da-DK" sz="2000" dirty="0"/>
              <a:t>Snorkende respiration</a:t>
            </a:r>
          </a:p>
        </p:txBody>
      </p:sp>
      <p:pic>
        <p:nvPicPr>
          <p:cNvPr id="50" name="Billede 49" descr="Et billede, der indeholder tekst&#10;&#10;Automatisk genereret beskrivelse">
            <a:extLst>
              <a:ext uri="{FF2B5EF4-FFF2-40B4-BE49-F238E27FC236}">
                <a16:creationId xmlns:a16="http://schemas.microsoft.com/office/drawing/2014/main" id="{65FC5C83-CCA9-47AC-ADF7-FF6C0E998661}"/>
              </a:ext>
            </a:extLst>
          </p:cNvPr>
          <p:cNvPicPr>
            <a:picLocks noChangeAspect="1"/>
          </p:cNvPicPr>
          <p:nvPr/>
        </p:nvPicPr>
        <p:blipFill>
          <a:blip r:embed="rId5"/>
          <a:stretch>
            <a:fillRect/>
          </a:stretch>
        </p:blipFill>
        <p:spPr>
          <a:xfrm>
            <a:off x="1115960" y="846362"/>
            <a:ext cx="4162261" cy="5165276"/>
          </a:xfrm>
          <a:prstGeom prst="rect">
            <a:avLst/>
          </a:prstGeom>
        </p:spPr>
      </p:pic>
      <p:sp>
        <p:nvSpPr>
          <p:cNvPr id="9" name="Tekstfelt 8">
            <a:extLst>
              <a:ext uri="{FF2B5EF4-FFF2-40B4-BE49-F238E27FC236}">
                <a16:creationId xmlns:a16="http://schemas.microsoft.com/office/drawing/2014/main" id="{ACE0E49E-0E84-47CB-9A12-F233E93976B9}"/>
              </a:ext>
            </a:extLst>
          </p:cNvPr>
          <p:cNvSpPr txBox="1"/>
          <p:nvPr/>
        </p:nvSpPr>
        <p:spPr>
          <a:xfrm>
            <a:off x="6096000" y="1821410"/>
            <a:ext cx="4793227" cy="1077218"/>
          </a:xfrm>
          <a:prstGeom prst="rect">
            <a:avLst/>
          </a:prstGeom>
          <a:noFill/>
        </p:spPr>
        <p:txBody>
          <a:bodyPr wrap="square">
            <a:spAutoFit/>
          </a:bodyPr>
          <a:lstStyle/>
          <a:p>
            <a:r>
              <a:rPr lang="da-DK" sz="3200" b="1" dirty="0">
                <a:solidFill>
                  <a:srgbClr val="004567"/>
                </a:solidFill>
                <a:latin typeface="Georgia" panose="02040502050405020303" pitchFamily="18" charset="0"/>
              </a:rPr>
              <a:t>Eksempel fra en neurologisk afdeling</a:t>
            </a:r>
            <a:endParaRPr lang="da-DK" sz="3200" dirty="0">
              <a:solidFill>
                <a:srgbClr val="004567"/>
              </a:solidFill>
              <a:latin typeface="Georgia" panose="02040502050405020303" pitchFamily="18" charset="0"/>
            </a:endParaRPr>
          </a:p>
        </p:txBody>
      </p:sp>
    </p:spTree>
    <p:extLst>
      <p:ext uri="{BB962C8B-B14F-4D97-AF65-F5344CB8AC3E}">
        <p14:creationId xmlns:p14="http://schemas.microsoft.com/office/powerpoint/2010/main" val="258247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pic>
        <p:nvPicPr>
          <p:cNvPr id="7" name="Billede 6">
            <a:extLst>
              <a:ext uri="{FF2B5EF4-FFF2-40B4-BE49-F238E27FC236}">
                <a16:creationId xmlns:a16="http://schemas.microsoft.com/office/drawing/2014/main" id="{92716E97-279B-4DA2-B103-081A72104CEE}"/>
              </a:ext>
            </a:extLst>
          </p:cNvPr>
          <p:cNvPicPr>
            <a:picLocks noChangeAspect="1"/>
          </p:cNvPicPr>
          <p:nvPr/>
        </p:nvPicPr>
        <p:blipFill>
          <a:blip r:embed="rId5"/>
          <a:srcRect/>
          <a:stretch/>
        </p:blipFill>
        <p:spPr>
          <a:xfrm>
            <a:off x="1119422" y="1180483"/>
            <a:ext cx="4237396" cy="4935946"/>
          </a:xfrm>
          <a:prstGeom prst="rect">
            <a:avLst/>
          </a:prstGeom>
        </p:spPr>
      </p:pic>
      <p:sp>
        <p:nvSpPr>
          <p:cNvPr id="6" name="Tekstboks 5">
            <a:extLst>
              <a:ext uri="{FF2B5EF4-FFF2-40B4-BE49-F238E27FC236}">
                <a16:creationId xmlns:a16="http://schemas.microsoft.com/office/drawing/2014/main" id="{B5CED325-32E5-4923-900F-BCA55FAA00E7}"/>
              </a:ext>
            </a:extLst>
          </p:cNvPr>
          <p:cNvSpPr txBox="1">
            <a:spLocks noChangeArrowheads="1"/>
          </p:cNvSpPr>
          <p:nvPr/>
        </p:nvSpPr>
        <p:spPr bwMode="auto">
          <a:xfrm>
            <a:off x="6520263" y="2644170"/>
            <a:ext cx="3821009" cy="1569660"/>
          </a:xfrm>
          <a:prstGeom prst="rect">
            <a:avLst/>
          </a:prstGeom>
          <a:noFill/>
          <a:ln w="9525">
            <a:noFill/>
            <a:miter lim="800000"/>
            <a:headEnd/>
            <a:tailEnd/>
          </a:ln>
        </p:spPr>
        <p:txBody>
          <a:bodyPr wrap="square">
            <a:spAutoFit/>
          </a:bodyPr>
          <a:lstStyle/>
          <a:p>
            <a:pPr algn="ctr"/>
            <a:r>
              <a:rPr lang="da-DK" sz="3200" b="1" dirty="0">
                <a:latin typeface="Georgia" panose="02040502050405020303" pitchFamily="18" charset="0"/>
              </a:rPr>
              <a:t>Eksempel på akut </a:t>
            </a:r>
            <a:r>
              <a:rPr lang="da-DK" sz="3200" b="1" dirty="0" err="1">
                <a:latin typeface="Georgia" panose="02040502050405020303" pitchFamily="18" charset="0"/>
              </a:rPr>
              <a:t>subduralt</a:t>
            </a:r>
            <a:r>
              <a:rPr lang="da-DK" sz="3200" b="1" dirty="0">
                <a:latin typeface="Georgia" panose="02040502050405020303" pitchFamily="18" charset="0"/>
              </a:rPr>
              <a:t> </a:t>
            </a:r>
            <a:r>
              <a:rPr lang="da-DK" sz="3200" b="1" dirty="0" err="1">
                <a:latin typeface="Georgia" panose="02040502050405020303" pitchFamily="18" charset="0"/>
              </a:rPr>
              <a:t>hæmatom</a:t>
            </a:r>
            <a:endParaRPr lang="da-DK" sz="3200" b="1" dirty="0">
              <a:latin typeface="Georgia" panose="02040502050405020303" pitchFamily="18" charset="0"/>
            </a:endParaRPr>
          </a:p>
        </p:txBody>
      </p:sp>
    </p:spTree>
    <p:extLst>
      <p:ext uri="{BB962C8B-B14F-4D97-AF65-F5344CB8AC3E}">
        <p14:creationId xmlns:p14="http://schemas.microsoft.com/office/powerpoint/2010/main" val="138738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pic>
        <p:nvPicPr>
          <p:cNvPr id="3" name="Billede 2" descr="Et billede, der indeholder tekst&#10;&#10;Automatisk genereret beskrivelse">
            <a:extLst>
              <a:ext uri="{FF2B5EF4-FFF2-40B4-BE49-F238E27FC236}">
                <a16:creationId xmlns:a16="http://schemas.microsoft.com/office/drawing/2014/main" id="{C536108D-2361-42AB-BF4D-1232266C1243}"/>
              </a:ext>
            </a:extLst>
          </p:cNvPr>
          <p:cNvPicPr>
            <a:picLocks noChangeAspect="1"/>
          </p:cNvPicPr>
          <p:nvPr/>
        </p:nvPicPr>
        <p:blipFill>
          <a:blip r:embed="rId5"/>
          <a:stretch>
            <a:fillRect/>
          </a:stretch>
        </p:blipFill>
        <p:spPr>
          <a:xfrm>
            <a:off x="1244220" y="995565"/>
            <a:ext cx="3913148" cy="5102844"/>
          </a:xfrm>
          <a:prstGeom prst="rect">
            <a:avLst/>
          </a:prstGeom>
        </p:spPr>
      </p:pic>
      <p:sp>
        <p:nvSpPr>
          <p:cNvPr id="9" name="Tekstboks 5">
            <a:extLst>
              <a:ext uri="{FF2B5EF4-FFF2-40B4-BE49-F238E27FC236}">
                <a16:creationId xmlns:a16="http://schemas.microsoft.com/office/drawing/2014/main" id="{C06332EA-8FCF-46E0-8A8F-FB651FE77510}"/>
              </a:ext>
            </a:extLst>
          </p:cNvPr>
          <p:cNvSpPr txBox="1">
            <a:spLocks noChangeArrowheads="1"/>
          </p:cNvSpPr>
          <p:nvPr/>
        </p:nvSpPr>
        <p:spPr bwMode="auto">
          <a:xfrm>
            <a:off x="6520263" y="2644170"/>
            <a:ext cx="3821009" cy="1569660"/>
          </a:xfrm>
          <a:prstGeom prst="rect">
            <a:avLst/>
          </a:prstGeom>
          <a:noFill/>
          <a:ln w="9525">
            <a:noFill/>
            <a:miter lim="800000"/>
            <a:headEnd/>
            <a:tailEnd/>
          </a:ln>
        </p:spPr>
        <p:txBody>
          <a:bodyPr wrap="square">
            <a:spAutoFit/>
          </a:bodyPr>
          <a:lstStyle/>
          <a:p>
            <a:pPr algn="ctr"/>
            <a:r>
              <a:rPr lang="da-DK" sz="3200" b="1" dirty="0">
                <a:latin typeface="Georgia" panose="02040502050405020303" pitchFamily="18" charset="0"/>
              </a:rPr>
              <a:t>Eksempel på intracerebralt </a:t>
            </a:r>
            <a:r>
              <a:rPr lang="da-DK" sz="3200" b="1" dirty="0" err="1">
                <a:latin typeface="Georgia" panose="02040502050405020303" pitchFamily="18" charset="0"/>
              </a:rPr>
              <a:t>hæmatom</a:t>
            </a:r>
            <a:endParaRPr lang="da-DK" sz="3200" b="1" dirty="0">
              <a:latin typeface="Georgia" panose="02040502050405020303" pitchFamily="18" charset="0"/>
            </a:endParaRPr>
          </a:p>
        </p:txBody>
      </p:sp>
    </p:spTree>
    <p:extLst>
      <p:ext uri="{BB962C8B-B14F-4D97-AF65-F5344CB8AC3E}">
        <p14:creationId xmlns:p14="http://schemas.microsoft.com/office/powerpoint/2010/main" val="21241430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4 - &amp;quot;Organdonationsdag 2020&amp;quot;&quot;/&gt;&lt;property id=&quot;20307&quot; value=&quot;260&quot;/&gt;&lt;/object&gt;&lt;object type=&quot;3&quot; unique_id=&quot;10007&quot;&gt;&lt;property id=&quot;20148&quot; value=&quot;5&quot;/&gt;&lt;property id=&quot;20300&quot; value=&quot;Slide 6 - &amp;quot;Formål med dagen&amp;quot;&quot;/&gt;&lt;property id=&quot;20307&quot; value=&quot;263&quot;/&gt;&lt;/object&gt;&lt;object type=&quot;3&quot; unique_id=&quot;10008&quot;&gt;&lt;property id=&quot;20148&quot; value=&quot;5&quot;/&gt;&lt;property id=&quot;20300&quot; value=&quot;Slide 5 - &amp;quot;Hovedbudskab&amp;quot;&quot;/&gt;&lt;property id=&quot;20307&quot; value=&quot;265&quot;/&gt;&lt;/object&gt;&lt;object type=&quot;3&quot; unique_id=&quot;10039&quot;&gt;&lt;property id=&quot;20148&quot; value=&quot;5&quot;/&gt;&lt;property id=&quot;20300&quot; value=&quot;Slide 2 - &amp;quot;Opfølgning fra sidste år&amp;quot;&quot;/&gt;&lt;property id=&quot;20307&quot; value=&quot;295&quot;/&gt;&lt;/object&gt;&lt;object type=&quot;3&quot; unique_id=&quot;10684&quot;&gt;&lt;property id=&quot;20148&quot; value=&quot;5&quot;/&gt;&lt;property id=&quot;20300&quot; value=&quot;Slide 1&quot;/&gt;&lt;property id=&quot;20307&quot; value=&quot;301&quot;/&gt;&lt;/object&gt;&lt;object type=&quot;3&quot; unique_id=&quot;10685&quot;&gt;&lt;property id=&quot;20148&quot; value=&quot;5&quot;/&gt;&lt;property id=&quot;20300&quot; value=&quot;Slide 8 - &amp;quot;Gennemgang af organdonationsforløb&amp;quot;&quot;/&gt;&lt;property id=&quot;20307&quot; value=&quot;302&quot;/&gt;&lt;/object&gt;&lt;object type=&quot;3&quot; unique_id=&quot;10686&quot;&gt;&lt;property id=&quot;20148&quot; value=&quot;5&quot;/&gt;&lt;property id=&quot;20300&quot; value=&quot;Slide 10 - &amp;quot;Donationsaktiviteten - intensivafdelingen &amp;amp; hospitalet&amp;quot;&quot;/&gt;&lt;property id=&quot;20307&quot; value=&quot;304&quot;/&gt;&lt;/object&gt;&lt;object type=&quot;3&quot; unique_id=&quot;10687&quot;&gt;&lt;property id=&quot;20148&quot; value=&quot;5&quot;/&gt;&lt;property id=&quot;20300&quot; value=&quot;Slide 12 - &amp;quot;Strategi – en samlet hospitalsindsats&amp;quot;&quot;/&gt;&lt;property id=&quot;20307&quot; value=&quot;303&quot;/&gt;&lt;/object&gt;&lt;object type=&quot;3&quot; unique_id=&quot;10688&quot;&gt;&lt;property id=&quot;20148&quot; value=&quot;5&quot;/&gt;&lt;property id=&quot;20300&quot; value=&quot;Slide 14 - &amp;quot;- Gensidig orientering -&amp;quot;&quot;/&gt;&lt;property id=&quot;20307&quot; value=&quot;305&quot;/&gt;&lt;/object&gt;&lt;object type=&quot;3&quot; unique_id=&quot;10689&quot;&gt;&lt;property id=&quot;20148&quot; value=&quot;5&quot;/&gt;&lt;property id=&quot;20300&quot; value=&quot;Slide 16 - &amp;quot;Opsamling &amp;amp; aftaler&amp;quot;&quot;/&gt;&lt;property id=&quot;20307&quot; value=&quot;306&quot;/&gt;&lt;/object&gt;&lt;object type=&quot;3&quot; unique_id=&quot;10702&quot;&gt;&lt;property id=&quot;20148&quot; value=&quot;5&quot;/&gt;&lt;property id=&quot;20300&quot; value=&quot;Slide 7 - &amp;quot;Materialer til at sætte fokus i jeres afdeling&amp;quot;&quot;/&gt;&lt;property id=&quot;20307&quot; value=&quot;323&quot;/&gt;&lt;/object&gt;&lt;object type=&quot;3&quot; unique_id=&quot;10703&quot;&gt;&lt;property id=&quot;20148&quot; value=&quot;5&quot;/&gt;&lt;property id=&quot;20300&quot; value=&quot;Slide 18&quot;/&gt;&lt;property id=&quot;20307&quot; value=&quot;308&quot;/&gt;&lt;/object&gt;&lt;object type=&quot;3&quot; unique_id=&quot;10704&quot;&gt;&lt;property id=&quot;20148&quot; value=&quot;5&quot;/&gt;&lt;property id=&quot;20300&quot; value=&quot;Slide 11 - &amp;quot;Donationsaktiviteten – intensiv og hospitalet &amp;quot;&quot;/&gt;&lt;property id=&quot;20307&quot; value=&quot;310&quot;/&gt;&lt;/object&gt;&lt;object type=&quot;3&quot; unique_id=&quot;10706&quot;&gt;&lt;property id=&quot;20148&quot; value=&quot;5&quot;/&gt;&lt;property id=&quot;20300&quot; value=&quot;Slide 25&quot;/&gt;&lt;property id=&quot;20307&quot; value=&quot;312&quot;/&gt;&lt;/object&gt;&lt;object type=&quot;3&quot; unique_id=&quot;10708&quot;&gt;&lt;property id=&quot;20148&quot; value=&quot;5&quot;/&gt;&lt;property id=&quot;20300&quot; value=&quot;Slide 27&quot;/&gt;&lt;property id=&quot;20307&quot; value=&quot;314&quot;/&gt;&lt;/object&gt;&lt;object type=&quot;3&quot; unique_id=&quot;10709&quot;&gt;&lt;property id=&quot;20148&quot; value=&quot;5&quot;/&gt;&lt;property id=&quot;20300&quot; value=&quot;Slide 9 - &amp;quot;Gennemgang af donationsforløb&amp;quot;&quot;/&gt;&lt;property id=&quot;20307&quot; value=&quot;315&quot;/&gt;&lt;/object&gt;&lt;object type=&quot;3&quot; unique_id=&quot;10710&quot;&gt;&lt;property id=&quot;20148&quot; value=&quot;5&quot;/&gt;&lt;property id=&quot;20300&quot; value=&quot;Slide 15 - &amp;quot;Gensidig orientering&amp;quot;&quot;/&gt;&lt;property id=&quot;20307&quot; value=&quot;316&quot;/&gt;&lt;/object&gt;&lt;object type=&quot;3&quot; unique_id=&quot;10711&quot;&gt;&lt;property id=&quot;20148&quot; value=&quot;5&quot;/&gt;&lt;property id=&quot;20300&quot; value=&quot;Slide 26&quot;/&gt;&lt;property id=&quot;20307&quot; value=&quot;317&quot;/&gt;&lt;/object&gt;&lt;object type=&quot;3&quot; unique_id=&quot;10712&quot;&gt;&lt;property id=&quot;20148&quot; value=&quot;5&quot;/&gt;&lt;property id=&quot;20300&quot; value=&quot;Slide 19&quot;/&gt;&lt;property id=&quot;20307&quot; value=&quot;318&quot;/&gt;&lt;/object&gt;&lt;object type=&quot;3&quot; unique_id=&quot;10713&quot;&gt;&lt;property id=&quot;20148&quot; value=&quot;5&quot;/&gt;&lt;property id=&quot;20300&quot; value=&quot;Slide 13 - &amp;quot;Strategi – en samlet hospitalsindsats&amp;quot;&quot;/&gt;&lt;property id=&quot;20307&quot; value=&quot;319&quot;/&gt;&lt;/object&gt;&lt;object type=&quot;3&quot; unique_id=&quot;10714&quot;&gt;&lt;property id=&quot;20148&quot; value=&quot;5&quot;/&gt;&lt;property id=&quot;20300&quot; value=&quot;Slide 20&quot;/&gt;&lt;property id=&quot;20307&quot; value=&quot;320&quot;/&gt;&lt;/object&gt;&lt;object type=&quot;3&quot; unique_id=&quot;10715&quot;&gt;&lt;property id=&quot;20148&quot; value=&quot;5&quot;/&gt;&lt;property id=&quot;20300&quot; value=&quot;Slide 21&quot;/&gt;&lt;property id=&quot;20307&quot; value=&quot;321&quot;/&gt;&lt;/object&gt;&lt;object type=&quot;3&quot; unique_id=&quot;10716&quot;&gt;&lt;property id=&quot;20148&quot; value=&quot;5&quot;/&gt;&lt;property id=&quot;20300&quot; value=&quot;Slide 22&quot;/&gt;&lt;property id=&quot;20307&quot; value=&quot;322&quot;/&gt;&lt;/object&gt;&lt;object type=&quot;3&quot; unique_id=&quot;10987&quot;&gt;&lt;property id=&quot;20148&quot; value=&quot;5&quot;/&gt;&lt;property id=&quot;20300&quot; value=&quot;Slide 3 - &amp;quot;Opfølgning fra sidste år&amp;quot;&quot;/&gt;&lt;property id=&quot;20307&quot; value=&quot;324&quot;/&gt;&lt;/object&gt;&lt;object type=&quot;3&quot; unique_id=&quot;10988&quot;&gt;&lt;property id=&quot;20148&quot; value=&quot;5&quot;/&gt;&lt;property id=&quot;20300&quot; value=&quot;Slide 17 - &amp;quot;Opsamling og aftaler&amp;quot;&quot;/&gt;&lt;property id=&quot;20307&quot; value=&quot;325&quot;/&gt;&lt;/object&gt;&lt;object type=&quot;3&quot; unique_id=&quot;10989&quot;&gt;&lt;property id=&quot;20148&quot; value=&quot;5&quot;/&gt;&lt;property id=&quot;20300&quot; value=&quot;Slide 23&quot;/&gt;&lt;property id=&quot;20307&quot; value=&quot;326&quot;/&gt;&lt;/object&gt;&lt;object type=&quot;3&quot; unique_id=&quot;10990&quot;&gt;&lt;property id=&quot;20148&quot; value=&quot;5&quot;/&gt;&lt;property id=&quot;20300&quot; value=&quot;Slide 24&quot;/&gt;&lt;property id=&quot;20307&quot; value=&quot;327&quot;/&gt;&lt;/object&gt;&lt;object type=&quot;3&quot; unique_id=&quot;10991&quot;&gt;&lt;property id=&quot;20148&quot; value=&quot;5&quot;/&gt;&lt;property id=&quot;20300&quot; value=&quot;Slide 28&quot;/&gt;&lt;property id=&quot;20307&quot; value=&quot;328&quot;/&gt;&lt;/object&gt;&lt;object type=&quot;3&quot; unique_id=&quot;10992&quot;&gt;&lt;property id=&quot;20148&quot; value=&quot;5&quot;/&gt;&lt;property id=&quot;20300&quot; value=&quot;Slide 29&quot;/&gt;&lt;property id=&quot;20307&quot; value=&quot;329&quot;/&gt;&lt;/object&gt;&lt;object type=&quot;3&quot; unique_id=&quot;10993&quot;&gt;&lt;property id=&quot;20148&quot; value=&quot;5&quot;/&gt;&lt;property id=&quot;20300&quot; value=&quot;Slide 30&quot;/&gt;&lt;property id=&quot;20307&quot; value=&quot;330&quot;/&gt;&lt;/object&gt;&lt;object type=&quot;3&quot; unique_id=&quot;10994&quot;&gt;&lt;property id=&quot;20148&quot; value=&quot;5&quot;/&gt;&lt;property id=&quot;20300&quot; value=&quot;Slide 31&quot;/&gt;&lt;property id=&quot;20307&quot; value=&quot;331&quot;/&gt;&lt;/object&gt;&lt;/object&gt;&lt;/object&gt;&lt;/database&gt;"/>
  <p:tag name="SECTOMILLISECCONVERTED" val="1"/>
</p:tagLst>
</file>

<file path=ppt/theme/theme1.xml><?xml version="1.0" encoding="utf-8"?>
<a:theme xmlns:a="http://schemas.openxmlformats.org/drawingml/2006/main" name="Office-tema">
  <a:themeElements>
    <a:clrScheme name="DCO-farver">
      <a:dk1>
        <a:srgbClr val="004567"/>
      </a:dk1>
      <a:lt1>
        <a:srgbClr val="FFFFFF"/>
      </a:lt1>
      <a:dk2>
        <a:srgbClr val="44546A"/>
      </a:dk2>
      <a:lt2>
        <a:srgbClr val="E7E6E6"/>
      </a:lt2>
      <a:accent1>
        <a:srgbClr val="FF612C"/>
      </a:accent1>
      <a:accent2>
        <a:srgbClr val="B2CED6"/>
      </a:accent2>
      <a:accent3>
        <a:srgbClr val="FFD2C5"/>
      </a:accent3>
      <a:accent4>
        <a:srgbClr val="EB0024"/>
      </a:accent4>
      <a:accent5>
        <a:srgbClr val="F0C9C6"/>
      </a:accent5>
      <a:accent6>
        <a:srgbClr val="532341"/>
      </a:accent6>
      <a:hlink>
        <a:srgbClr val="FF612C"/>
      </a:hlink>
      <a:folHlink>
        <a:srgbClr val="0045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_skabelon20" id="{F8D8D755-B509-7742-9A6D-5EDFDE6E961D}" vid="{EA2BE2ED-6993-AD47-A271-A08C7C46BB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481</TotalTime>
  <Words>2499</Words>
  <Application>Microsoft Office PowerPoint</Application>
  <PresentationFormat>Widescreen</PresentationFormat>
  <Paragraphs>230</Paragraphs>
  <Slides>24</Slides>
  <Notes>21</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24</vt:i4>
      </vt:variant>
    </vt:vector>
  </HeadingPairs>
  <TitlesOfParts>
    <vt:vector size="30" baseType="lpstr">
      <vt:lpstr>Arial</vt:lpstr>
      <vt:lpstr>Calibri</vt:lpstr>
      <vt:lpstr>Georgia</vt:lpstr>
      <vt:lpstr>Inter</vt:lpstr>
      <vt:lpstr>Verdana</vt:lpstr>
      <vt:lpstr>Office-tema</vt:lpstr>
      <vt:lpstr>Donordetektion</vt:lpstr>
      <vt:lpstr>PowerPoint-præsentation</vt:lpstr>
      <vt:lpstr>Intrakranielle rumopfyldende processer:</vt:lpstr>
      <vt:lpstr>PowerPoint-præsentation</vt:lpstr>
      <vt:lpstr>PowerPoint-præsentation</vt:lpstr>
      <vt:lpstr>Hjernedødsdetektion </vt:lpstr>
      <vt:lpstr>PowerPoint-præsentation</vt:lpstr>
      <vt:lpstr>PowerPoint-præsentation</vt:lpstr>
      <vt:lpstr>PowerPoint-præsentation</vt:lpstr>
      <vt:lpstr>PowerPoint-præsentation</vt:lpstr>
      <vt:lpstr>Eksempel fra intensivafdeling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Den Nationale Guideline for Organdonation  </vt:lpstr>
      <vt:lpstr>Den Nationale Guideline for Organdonation </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Overskrift på din præsentation</dc:title>
  <dc:creator>danskcenterfororgandonation@hotmail.com</dc:creator>
  <cp:lastModifiedBy>Randi Johnsen</cp:lastModifiedBy>
  <cp:revision>146</cp:revision>
  <cp:lastPrinted>2020-06-19T12:24:47Z</cp:lastPrinted>
  <dcterms:created xsi:type="dcterms:W3CDTF">2020-06-07T19:56:02Z</dcterms:created>
  <dcterms:modified xsi:type="dcterms:W3CDTF">2025-06-27T11:22:19Z</dcterms:modified>
</cp:coreProperties>
</file>