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466" r:id="rId3"/>
    <p:sldId id="412" r:id="rId4"/>
    <p:sldId id="492" r:id="rId5"/>
    <p:sldId id="493" r:id="rId6"/>
    <p:sldId id="494" r:id="rId7"/>
    <p:sldId id="436" r:id="rId8"/>
    <p:sldId id="487" r:id="rId9"/>
    <p:sldId id="437" r:id="rId10"/>
    <p:sldId id="470" r:id="rId11"/>
    <p:sldId id="417" r:id="rId12"/>
    <p:sldId id="468" r:id="rId13"/>
    <p:sldId id="448" r:id="rId14"/>
    <p:sldId id="477" r:id="rId15"/>
    <p:sldId id="414" r:id="rId16"/>
    <p:sldId id="471" r:id="rId17"/>
    <p:sldId id="473" r:id="rId18"/>
    <p:sldId id="441" r:id="rId19"/>
    <p:sldId id="475" r:id="rId20"/>
    <p:sldId id="474" r:id="rId21"/>
    <p:sldId id="485" r:id="rId22"/>
    <p:sldId id="486" r:id="rId23"/>
    <p:sldId id="478" r:id="rId24"/>
    <p:sldId id="495" r:id="rId25"/>
    <p:sldId id="479" r:id="rId26"/>
    <p:sldId id="457" r:id="rId27"/>
    <p:sldId id="459" r:id="rId28"/>
    <p:sldId id="462" r:id="rId29"/>
    <p:sldId id="480" r:id="rId30"/>
    <p:sldId id="496" r:id="rId31"/>
    <p:sldId id="497" r:id="rId32"/>
    <p:sldId id="481" r:id="rId33"/>
    <p:sldId id="482" r:id="rId34"/>
    <p:sldId id="483" r:id="rId35"/>
    <p:sldId id="498" r:id="rId36"/>
    <p:sldId id="484" r:id="rId37"/>
    <p:sldId id="420" r:id="rId38"/>
    <p:sldId id="499" r:id="rId39"/>
    <p:sldId id="421" r:id="rId40"/>
    <p:sldId id="424" r:id="rId41"/>
    <p:sldId id="428" r:id="rId42"/>
    <p:sldId id="446" r:id="rId43"/>
  </p:sldIdLst>
  <p:sldSz cx="12192000" cy="6858000"/>
  <p:notesSz cx="6797675" cy="9926638"/>
  <p:custDataLst>
    <p:tags r:id="rId45"/>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256"/>
            <p14:sldId id="466"/>
            <p14:sldId id="412"/>
            <p14:sldId id="492"/>
            <p14:sldId id="493"/>
            <p14:sldId id="494"/>
            <p14:sldId id="436"/>
            <p14:sldId id="487"/>
            <p14:sldId id="437"/>
            <p14:sldId id="470"/>
            <p14:sldId id="417"/>
            <p14:sldId id="468"/>
            <p14:sldId id="448"/>
            <p14:sldId id="477"/>
            <p14:sldId id="414"/>
            <p14:sldId id="471"/>
            <p14:sldId id="473"/>
            <p14:sldId id="441"/>
            <p14:sldId id="475"/>
            <p14:sldId id="474"/>
            <p14:sldId id="485"/>
            <p14:sldId id="486"/>
            <p14:sldId id="478"/>
            <p14:sldId id="495"/>
            <p14:sldId id="479"/>
            <p14:sldId id="457"/>
            <p14:sldId id="459"/>
            <p14:sldId id="462"/>
            <p14:sldId id="480"/>
            <p14:sldId id="496"/>
            <p14:sldId id="497"/>
            <p14:sldId id="481"/>
            <p14:sldId id="482"/>
            <p14:sldId id="483"/>
            <p14:sldId id="498"/>
            <p14:sldId id="484"/>
            <p14:sldId id="420"/>
            <p14:sldId id="499"/>
            <p14:sldId id="421"/>
            <p14:sldId id="424"/>
            <p14:sldId id="428"/>
            <p14:sldId id="44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Skøtt Skare Bruun" initials="MSSB" lastIdx="2" clrIdx="0">
    <p:extLst>
      <p:ext uri="{19B8F6BF-5375-455C-9EA6-DF929625EA0E}">
        <p15:presenceInfo xmlns:p15="http://schemas.microsoft.com/office/powerpoint/2012/main" userId="Marie Skøtt Skare Bruun" providerId="None"/>
      </p:ext>
    </p:extLst>
  </p:cmAuthor>
  <p:cmAuthor id="2" name="Anne Marie Michelsen" initials="AMM" lastIdx="8" clrIdx="1">
    <p:extLst>
      <p:ext uri="{19B8F6BF-5375-455C-9EA6-DF929625EA0E}">
        <p15:presenceInfo xmlns:p15="http://schemas.microsoft.com/office/powerpoint/2012/main" userId="Anne Marie Michel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567"/>
    <a:srgbClr val="EB0024"/>
    <a:srgbClr val="F0C9C6"/>
    <a:srgbClr val="B2CE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72446" autoAdjust="0"/>
  </p:normalViewPr>
  <p:slideViewPr>
    <p:cSldViewPr snapToGrid="0" snapToObjects="1">
      <p:cViewPr varScale="1">
        <p:scale>
          <a:sx n="48" d="100"/>
          <a:sy n="48" d="100"/>
        </p:scale>
        <p:origin x="1356"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22-06-2022</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1425"/>
            <a:ext cx="5953125" cy="3349625"/>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Skaden i hjernen vil kunne medføre at trykket i hjernen stiger så meget, at blodforsyningen til hjernen til sidst ikke er mulig og patienten </a:t>
            </a:r>
            <a:r>
              <a:rPr lang="da-DK" baseline="0" dirty="0" err="1" smtClean="0"/>
              <a:t>incarcererer</a:t>
            </a:r>
            <a:r>
              <a:rPr lang="da-DK" baseline="0" dirty="0" smtClean="0"/>
              <a:t>.  </a:t>
            </a:r>
            <a:endParaRPr lang="da-DK" dirty="0" smtClean="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2</a:t>
            </a:fld>
            <a:endParaRPr lang="da-DK" dirty="0"/>
          </a:p>
        </p:txBody>
      </p:sp>
    </p:spTree>
    <p:extLst>
      <p:ext uri="{BB962C8B-B14F-4D97-AF65-F5344CB8AC3E}">
        <p14:creationId xmlns:p14="http://schemas.microsoft.com/office/powerpoint/2010/main" val="3660532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13</a:t>
            </a:fld>
            <a:endParaRPr lang="da-DK" dirty="0"/>
          </a:p>
        </p:txBody>
      </p:sp>
    </p:spTree>
    <p:extLst>
      <p:ext uri="{BB962C8B-B14F-4D97-AF65-F5344CB8AC3E}">
        <p14:creationId xmlns:p14="http://schemas.microsoft.com/office/powerpoint/2010/main" val="222589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14</a:t>
            </a:fld>
            <a:endParaRPr lang="da-DK" dirty="0"/>
          </a:p>
        </p:txBody>
      </p:sp>
    </p:spTree>
    <p:extLst>
      <p:ext uri="{BB962C8B-B14F-4D97-AF65-F5344CB8AC3E}">
        <p14:creationId xmlns:p14="http://schemas.microsoft.com/office/powerpoint/2010/main" val="1948651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1425"/>
            <a:ext cx="5953125" cy="3349625"/>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17</a:t>
            </a:fld>
            <a:endParaRPr lang="da-DK" dirty="0"/>
          </a:p>
        </p:txBody>
      </p:sp>
    </p:spTree>
    <p:extLst>
      <p:ext uri="{BB962C8B-B14F-4D97-AF65-F5344CB8AC3E}">
        <p14:creationId xmlns:p14="http://schemas.microsoft.com/office/powerpoint/2010/main" val="113070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18</a:t>
            </a:fld>
            <a:endParaRPr lang="da-DK" dirty="0"/>
          </a:p>
        </p:txBody>
      </p:sp>
    </p:spTree>
    <p:extLst>
      <p:ext uri="{BB962C8B-B14F-4D97-AF65-F5344CB8AC3E}">
        <p14:creationId xmlns:p14="http://schemas.microsoft.com/office/powerpoint/2010/main" val="125133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19</a:t>
            </a:fld>
            <a:endParaRPr lang="da-DK" dirty="0"/>
          </a:p>
        </p:txBody>
      </p:sp>
    </p:spTree>
    <p:extLst>
      <p:ext uri="{BB962C8B-B14F-4D97-AF65-F5344CB8AC3E}">
        <p14:creationId xmlns:p14="http://schemas.microsoft.com/office/powerpoint/2010/main" val="2591442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Donorterapien ud fra Rekommandationen</a:t>
            </a:r>
            <a:r>
              <a:rPr lang="da-DK" baseline="0" dirty="0" smtClean="0"/>
              <a:t> påbegyndes på intensiv og fortsættes på OP</a:t>
            </a:r>
            <a:endParaRPr lang="da-DK" dirty="0" smtClean="0"/>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21</a:t>
            </a:fld>
            <a:endParaRPr lang="da-DK" dirty="0"/>
          </a:p>
        </p:txBody>
      </p:sp>
    </p:spTree>
    <p:extLst>
      <p:ext uri="{BB962C8B-B14F-4D97-AF65-F5344CB8AC3E}">
        <p14:creationId xmlns:p14="http://schemas.microsoft.com/office/powerpoint/2010/main" val="1816806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23</a:t>
            </a:fld>
            <a:endParaRPr lang="da-DK" dirty="0"/>
          </a:p>
        </p:txBody>
      </p:sp>
    </p:spTree>
    <p:extLst>
      <p:ext uri="{BB962C8B-B14F-4D97-AF65-F5344CB8AC3E}">
        <p14:creationId xmlns:p14="http://schemas.microsoft.com/office/powerpoint/2010/main" val="392919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26</a:t>
            </a:fld>
            <a:endParaRPr lang="da-DK" dirty="0"/>
          </a:p>
        </p:txBody>
      </p:sp>
    </p:spTree>
    <p:extLst>
      <p:ext uri="{BB962C8B-B14F-4D97-AF65-F5344CB8AC3E}">
        <p14:creationId xmlns:p14="http://schemas.microsoft.com/office/powerpoint/2010/main" val="3813699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27</a:t>
            </a:fld>
            <a:endParaRPr lang="da-DK" dirty="0"/>
          </a:p>
        </p:txBody>
      </p:sp>
    </p:spTree>
    <p:extLst>
      <p:ext uri="{BB962C8B-B14F-4D97-AF65-F5344CB8AC3E}">
        <p14:creationId xmlns:p14="http://schemas.microsoft.com/office/powerpoint/2010/main" val="1373726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28</a:t>
            </a:fld>
            <a:endParaRPr lang="da-DK" dirty="0"/>
          </a:p>
        </p:txBody>
      </p:sp>
    </p:spTree>
    <p:extLst>
      <p:ext uri="{BB962C8B-B14F-4D97-AF65-F5344CB8AC3E}">
        <p14:creationId xmlns:p14="http://schemas.microsoft.com/office/powerpoint/2010/main" val="423998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smtClean="0">
                <a:solidFill>
                  <a:schemeClr val="tx1"/>
                </a:solidFill>
                <a:effectLst/>
                <a:latin typeface="+mn-lt"/>
                <a:ea typeface="+mn-ea"/>
                <a:cs typeface="+mn-cs"/>
              </a:rPr>
              <a:t>Udtagningsholdene</a:t>
            </a:r>
          </a:p>
          <a:p>
            <a:r>
              <a:rPr lang="da-DK" sz="1200" b="0" i="0" kern="1200" dirty="0" smtClean="0">
                <a:solidFill>
                  <a:schemeClr val="tx1"/>
                </a:solidFill>
                <a:effectLst/>
                <a:latin typeface="+mn-lt"/>
                <a:ea typeface="+mn-ea"/>
                <a:cs typeface="+mn-cs"/>
              </a:rPr>
              <a:t>Ved multiorgandonation kan der deltage op til 12 personer fra transplantationscentrene. Udtagningsholdene ankommer på forskellige tidspunkter.</a:t>
            </a:r>
            <a:r>
              <a:rPr lang="da-DK" sz="1200" b="0" i="0" kern="1200" baseline="0" dirty="0" smtClean="0">
                <a:solidFill>
                  <a:schemeClr val="tx1"/>
                </a:solidFill>
                <a:effectLst/>
                <a:latin typeface="+mn-lt"/>
                <a:ea typeface="+mn-ea"/>
                <a:cs typeface="+mn-cs"/>
              </a:rPr>
              <a:t> </a:t>
            </a:r>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4271032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Reflekserne udløses fra rygmarven og er </a:t>
            </a:r>
            <a:r>
              <a:rPr lang="da-DK" dirty="0"/>
              <a:t>automatiske bevægelser, som </a:t>
            </a:r>
            <a:r>
              <a:rPr lang="da-DK" dirty="0" smtClean="0"/>
              <a:t>under normale</a:t>
            </a:r>
            <a:r>
              <a:rPr lang="da-DK" baseline="0" dirty="0" smtClean="0"/>
              <a:t> forhold </a:t>
            </a:r>
            <a:r>
              <a:rPr lang="da-DK" dirty="0" smtClean="0"/>
              <a:t>dæmpes </a:t>
            </a:r>
            <a:r>
              <a:rPr lang="da-DK" dirty="0"/>
              <a:t>af hjernen, indtil det signal, der kommer udefra er stort nok til, at hjernens hæmning forsvinder. </a:t>
            </a:r>
            <a:r>
              <a:rPr lang="da-DK" dirty="0" smtClean="0"/>
              <a:t>Det vil sige, vi alle</a:t>
            </a:r>
            <a:r>
              <a:rPr lang="da-DK" baseline="0" dirty="0" smtClean="0"/>
              <a:t> har dem, og de er helt normale.</a:t>
            </a:r>
            <a:endParaRPr lang="da-DK" dirty="0"/>
          </a:p>
          <a:p>
            <a:r>
              <a:rPr lang="da-DK" dirty="0"/>
              <a:t>Når hjernen ikke længere kan kontrollere (rygmarvsskader, f.eks.) er reflekserne ikke længere dæmpede og kan udløses ved </a:t>
            </a:r>
            <a:r>
              <a:rPr lang="da-DK" dirty="0" smtClean="0"/>
              <a:t>såvel ganske </a:t>
            </a:r>
            <a:r>
              <a:rPr lang="da-DK" dirty="0"/>
              <a:t>små stimuli </a:t>
            </a:r>
            <a:r>
              <a:rPr lang="da-DK" dirty="0" smtClean="0"/>
              <a:t>som </a:t>
            </a:r>
            <a:r>
              <a:rPr lang="da-DK" dirty="0"/>
              <a:t>spontant. </a:t>
            </a:r>
          </a:p>
          <a:p>
            <a:r>
              <a:rPr lang="da-DK" dirty="0"/>
              <a:t>Når hjernedøden er indtrådt, er blodforsyningen til hjernen væk, men der er stadig blodforsyning til rygmarven, hvorfor reflekserne kan </a:t>
            </a:r>
            <a:r>
              <a:rPr lang="da-DK" dirty="0" smtClean="0"/>
              <a:t>forårsage </a:t>
            </a:r>
            <a:r>
              <a:rPr lang="da-DK" dirty="0"/>
              <a:t>bevægelser, selv om patienten er død. </a:t>
            </a:r>
            <a:r>
              <a:rPr lang="da-DK" dirty="0" smtClean="0"/>
              <a:t>Der er ingen dæmpning</a:t>
            </a:r>
            <a:r>
              <a:rPr lang="da-DK" baseline="0" dirty="0" smtClean="0"/>
              <a:t> af reflekserne mere. </a:t>
            </a:r>
            <a:endParaRPr lang="da-DK" dirty="0"/>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30</a:t>
            </a:fld>
            <a:endParaRPr lang="da-DK" dirty="0"/>
          </a:p>
        </p:txBody>
      </p:sp>
    </p:spTree>
    <p:extLst>
      <p:ext uri="{BB962C8B-B14F-4D97-AF65-F5344CB8AC3E}">
        <p14:creationId xmlns:p14="http://schemas.microsoft.com/office/powerpoint/2010/main" val="3170199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1425"/>
            <a:ext cx="5953125" cy="3349625"/>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Vi ved, at langt de fleste spinalreflekser ligner normale bevægelser – det vil patienten med en svær og dødelig hjerneskade netop ikke kunne præstere. Desuden er bevægelsen en automatisme. Dvs. den ændrer ikke karakter fra f.eks. at være bøjning til strækning. Spinalreflekser rangerer generelt fra helt diskrete ryk til kraftfulde, tydelige bevægelser.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Dette slide illustrerer afværgebevægelser.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Bevægelse af benet: trækker tilsyneladende benet til sig.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Tå-fleksion: bøjer tæer.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err="1" smtClean="0"/>
              <a:t>Plantar</a:t>
            </a:r>
            <a:r>
              <a:rPr lang="da-DK" baseline="0" dirty="0" smtClean="0"/>
              <a:t> fleksion: bøjer foden nedad.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err="1" smtClean="0"/>
              <a:t>Abdominal</a:t>
            </a:r>
            <a:r>
              <a:rPr lang="da-DK" baseline="0" dirty="0" smtClean="0"/>
              <a:t> refleks: rytmisk sammentrækning af mavemusklerne (når kraftige kan det ligne en vejrtrækning under apnøtesten).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Fleksion af armene: trækker tilsyneladende armen til sig.  </a:t>
            </a:r>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32</a:t>
            </a:fld>
            <a:endParaRPr lang="da-DK" dirty="0"/>
          </a:p>
        </p:txBody>
      </p:sp>
    </p:spTree>
    <p:extLst>
      <p:ext uri="{BB962C8B-B14F-4D97-AF65-F5344CB8AC3E}">
        <p14:creationId xmlns:p14="http://schemas.microsoft.com/office/powerpoint/2010/main" val="2717405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1425"/>
            <a:ext cx="5953125" cy="3349625"/>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Ekstension/pronation af armene ligner </a:t>
            </a:r>
            <a:r>
              <a:rPr lang="da-DK" baseline="0" dirty="0" err="1" smtClean="0"/>
              <a:t>decerebreringsrigiditet</a:t>
            </a:r>
            <a:r>
              <a:rPr lang="da-DK" baseline="0" dirty="0" smtClean="0"/>
              <a:t>, som netop er tegn på svær hjerneskade. Tilsyneladende strækkes armen og drejes indad. Refleksen udløses fra de nederste rygmarvsniveauer i nakken.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Lazarus er en kraftig refleks, som kan </a:t>
            </a:r>
            <a:r>
              <a:rPr lang="da-DK" baseline="0" dirty="0" err="1" smtClean="0"/>
              <a:t>indholde</a:t>
            </a:r>
            <a:r>
              <a:rPr lang="da-DK" baseline="0" dirty="0" smtClean="0"/>
              <a:t>: gåsehud, bøjning af armene så de krydser over brystet, </a:t>
            </a:r>
            <a:r>
              <a:rPr lang="da-DK" baseline="0" dirty="0" err="1" smtClean="0"/>
              <a:t>opistotonus</a:t>
            </a:r>
            <a:r>
              <a:rPr lang="da-DK" baseline="0" dirty="0" smtClean="0"/>
              <a:t> helt eller delvist, så den døde nærmest sidder op. Det er meget sjældent set.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err="1" smtClean="0"/>
              <a:t>Myoklonier</a:t>
            </a:r>
            <a:r>
              <a:rPr lang="da-DK" baseline="0" dirty="0" smtClean="0"/>
              <a:t> i ansigtet: små muskeltrækninger (som ”tics”)</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Profus sved, </a:t>
            </a:r>
            <a:r>
              <a:rPr lang="da-DK" baseline="0" dirty="0" err="1" smtClean="0"/>
              <a:t>blushing</a:t>
            </a:r>
            <a:r>
              <a:rPr lang="da-DK" baseline="0" dirty="0" smtClean="0"/>
              <a:t> (og </a:t>
            </a:r>
            <a:r>
              <a:rPr lang="da-DK" baseline="0" dirty="0" err="1" smtClean="0"/>
              <a:t>piloerektion</a:t>
            </a:r>
            <a:r>
              <a:rPr lang="da-DK" baseline="0" dirty="0" smtClean="0"/>
              <a:t>): kraftig sved, rødmen (og rejsning af hårene på kroppen/gåsehud). </a:t>
            </a:r>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33</a:t>
            </a:fld>
            <a:endParaRPr lang="da-DK" dirty="0"/>
          </a:p>
        </p:txBody>
      </p:sp>
    </p:spTree>
    <p:extLst>
      <p:ext uri="{BB962C8B-B14F-4D97-AF65-F5344CB8AC3E}">
        <p14:creationId xmlns:p14="http://schemas.microsoft.com/office/powerpoint/2010/main" val="1987003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smtClean="0"/>
              <a:t>Saposnik.G.et al. </a:t>
            </a:r>
            <a:r>
              <a:rPr lang="da-DK" sz="1200" dirty="0" err="1" smtClean="0"/>
              <a:t>Movements</a:t>
            </a:r>
            <a:r>
              <a:rPr lang="da-DK" sz="1200" dirty="0" smtClean="0"/>
              <a:t> in Brain </a:t>
            </a:r>
            <a:r>
              <a:rPr lang="da-DK" sz="1200" dirty="0" err="1" smtClean="0"/>
              <a:t>Death</a:t>
            </a:r>
            <a:r>
              <a:rPr lang="da-DK" sz="1200" dirty="0" smtClean="0"/>
              <a:t>: A </a:t>
            </a:r>
            <a:r>
              <a:rPr lang="da-DK" sz="1200" dirty="0" err="1" smtClean="0"/>
              <a:t>Systematic</a:t>
            </a:r>
            <a:r>
              <a:rPr lang="da-DK" sz="1200" dirty="0" smtClean="0"/>
              <a:t> </a:t>
            </a:r>
            <a:r>
              <a:rPr lang="da-DK" sz="1200" dirty="0" err="1" smtClean="0"/>
              <a:t>Review</a:t>
            </a:r>
            <a:r>
              <a:rPr lang="da-DK" sz="1200" dirty="0" smtClean="0"/>
              <a:t>. Can. J. </a:t>
            </a:r>
            <a:r>
              <a:rPr lang="da-DK" sz="1200" dirty="0" err="1" smtClean="0"/>
              <a:t>Neurol</a:t>
            </a:r>
            <a:r>
              <a:rPr lang="da-DK" sz="1200" dirty="0" smtClean="0"/>
              <a:t>. </a:t>
            </a:r>
            <a:r>
              <a:rPr lang="da-DK" sz="1200" dirty="0" err="1" smtClean="0"/>
              <a:t>Sci</a:t>
            </a:r>
            <a:r>
              <a:rPr lang="da-DK" sz="1200" dirty="0" smtClean="0"/>
              <a:t>. 36:154-160. 2009</a:t>
            </a:r>
          </a:p>
          <a:p>
            <a:r>
              <a:rPr lang="da-DK" sz="1200" dirty="0" smtClean="0"/>
              <a:t>Hosseini MS et al: Factors </a:t>
            </a:r>
            <a:r>
              <a:rPr lang="da-DK" sz="1200" dirty="0" err="1" smtClean="0"/>
              <a:t>affecting</a:t>
            </a:r>
            <a:r>
              <a:rPr lang="da-DK" sz="1200" dirty="0" smtClean="0"/>
              <a:t> the </a:t>
            </a:r>
            <a:r>
              <a:rPr lang="da-DK" sz="1200" dirty="0" err="1" smtClean="0"/>
              <a:t>occurrence</a:t>
            </a:r>
            <a:r>
              <a:rPr lang="da-DK" sz="1200" dirty="0" smtClean="0"/>
              <a:t> of spinal </a:t>
            </a:r>
            <a:r>
              <a:rPr lang="da-DK" sz="1200" dirty="0" err="1" smtClean="0"/>
              <a:t>reflexes</a:t>
            </a:r>
            <a:r>
              <a:rPr lang="da-DK" sz="1200" dirty="0" smtClean="0"/>
              <a:t> in </a:t>
            </a:r>
            <a:r>
              <a:rPr lang="da-DK" sz="1200" dirty="0" err="1" smtClean="0"/>
              <a:t>brain</a:t>
            </a:r>
            <a:r>
              <a:rPr lang="da-DK" sz="1200" dirty="0" smtClean="0"/>
              <a:t> </a:t>
            </a:r>
            <a:r>
              <a:rPr lang="da-DK" sz="1200" dirty="0" err="1" smtClean="0"/>
              <a:t>dead</a:t>
            </a:r>
            <a:r>
              <a:rPr lang="da-DK" sz="1200" dirty="0" smtClean="0"/>
              <a:t> cases. Exp </a:t>
            </a:r>
            <a:r>
              <a:rPr lang="da-DK" sz="1200" dirty="0" err="1" smtClean="0"/>
              <a:t>Clin</a:t>
            </a:r>
            <a:r>
              <a:rPr lang="da-DK" sz="1200" dirty="0" smtClean="0"/>
              <a:t> </a:t>
            </a:r>
            <a:r>
              <a:rPr lang="da-DK" sz="1200" dirty="0" err="1" smtClean="0"/>
              <a:t>Transplant</a:t>
            </a:r>
            <a:r>
              <a:rPr lang="da-DK" sz="1200" dirty="0" smtClean="0"/>
              <a:t> 2015; 13(4):309-312.</a:t>
            </a:r>
          </a:p>
          <a:p>
            <a:r>
              <a:rPr lang="da-DK" sz="1200" dirty="0" err="1" smtClean="0"/>
              <a:t>Janzen</a:t>
            </a:r>
            <a:r>
              <a:rPr lang="da-DK" sz="1200" dirty="0" smtClean="0"/>
              <a:t> RWC et al: </a:t>
            </a:r>
            <a:r>
              <a:rPr lang="da-DK" sz="1200" dirty="0" err="1" smtClean="0"/>
              <a:t>Irreversibler</a:t>
            </a:r>
            <a:r>
              <a:rPr lang="da-DK" sz="1200" dirty="0" smtClean="0"/>
              <a:t> </a:t>
            </a:r>
            <a:r>
              <a:rPr lang="da-DK" sz="1200" dirty="0" err="1" smtClean="0"/>
              <a:t>Hinfunktionsausfall</a:t>
            </a:r>
            <a:r>
              <a:rPr lang="da-DK" sz="1200" dirty="0" smtClean="0"/>
              <a:t> – </a:t>
            </a:r>
            <a:r>
              <a:rPr lang="da-DK" sz="1200" dirty="0" err="1" smtClean="0"/>
              <a:t>teil</a:t>
            </a:r>
            <a:r>
              <a:rPr lang="da-DK" sz="1200" dirty="0" smtClean="0"/>
              <a:t> 2. </a:t>
            </a:r>
            <a:r>
              <a:rPr lang="da-DK" sz="1200" dirty="0" err="1" smtClean="0"/>
              <a:t>Spinalisationsphänomene</a:t>
            </a:r>
            <a:r>
              <a:rPr lang="da-DK" sz="1200" dirty="0" smtClean="0"/>
              <a:t>. </a:t>
            </a:r>
            <a:r>
              <a:rPr lang="da-DK" sz="1200" dirty="0" err="1" smtClean="0"/>
              <a:t>Nervenarzt</a:t>
            </a:r>
            <a:r>
              <a:rPr lang="da-DK" sz="1200" dirty="0" smtClean="0"/>
              <a:t> 2021: 92:169-180</a:t>
            </a:r>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34</a:t>
            </a:fld>
            <a:endParaRPr lang="da-DK" dirty="0"/>
          </a:p>
        </p:txBody>
      </p:sp>
    </p:spTree>
    <p:extLst>
      <p:ext uri="{BB962C8B-B14F-4D97-AF65-F5344CB8AC3E}">
        <p14:creationId xmlns:p14="http://schemas.microsoft.com/office/powerpoint/2010/main" val="2645887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35</a:t>
            </a:fld>
            <a:endParaRPr lang="da-DK" dirty="0"/>
          </a:p>
        </p:txBody>
      </p:sp>
    </p:spTree>
    <p:extLst>
      <p:ext uri="{BB962C8B-B14F-4D97-AF65-F5344CB8AC3E}">
        <p14:creationId xmlns:p14="http://schemas.microsoft.com/office/powerpoint/2010/main" val="1193768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37</a:t>
            </a:fld>
            <a:endParaRPr lang="da-DK" dirty="0"/>
          </a:p>
        </p:txBody>
      </p:sp>
    </p:spTree>
    <p:extLst>
      <p:ext uri="{BB962C8B-B14F-4D97-AF65-F5344CB8AC3E}">
        <p14:creationId xmlns:p14="http://schemas.microsoft.com/office/powerpoint/2010/main" val="281308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1425"/>
            <a:ext cx="5953125" cy="3349625"/>
          </a:xfrm>
        </p:spPr>
      </p:sp>
      <p:sp>
        <p:nvSpPr>
          <p:cNvPr id="3" name="Pladsholder til noter 2"/>
          <p:cNvSpPr>
            <a:spLocks noGrp="1"/>
          </p:cNvSpPr>
          <p:nvPr>
            <p:ph type="body" idx="1"/>
          </p:nvPr>
        </p:nvSpPr>
        <p:spPr/>
        <p:txBody>
          <a:bodyPr/>
          <a:lstStyle/>
          <a:p>
            <a:r>
              <a:rPr lang="da-DK" sz="1200" b="1" i="0" kern="1200" baseline="0" dirty="0" smtClean="0">
                <a:solidFill>
                  <a:schemeClr val="tx1"/>
                </a:solidFill>
                <a:effectLst/>
                <a:latin typeface="+mn-lt"/>
                <a:ea typeface="+mn-ea"/>
                <a:cs typeface="+mn-cs"/>
              </a:rPr>
              <a:t>Hornhinder</a:t>
            </a:r>
            <a:r>
              <a:rPr lang="da-DK" sz="1200" b="0" i="0" kern="1200" baseline="0" dirty="0" smtClean="0">
                <a:solidFill>
                  <a:schemeClr val="tx1"/>
                </a:solidFill>
                <a:effectLst/>
                <a:latin typeface="+mn-lt"/>
                <a:ea typeface="+mn-ea"/>
                <a:cs typeface="+mn-cs"/>
              </a:rPr>
              <a:t> kan udtages på 21 hospitaler i Danmark, se evt. https://www.auh.dk/afdelinger/ojensygdomme/til-fagfolk/hornhindebanken/om-hornhindebanken/ for yderligere oplysninger om hornhinde donation og hvilke hospitaler det er en mulighed på. </a:t>
            </a:r>
          </a:p>
          <a:p>
            <a:r>
              <a:rPr lang="da-DK" sz="1200" b="1" i="0" kern="1200" dirty="0" smtClean="0">
                <a:solidFill>
                  <a:schemeClr val="tx1"/>
                </a:solidFill>
                <a:effectLst/>
                <a:latin typeface="+mn-lt"/>
                <a:ea typeface="+mn-ea"/>
                <a:cs typeface="+mn-cs"/>
              </a:rPr>
              <a:t>Bindevævsdonation</a:t>
            </a:r>
            <a:r>
              <a:rPr lang="da-DK" sz="1200" b="0" i="0" kern="1200" dirty="0" smtClean="0">
                <a:solidFill>
                  <a:schemeClr val="tx1"/>
                </a:solidFill>
                <a:effectLst/>
                <a:latin typeface="+mn-lt"/>
                <a:ea typeface="+mn-ea"/>
                <a:cs typeface="+mn-cs"/>
              </a:rPr>
              <a:t> (sener, ledbånd, menisk, brusk og knogle) er udelukkende en mulighed, hvis donor er indlagt på Rigshospitalet eller på Aarhus Universitetshospital, og der foreligger samtykke fra pårørende/afdøde. Udtagningen foretages af et ortopædkirurgisk team i forlængelse af organudtagningen. Dette koordineres via transplantationscentret. Ortopædkirurgisk team er ansvarlig for </a:t>
            </a:r>
            <a:r>
              <a:rPr lang="da-DK" sz="1200" b="0" i="0" kern="1200" dirty="0" err="1" smtClean="0">
                <a:solidFill>
                  <a:schemeClr val="tx1"/>
                </a:solidFill>
                <a:effectLst/>
                <a:latin typeface="+mn-lt"/>
                <a:ea typeface="+mn-ea"/>
                <a:cs typeface="+mn-cs"/>
              </a:rPr>
              <a:t>istandgørelse</a:t>
            </a:r>
            <a:r>
              <a:rPr lang="da-DK" sz="1200" b="0" i="0" kern="1200" dirty="0" smtClean="0">
                <a:solidFill>
                  <a:schemeClr val="tx1"/>
                </a:solidFill>
                <a:effectLst/>
                <a:latin typeface="+mn-lt"/>
                <a:ea typeface="+mn-ea"/>
                <a:cs typeface="+mn-cs"/>
              </a:rPr>
              <a:t> af afdøde, og de aftaler med personalet på intensivafsnittet, hvor afdøde efterfølgende skal køres hen.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baseline="0" dirty="0" smtClean="0">
                <a:solidFill>
                  <a:schemeClr val="tx1"/>
                </a:solidFill>
                <a:effectLst/>
                <a:latin typeface="+mn-lt"/>
                <a:ea typeface="+mn-ea"/>
                <a:cs typeface="+mn-cs"/>
              </a:rPr>
              <a:t>Kar donation </a:t>
            </a:r>
            <a:r>
              <a:rPr lang="da-DK" sz="1200" b="0" i="0" kern="1200" baseline="0" dirty="0" smtClean="0">
                <a:solidFill>
                  <a:schemeClr val="tx1"/>
                </a:solidFill>
                <a:effectLst/>
                <a:latin typeface="+mn-lt"/>
                <a:ea typeface="+mn-ea"/>
                <a:cs typeface="+mn-cs"/>
              </a:rPr>
              <a:t>foretages kun på OUH, hvor der indhentes særskilt samtykke fra pårørende.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kern="1200" baseline="0" dirty="0" smtClean="0">
              <a:solidFill>
                <a:schemeClr val="tx1"/>
              </a:solidFill>
              <a:effectLst/>
              <a:latin typeface="+mn-lt"/>
              <a:ea typeface="+mn-ea"/>
              <a:cs typeface="+mn-cs"/>
            </a:endParaRPr>
          </a:p>
          <a:p>
            <a:r>
              <a:rPr lang="da-DK" sz="1200" b="1" i="0" kern="1200" dirty="0" smtClean="0">
                <a:solidFill>
                  <a:schemeClr val="tx1"/>
                </a:solidFill>
                <a:effectLst/>
                <a:latin typeface="+mn-lt"/>
                <a:ea typeface="+mn-ea"/>
                <a:cs typeface="+mn-cs"/>
              </a:rPr>
              <a:t>Hud</a:t>
            </a:r>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Selvom det fortsat er muligt at afkrydse hud i Organdonorregistret og på donorkortet, er det ikke længere praksis at transplantere hud fra afdøde. Udviklingen har gjort det muligt at anvende andet materiale.</a:t>
            </a:r>
          </a:p>
        </p:txBody>
      </p:sp>
      <p:sp>
        <p:nvSpPr>
          <p:cNvPr id="4" name="Pladsholder til slidenummer 3"/>
          <p:cNvSpPr>
            <a:spLocks noGrp="1"/>
          </p:cNvSpPr>
          <p:nvPr>
            <p:ph type="sldNum" sz="quarter" idx="5"/>
          </p:nvPr>
        </p:nvSpPr>
        <p:spPr/>
        <p:txBody>
          <a:bodyPr/>
          <a:lstStyle/>
          <a:p>
            <a:fld id="{90DCD126-30C1-954D-B268-8EB192EB8BE0}" type="slidenum">
              <a:rPr lang="da-DK" smtClean="0"/>
              <a:t>38</a:t>
            </a:fld>
            <a:endParaRPr lang="da-DK" dirty="0"/>
          </a:p>
        </p:txBody>
      </p:sp>
    </p:spTree>
    <p:extLst>
      <p:ext uri="{BB962C8B-B14F-4D97-AF65-F5344CB8AC3E}">
        <p14:creationId xmlns:p14="http://schemas.microsoft.com/office/powerpoint/2010/main" val="362812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39</a:t>
            </a:fld>
            <a:endParaRPr lang="da-DK" dirty="0"/>
          </a:p>
        </p:txBody>
      </p:sp>
    </p:spTree>
    <p:extLst>
      <p:ext uri="{BB962C8B-B14F-4D97-AF65-F5344CB8AC3E}">
        <p14:creationId xmlns:p14="http://schemas.microsoft.com/office/powerpoint/2010/main" val="3018146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40</a:t>
            </a:fld>
            <a:endParaRPr lang="da-DK" dirty="0"/>
          </a:p>
        </p:txBody>
      </p:sp>
    </p:spTree>
    <p:extLst>
      <p:ext uri="{BB962C8B-B14F-4D97-AF65-F5344CB8AC3E}">
        <p14:creationId xmlns:p14="http://schemas.microsoft.com/office/powerpoint/2010/main" val="2744656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41</a:t>
            </a:fld>
            <a:endParaRPr lang="da-DK" dirty="0"/>
          </a:p>
        </p:txBody>
      </p:sp>
    </p:spTree>
    <p:extLst>
      <p:ext uri="{BB962C8B-B14F-4D97-AF65-F5344CB8AC3E}">
        <p14:creationId xmlns:p14="http://schemas.microsoft.com/office/powerpoint/2010/main" val="53038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National Guideline for Organdonation er et hjælpeværktøj til brug i donationsforløb for dig der er læge eller sygeplejerske på et intensiv- eller operationsafsnit. Guidelinen understøtter en ensartet, høj kvalitet på alle hospitaler, uanset hvor ofte man står i et donationsforløb.</a:t>
            </a:r>
          </a:p>
          <a:p>
            <a:pPr>
              <a:defRPr/>
            </a:pPr>
            <a:r>
              <a:rPr lang="da-DK" dirty="0" smtClean="0">
                <a:ea typeface="+mn-ea"/>
                <a:cs typeface="+mn-cs"/>
              </a:rPr>
              <a:t>Guidelinen tages i brug, så snart du overvejer muligheden for organdonation, eller hvis du overtager et donationsforløb fra en kollega.</a:t>
            </a:r>
          </a:p>
          <a:p>
            <a:pPr>
              <a:defRPr/>
            </a:pPr>
            <a:r>
              <a:rPr lang="da-DK" dirty="0" smtClean="0">
                <a:ea typeface="+mn-ea"/>
                <a:cs typeface="+mn-cs"/>
              </a:rPr>
              <a:t>Under hvert enkelt punkt findes alle relevante informationer og dokumenter samt konkrete handlingsanvisninger til, hvad man skal gøre på det pågældende tidspunkt i forløbet. </a:t>
            </a:r>
            <a:endParaRPr lang="da-DK" dirty="0" smtClean="0"/>
          </a:p>
          <a:p>
            <a:r>
              <a:rPr lang="da-DK" b="1" dirty="0" smtClean="0"/>
              <a:t>For anæstesipersonale </a:t>
            </a:r>
            <a:r>
              <a:rPr lang="da-DK" dirty="0" smtClean="0"/>
              <a:t>er det primært punkt 8 Donoroperationen/udtagning af organer, der er relevant. </a:t>
            </a:r>
          </a:p>
          <a:p>
            <a:r>
              <a:rPr lang="da-DK" dirty="0" smtClean="0"/>
              <a:t>Brug Guidelinen når du får en melding om, at der skal foregå en donoroperation. Under punkt 8, og underoverskriften anæstesi</a:t>
            </a:r>
            <a:r>
              <a:rPr lang="da-DK" baseline="0" dirty="0" smtClean="0"/>
              <a:t>,</a:t>
            </a:r>
            <a:r>
              <a:rPr lang="da-DK" dirty="0" smtClean="0"/>
              <a:t> kan du få et hurtigt overblik og konkrete handlingsanvisninger til, hvad der skal forberedes og hvordan operationen foregår.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1108394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42</a:t>
            </a:fld>
            <a:endParaRPr lang="da-DK" dirty="0"/>
          </a:p>
        </p:txBody>
      </p:sp>
    </p:spTree>
    <p:extLst>
      <p:ext uri="{BB962C8B-B14F-4D97-AF65-F5344CB8AC3E}">
        <p14:creationId xmlns:p14="http://schemas.microsoft.com/office/powerpoint/2010/main" val="172069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National </a:t>
            </a:r>
            <a:r>
              <a:rPr lang="da-DK" sz="1200" kern="1200" dirty="0">
                <a:solidFill>
                  <a:schemeClr val="tx1"/>
                </a:solidFill>
                <a:effectLst/>
                <a:latin typeface="+mn-lt"/>
                <a:ea typeface="+mn-ea"/>
                <a:cs typeface="+mn-cs"/>
              </a:rPr>
              <a:t>Guideline for Organdonation findes som APP til Android og iPhone. </a:t>
            </a:r>
            <a:r>
              <a:rPr lang="da-DK" sz="1200" kern="1200" dirty="0" err="1" smtClean="0">
                <a:solidFill>
                  <a:schemeClr val="tx1"/>
                </a:solidFill>
                <a:effectLst/>
                <a:latin typeface="+mn-lt"/>
                <a:ea typeface="+mn-ea"/>
                <a:cs typeface="+mn-cs"/>
              </a:rPr>
              <a:t>App'en</a:t>
            </a:r>
            <a:r>
              <a:rPr lang="da-DK" sz="1200" kern="1200" dirty="0" smtClean="0">
                <a:solidFill>
                  <a:schemeClr val="tx1"/>
                </a:solidFill>
                <a:effectLst/>
                <a:latin typeface="+mn-lt"/>
                <a:ea typeface="+mn-ea"/>
                <a:cs typeface="+mn-cs"/>
              </a:rPr>
              <a:t> </a:t>
            </a:r>
            <a:r>
              <a:rPr lang="da-DK" sz="1200" kern="1200" dirty="0">
                <a:solidFill>
                  <a:schemeClr val="tx1"/>
                </a:solidFill>
                <a:effectLst/>
                <a:latin typeface="+mn-lt"/>
                <a:ea typeface="+mn-ea"/>
                <a:cs typeface="+mn-cs"/>
              </a:rPr>
              <a:t>hedder 'Organdonation‘, og vi opfordrer </a:t>
            </a:r>
            <a:r>
              <a:rPr lang="da-DK" sz="1200" kern="1200" dirty="0" smtClean="0">
                <a:solidFill>
                  <a:schemeClr val="tx1"/>
                </a:solidFill>
                <a:effectLst/>
                <a:latin typeface="+mn-lt"/>
                <a:ea typeface="+mn-ea"/>
                <a:cs typeface="+mn-cs"/>
              </a:rPr>
              <a:t>til </a:t>
            </a:r>
            <a:r>
              <a:rPr lang="da-DK" sz="1200" kern="1200" dirty="0">
                <a:solidFill>
                  <a:schemeClr val="tx1"/>
                </a:solidFill>
                <a:effectLst/>
                <a:latin typeface="+mn-lt"/>
                <a:ea typeface="+mn-ea"/>
                <a:cs typeface="+mn-cs"/>
              </a:rPr>
              <a:t>at downloade</a:t>
            </a:r>
            <a:r>
              <a:rPr lang="da-DK" sz="1200" kern="1200" baseline="0" dirty="0">
                <a:solidFill>
                  <a:schemeClr val="tx1"/>
                </a:solidFill>
                <a:effectLst/>
                <a:latin typeface="+mn-lt"/>
                <a:ea typeface="+mn-ea"/>
                <a:cs typeface="+mn-cs"/>
              </a:rPr>
              <a:t> </a:t>
            </a:r>
            <a:r>
              <a:rPr lang="da-DK" sz="1200" kern="1200" baseline="0" dirty="0" smtClean="0">
                <a:solidFill>
                  <a:schemeClr val="tx1"/>
                </a:solidFill>
                <a:effectLst/>
                <a:latin typeface="+mn-lt"/>
                <a:ea typeface="+mn-ea"/>
                <a:cs typeface="+mn-cs"/>
              </a:rPr>
              <a:t>den, så du kan anvende den, når det er aktuelt.</a:t>
            </a:r>
            <a:r>
              <a:rPr lang="da-DK" sz="1200" kern="1200" dirty="0" smtClean="0">
                <a:solidFill>
                  <a:schemeClr val="tx1"/>
                </a:solidFill>
                <a:effectLst/>
                <a:latin typeface="+mn-lt"/>
                <a:ea typeface="+mn-ea"/>
                <a:cs typeface="+mn-cs"/>
              </a:rPr>
              <a:t> Hvis </a:t>
            </a:r>
            <a:r>
              <a:rPr lang="da-DK" sz="1200" kern="1200" dirty="0">
                <a:solidFill>
                  <a:schemeClr val="tx1"/>
                </a:solidFill>
                <a:effectLst/>
                <a:latin typeface="+mn-lt"/>
                <a:ea typeface="+mn-ea"/>
                <a:cs typeface="+mn-cs"/>
              </a:rPr>
              <a:t>du ikke har mulighed for at hente </a:t>
            </a:r>
            <a:r>
              <a:rPr lang="da-DK" sz="1200" kern="1200" dirty="0" err="1">
                <a:solidFill>
                  <a:schemeClr val="tx1"/>
                </a:solidFill>
                <a:effectLst/>
                <a:latin typeface="+mn-lt"/>
                <a:ea typeface="+mn-ea"/>
                <a:cs typeface="+mn-cs"/>
              </a:rPr>
              <a:t>App'en</a:t>
            </a:r>
            <a:r>
              <a:rPr lang="da-DK" sz="1200" kern="1200" dirty="0">
                <a:solidFill>
                  <a:schemeClr val="tx1"/>
                </a:solidFill>
                <a:effectLst/>
                <a:latin typeface="+mn-lt"/>
                <a:ea typeface="+mn-ea"/>
                <a:cs typeface="+mn-cs"/>
              </a:rPr>
              <a:t>, kan </a:t>
            </a:r>
            <a:r>
              <a:rPr lang="da-DK" sz="1200" kern="1200" dirty="0" smtClean="0">
                <a:solidFill>
                  <a:schemeClr val="tx1"/>
                </a:solidFill>
                <a:effectLst/>
                <a:latin typeface="+mn-lt"/>
                <a:ea typeface="+mn-ea"/>
                <a:cs typeface="+mn-cs"/>
              </a:rPr>
              <a:t>national </a:t>
            </a:r>
            <a:r>
              <a:rPr lang="da-DK" sz="1200" kern="1200" dirty="0">
                <a:solidFill>
                  <a:schemeClr val="tx1"/>
                </a:solidFill>
                <a:effectLst/>
                <a:latin typeface="+mn-lt"/>
                <a:ea typeface="+mn-ea"/>
                <a:cs typeface="+mn-cs"/>
              </a:rPr>
              <a:t>guideline ses på www.organdonation.dk. </a:t>
            </a:r>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5</a:t>
            </a:fld>
            <a:endParaRPr lang="da-DK" dirty="0"/>
          </a:p>
        </p:txBody>
      </p:sp>
    </p:spTree>
    <p:extLst>
      <p:ext uri="{BB962C8B-B14F-4D97-AF65-F5344CB8AC3E}">
        <p14:creationId xmlns:p14="http://schemas.microsoft.com/office/powerpoint/2010/main" val="1779013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Brug Guidelinen når du får en melding om, at der skal foregå en donoroperation. Under punkt 8 kan du få et hurtigt overblik og konkrete handlingsanvisninger til, hvad der skal forberedes på operationsstuen og hvordan operationen foregår.</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Transplantationscentret planlægger operationen i samarbejde med donorhospitalets operationsafsnit og koordinerer og informerer om starttidspunkt for operationen. Der er behov for den størst mulige operationsstue. Udtagningsholdene medbringer en stor del af det udstyr, de skal anvende under operationen, men der er behov for, at operationsafsnittet er behjælpelig med yderligere udstyr og assistance med udpakning og klargøring af apparatur.</a:t>
            </a: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300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7</a:t>
            </a:fld>
            <a:endParaRPr lang="da-DK" dirty="0"/>
          </a:p>
        </p:txBody>
      </p:sp>
    </p:spTree>
    <p:extLst>
      <p:ext uri="{BB962C8B-B14F-4D97-AF65-F5344CB8AC3E}">
        <p14:creationId xmlns:p14="http://schemas.microsoft.com/office/powerpoint/2010/main" val="387514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8</a:t>
            </a:fld>
            <a:endParaRPr lang="da-DK" dirty="0"/>
          </a:p>
        </p:txBody>
      </p:sp>
    </p:spTree>
    <p:extLst>
      <p:ext uri="{BB962C8B-B14F-4D97-AF65-F5344CB8AC3E}">
        <p14:creationId xmlns:p14="http://schemas.microsoft.com/office/powerpoint/2010/main" val="34635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9</a:t>
            </a:fld>
            <a:endParaRPr lang="da-DK" dirty="0"/>
          </a:p>
        </p:txBody>
      </p:sp>
    </p:spTree>
    <p:extLst>
      <p:ext uri="{BB962C8B-B14F-4D97-AF65-F5344CB8AC3E}">
        <p14:creationId xmlns:p14="http://schemas.microsoft.com/office/powerpoint/2010/main" val="1143621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10</a:t>
            </a:fld>
            <a:endParaRPr lang="da-DK" dirty="0"/>
          </a:p>
        </p:txBody>
      </p:sp>
    </p:spTree>
    <p:extLst>
      <p:ext uri="{BB962C8B-B14F-4D97-AF65-F5344CB8AC3E}">
        <p14:creationId xmlns:p14="http://schemas.microsoft.com/office/powerpoint/2010/main" val="4089664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5" y="2227628"/>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6"/>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stretch>
            <a:fillRect/>
          </a:stretch>
        </p:blipFill>
        <p:spPr>
          <a:xfrm>
            <a:off x="8388623" y="367081"/>
            <a:ext cx="3373231"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0"/>
            <a:ext cx="4351318" cy="2835275"/>
          </a:xfrm>
        </p:spPr>
        <p:txBody>
          <a:bodyPr>
            <a:normAutofit/>
          </a:bodyPr>
          <a:lstStyle>
            <a:lvl1pPr>
              <a:spcBef>
                <a:spcPts val="0"/>
              </a:spcBef>
              <a:defRPr sz="1800"/>
            </a:lvl1pPr>
          </a:lstStyle>
          <a:p>
            <a:pPr lvl="0"/>
            <a:r>
              <a:rPr lang="da-DK" smtClean="0"/>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smtClean="0"/>
              <a:t>Klik på ikonet for at tilføje et billede</a:t>
            </a:r>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3"/>
            <a:ext cx="6586330"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55180"/>
            <a:ext cx="4581724" cy="2835275"/>
          </a:xfrm>
        </p:spPr>
        <p:txBody>
          <a:bodyPr>
            <a:normAutofit/>
          </a:bodyPr>
          <a:lstStyle>
            <a:lvl1pPr>
              <a:spcBef>
                <a:spcPts val="0"/>
              </a:spcBef>
              <a:defRPr sz="1800"/>
            </a:lvl1pPr>
          </a:lstStyle>
          <a:p>
            <a:pPr lvl="0"/>
            <a:r>
              <a:rPr lang="da-DK" smtClean="0"/>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6" y="3035300"/>
            <a:ext cx="4581724" cy="2835275"/>
          </a:xfrm>
        </p:spPr>
        <p:txBody>
          <a:bodyPr>
            <a:normAutofit/>
          </a:bodyPr>
          <a:lstStyle>
            <a:lvl1pPr>
              <a:spcBef>
                <a:spcPts val="0"/>
              </a:spcBef>
              <a:defRPr sz="1800"/>
            </a:lvl1pPr>
          </a:lstStyle>
          <a:p>
            <a:pPr lvl="0"/>
            <a:r>
              <a:rPr lang="da-DK" smtClean="0"/>
              <a:t>Rediger typografien i masterens</a:t>
            </a:r>
          </a:p>
        </p:txBody>
      </p:sp>
    </p:spTree>
    <p:extLst>
      <p:ext uri="{BB962C8B-B14F-4D97-AF65-F5344CB8AC3E}">
        <p14:creationId xmlns:p14="http://schemas.microsoft.com/office/powerpoint/2010/main" val="52257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2203845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135467"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69138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0676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25780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39788" y="3035300"/>
            <a:ext cx="4351318" cy="2835275"/>
          </a:xfrm>
        </p:spPr>
        <p:txBody>
          <a:bodyPr>
            <a:normAutofit/>
          </a:bodyPr>
          <a:lstStyle>
            <a:lvl1pPr>
              <a:spcBef>
                <a:spcPts val="0"/>
              </a:spcBef>
              <a:defRPr sz="2000"/>
            </a:lvl1pPr>
          </a:lstStyle>
          <a:p>
            <a:pPr lvl="0"/>
            <a:r>
              <a:rPr lang="da-DK" smtClean="0"/>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8507" y="443912"/>
            <a:ext cx="2962662" cy="6163069"/>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25780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5117" y="443912"/>
            <a:ext cx="2962662" cy="6163069"/>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39788"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246461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2">
            <a:extLst>
              <a:ext uri="{28A0092B-C50C-407E-A947-70E740481C1C}">
                <a14:useLocalDpi xmlns:a14="http://schemas.microsoft.com/office/drawing/2010/main" val="0"/>
              </a:ext>
            </a:extLst>
          </a:blip>
          <a:srcRect l="11739" r="36632" b="2689"/>
          <a:stretch/>
        </p:blipFill>
        <p:spPr>
          <a:xfrm>
            <a:off x="-14453" y="-11062"/>
            <a:ext cx="5472752" cy="6880123"/>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42892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096001" y="3035300"/>
            <a:ext cx="4351318" cy="2835275"/>
          </a:xfrm>
        </p:spPr>
        <p:txBody>
          <a:bodyPr>
            <a:normAutofit/>
          </a:bodyPr>
          <a:lstStyle>
            <a:lvl1pPr>
              <a:spcBef>
                <a:spcPts val="0"/>
              </a:spcBef>
              <a:defRPr sz="2000"/>
            </a:lvl1pPr>
          </a:lstStyle>
          <a:p>
            <a:pPr lvl="0"/>
            <a:r>
              <a:rPr lang="da-DK" smtClean="0"/>
              <a:t>Rediger typografien i masterens</a:t>
            </a:r>
          </a:p>
        </p:txBody>
      </p:sp>
      <p:pic>
        <p:nvPicPr>
          <p:cNvPr id="6" name="Billede 5">
            <a:extLst>
              <a:ext uri="{FF2B5EF4-FFF2-40B4-BE49-F238E27FC236}">
                <a16:creationId xmlns:a16="http://schemas.microsoft.com/office/drawing/2014/main" id="{ECEC4CA2-09D4-43DC-BA5A-06B042FC5D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17"/>
          <a:stretch/>
        </p:blipFill>
        <p:spPr>
          <a:xfrm>
            <a:off x="0" y="0"/>
            <a:ext cx="5477691" cy="6895770"/>
          </a:xfrm>
          <a:prstGeom prst="rect">
            <a:avLst/>
          </a:prstGeom>
        </p:spPr>
      </p:pic>
    </p:spTree>
    <p:extLst>
      <p:ext uri="{BB962C8B-B14F-4D97-AF65-F5344CB8AC3E}">
        <p14:creationId xmlns:p14="http://schemas.microsoft.com/office/powerpoint/2010/main" val="317964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4"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5" y="2227628"/>
            <a:ext cx="7434469" cy="1793839"/>
          </a:xfrm>
        </p:spPr>
        <p:txBody>
          <a:bodyPr anchor="b"/>
          <a:lstStyle>
            <a:lvl1pPr algn="l">
              <a:defRPr sz="4800" b="0">
                <a:solidFill>
                  <a:schemeClr val="bg1"/>
                </a:solidFill>
              </a:defRPr>
            </a:lvl1pPr>
          </a:lstStyle>
          <a:p>
            <a:r>
              <a:rPr lang="da-DK" dirty="0"/>
              <a:t>Forside 2 er blå 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6"/>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og tekst 4">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7523" r="28441" b="-104"/>
          <a:stretch/>
        </p:blipFill>
        <p:spPr bwMode="auto">
          <a:xfrm>
            <a:off x="6630185" y="-11062"/>
            <a:ext cx="5561815" cy="686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47437"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4053263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F8AC5961-2AE4-4D78-A262-909D8BCC937A}"/>
              </a:ext>
            </a:extLst>
          </p:cNvPr>
          <p:cNvPicPr>
            <a:picLocks noChangeAspect="1"/>
          </p:cNvPicPr>
          <p:nvPr userDrawn="1"/>
        </p:nvPicPr>
        <p:blipFill rotWithShape="1">
          <a:blip r:embed="rId2"/>
          <a:srcRect l="4787" r="40"/>
          <a:stretch/>
        </p:blipFill>
        <p:spPr>
          <a:xfrm>
            <a:off x="0" y="0"/>
            <a:ext cx="5472752" cy="6853968"/>
          </a:xfrm>
          <a:prstGeom prst="rect">
            <a:avLst/>
          </a:prstGeom>
        </p:spPr>
      </p:pic>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1200251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0"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2321244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8"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1578778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9">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4983" r="11679"/>
          <a:stretch/>
        </p:blipFill>
        <p:spPr>
          <a:xfrm>
            <a:off x="0" y="4032"/>
            <a:ext cx="5472752" cy="685396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2011994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8"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1013625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0"/>
            <a:ext cx="4351318" cy="2835275"/>
          </a:xfrm>
        </p:spPr>
        <p:txBody>
          <a:bodyPr>
            <a:normAutofit/>
          </a:bodyPr>
          <a:lstStyle>
            <a:lvl1pPr>
              <a:spcBef>
                <a:spcPts val="0"/>
              </a:spcBef>
              <a:defRPr sz="2000"/>
            </a:lvl1pPr>
          </a:lstStyle>
          <a:p>
            <a:pPr lvl="0"/>
            <a:r>
              <a:rPr lang="da-DK" smtClean="0"/>
              <a:t>Rediger typografien i masterens</a:t>
            </a:r>
          </a:p>
        </p:txBody>
      </p:sp>
      <p:pic>
        <p:nvPicPr>
          <p:cNvPr id="6" name="Billede 5">
            <a:extLst>
              <a:ext uri="{FF2B5EF4-FFF2-40B4-BE49-F238E27FC236}">
                <a16:creationId xmlns:a16="http://schemas.microsoft.com/office/drawing/2014/main" id="{EE8D3825-CBFC-45D9-AF86-38E14C387D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1064" b="7970"/>
          <a:stretch/>
        </p:blipFill>
        <p:spPr>
          <a:xfrm>
            <a:off x="0" y="5940"/>
            <a:ext cx="5472752" cy="6864823"/>
          </a:xfrm>
          <a:prstGeom prst="rect">
            <a:avLst/>
          </a:prstGeom>
        </p:spPr>
      </p:pic>
    </p:spTree>
    <p:extLst>
      <p:ext uri="{BB962C8B-B14F-4D97-AF65-F5344CB8AC3E}">
        <p14:creationId xmlns:p14="http://schemas.microsoft.com/office/powerpoint/2010/main" val="2150641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048082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3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0" y="0"/>
            <a:ext cx="5472752" cy="692982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3559379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Brugerdefineret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36F296F-ADA1-454D-893A-0DD75FE1E677}"/>
              </a:ext>
            </a:extLst>
          </p:cNvPr>
          <p:cNvSpPr/>
          <p:nvPr userDrawn="1"/>
        </p:nvSpPr>
        <p:spPr>
          <a:xfrm>
            <a:off x="0" y="-1"/>
            <a:ext cx="12192000" cy="6858001"/>
          </a:xfrm>
          <a:prstGeom prst="rect">
            <a:avLst/>
          </a:prstGeom>
          <a:solidFill>
            <a:srgbClr val="B2C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77D632B2-2356-40CB-A9C4-4BB4E290A080}"/>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02383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1"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2578724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uden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9" name="Pladsholder til tekst 3">
            <a:extLst>
              <a:ext uri="{FF2B5EF4-FFF2-40B4-BE49-F238E27FC236}">
                <a16:creationId xmlns:a16="http://schemas.microsoft.com/office/drawing/2014/main" id="{D8409DF4-D9A7-6041-897D-605934196CA1}"/>
              </a:ext>
            </a:extLst>
          </p:cNvPr>
          <p:cNvSpPr>
            <a:spLocks noGrp="1"/>
          </p:cNvSpPr>
          <p:nvPr>
            <p:ph type="body" sz="quarter" idx="14"/>
          </p:nvPr>
        </p:nvSpPr>
        <p:spPr>
          <a:xfrm>
            <a:off x="838201" y="3035300"/>
            <a:ext cx="5257800"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2" name="Pladsholder til tekst 3">
            <a:extLst>
              <a:ext uri="{FF2B5EF4-FFF2-40B4-BE49-F238E27FC236}">
                <a16:creationId xmlns:a16="http://schemas.microsoft.com/office/drawing/2014/main" id="{B9658EB4-15E6-B941-B4F0-889AF104F72E}"/>
              </a:ext>
            </a:extLst>
          </p:cNvPr>
          <p:cNvSpPr>
            <a:spLocks noGrp="1"/>
          </p:cNvSpPr>
          <p:nvPr>
            <p:ph type="body" sz="quarter" idx="15"/>
          </p:nvPr>
        </p:nvSpPr>
        <p:spPr>
          <a:xfrm>
            <a:off x="6662539" y="3055180"/>
            <a:ext cx="5165372"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3754405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elslide Orange">
    <p:spTree>
      <p:nvGrpSpPr>
        <p:cNvPr id="1" name=""/>
        <p:cNvGrpSpPr/>
        <p:nvPr/>
      </p:nvGrpSpPr>
      <p:grpSpPr>
        <a:xfrm>
          <a:off x="0" y="0"/>
          <a:ext cx="0" cy="0"/>
          <a:chOff x="0" y="0"/>
          <a:chExt cx="0" cy="0"/>
        </a:xfrm>
      </p:grpSpPr>
      <p:sp>
        <p:nvSpPr>
          <p:cNvPr id="3" name="Pladsholder til billede 2"/>
          <p:cNvSpPr>
            <a:spLocks noGrp="1"/>
          </p:cNvSpPr>
          <p:nvPr>
            <p:ph type="pic" sz="quarter" idx="10"/>
          </p:nvPr>
        </p:nvSpPr>
        <p:spPr>
          <a:xfrm>
            <a:off x="0" y="0"/>
            <a:ext cx="12192000" cy="6858000"/>
          </a:xfrm>
        </p:spPr>
        <p:txBody>
          <a:bodyPr/>
          <a:lstStyle/>
          <a:p>
            <a:r>
              <a:rPr lang="da-DK" smtClean="0"/>
              <a:t>Klik på ikonet for at tilføje et billede</a:t>
            </a:r>
            <a:endParaRPr lang="da-DK" dirty="0"/>
          </a:p>
        </p:txBody>
      </p:sp>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4929771" cy="1793839"/>
          </a:xfrm>
        </p:spPr>
        <p:txBody>
          <a:bodyPr anchor="b"/>
          <a:lstStyle>
            <a:lvl1pPr algn="l">
              <a:defRPr sz="4800" b="0">
                <a:solidFill>
                  <a:srgbClr val="004567"/>
                </a:solidFill>
              </a:defRPr>
            </a:lvl1pPr>
          </a:lstStyle>
          <a:p>
            <a:r>
              <a:rPr lang="da-DK" dirty="0" smtClean="0"/>
              <a:t>Overskrift</a:t>
            </a:r>
            <a:endParaRPr lang="da-DK" dirty="0"/>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rgbClr val="00456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smtClean="0"/>
              <a:t>Underoverskrift</a:t>
            </a:r>
            <a:endParaRPr lang="da-DK" dirty="0"/>
          </a:p>
        </p:txBody>
      </p:sp>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25625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1"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C1AE287-A571-4A3F-B91E-6ACFB9FD106B}"/>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249656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380788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0734"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4" y="3035299"/>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254248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0043"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5" y="954811"/>
            <a:ext cx="525780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34971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0004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4"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58709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0"/>
            <a:ext cx="4351318" cy="2835275"/>
          </a:xfrm>
        </p:spPr>
        <p:txBody>
          <a:bodyPr>
            <a:normAutofit/>
          </a:bodyPr>
          <a:lstStyle>
            <a:lvl1pPr>
              <a:spcBef>
                <a:spcPts val="0"/>
              </a:spcBef>
              <a:defRPr sz="2000"/>
            </a:lvl1pPr>
          </a:lstStyle>
          <a:p>
            <a:pPr lvl="0"/>
            <a:r>
              <a:rPr lang="da-DK" smtClean="0"/>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smtClean="0"/>
              <a:t>Klik på ikonet for at tilføje et billede</a:t>
            </a:r>
            <a:endParaRPr lang="da-DK" dirty="0"/>
          </a:p>
        </p:txBody>
      </p:sp>
    </p:spTree>
    <p:extLst>
      <p:ext uri="{BB962C8B-B14F-4D97-AF65-F5344CB8AC3E}">
        <p14:creationId xmlns:p14="http://schemas.microsoft.com/office/powerpoint/2010/main" val="10861795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5"/>
            <a:ext cx="10406063"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406063"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2"/>
                </a:solidFill>
              </a:defRPr>
            </a:lvl1pPr>
          </a:lstStyle>
          <a:p>
            <a:fld id="{BEA49F9E-7CA3-49B2-B7E3-A8C58243E4F5}" type="datetimeFigureOut">
              <a:rPr lang="da-DK" smtClean="0"/>
              <a:pPr/>
              <a:t>22-06-2022</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8610600" y="6356350"/>
            <a:ext cx="2633663" cy="365125"/>
          </a:xfrm>
          <a:prstGeom prst="rect">
            <a:avLst/>
          </a:prstGeom>
        </p:spPr>
        <p:txBody>
          <a:bodyPr vert="horz" lIns="91440" tIns="45720" rIns="91440" bIns="45720" rtlCol="0" anchor="ctr"/>
          <a:lstStyle>
            <a:lvl1pPr algn="r">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userDrawn="1"/>
        </p:nvPicPr>
        <p:blipFill>
          <a:blip r:embed="rId3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6" r:id="rId3"/>
    <p:sldLayoutId id="2147483727" r:id="rId4"/>
    <p:sldLayoutId id="2147483728" r:id="rId5"/>
    <p:sldLayoutId id="2147483709" r:id="rId6"/>
    <p:sldLayoutId id="2147483713" r:id="rId7"/>
    <p:sldLayoutId id="2147483714" r:id="rId8"/>
    <p:sldLayoutId id="2147483663" r:id="rId9"/>
    <p:sldLayoutId id="2147483661" r:id="rId10"/>
    <p:sldLayoutId id="2147483724" r:id="rId11"/>
    <p:sldLayoutId id="2147483662" r:id="rId12"/>
    <p:sldLayoutId id="2147483722" r:id="rId13"/>
    <p:sldLayoutId id="2147483717" r:id="rId14"/>
    <p:sldLayoutId id="2147483708" r:id="rId15"/>
    <p:sldLayoutId id="2147483718" r:id="rId16"/>
    <p:sldLayoutId id="2147483688" r:id="rId17"/>
    <p:sldLayoutId id="2147483720" r:id="rId18"/>
    <p:sldLayoutId id="2147483723" r:id="rId19"/>
    <p:sldLayoutId id="2147483695" r:id="rId20"/>
    <p:sldLayoutId id="2147483721" r:id="rId21"/>
    <p:sldLayoutId id="2147483697" r:id="rId22"/>
    <p:sldLayoutId id="2147483689" r:id="rId23"/>
    <p:sldLayoutId id="2147483700" r:id="rId24"/>
    <p:sldLayoutId id="2147483691" r:id="rId25"/>
    <p:sldLayoutId id="2147483725" r:id="rId26"/>
    <p:sldLayoutId id="2147483729" r:id="rId27"/>
    <p:sldLayoutId id="2147483730" r:id="rId28"/>
    <p:sldLayoutId id="2147483732" r:id="rId29"/>
    <p:sldLayoutId id="2147483733" r:id="rId30"/>
    <p:sldLayoutId id="2147483734" r:id="rId3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083"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9" Type="http://schemas.openxmlformats.org/officeDocument/2006/relationships/image" Target="../media/image392.svg"/><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9" Type="http://schemas.openxmlformats.org/officeDocument/2006/relationships/image" Target="../media/image392.sv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7" Type="http://schemas.openxmlformats.org/officeDocument/2006/relationships/image" Target="../media/image284.sv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7" Type="http://schemas.openxmlformats.org/officeDocument/2006/relationships/image" Target="../media/image360.sv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1.xml"/><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2.xml"/><Relationship Id="rId45" Type="http://schemas.openxmlformats.org/officeDocument/2006/relationships/image" Target="../media/image398.svg"/><Relationship Id="rId36" Type="http://schemas.openxmlformats.org/officeDocument/2006/relationships/image" Target="../media/image37.png"/><Relationship Id="rId44" Type="http://schemas.openxmlformats.org/officeDocument/2006/relationships/image" Target="../media/image38.png"/><Relationship Id="rId35" Type="http://schemas.openxmlformats.org/officeDocument/2006/relationships/image" Target="../media/image388.svg"/><Relationship Id="rId43" Type="http://schemas.openxmlformats.org/officeDocument/2006/relationships/image" Target="../media/image39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17" Type="http://schemas.openxmlformats.org/officeDocument/2006/relationships/image" Target="../media/image22.png"/><Relationship Id="rId8" Type="http://schemas.openxmlformats.org/officeDocument/2006/relationships/image" Target="../media/image27.svg"/><Relationship Id="rId3" Type="http://schemas.openxmlformats.org/officeDocument/2006/relationships/image" Target="../media/image18.png"/><Relationship Id="rId21" Type="http://schemas.openxmlformats.org/officeDocument/2006/relationships/image" Target="../media/image374.svg"/><Relationship Id="rId17" Type="http://schemas.openxmlformats.org/officeDocument/2006/relationships/image" Target="../media/image370.svg"/><Relationship Id="rId116"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 Id="rId115" Type="http://schemas.openxmlformats.org/officeDocument/2006/relationships/image" Target="../media/image20.png"/><Relationship Id="rId114" Type="http://schemas.openxmlformats.org/officeDocument/2006/relationships/image" Target="../media/image19.png"/><Relationship Id="rId23" Type="http://schemas.openxmlformats.org/officeDocument/2006/relationships/image" Target="../media/image376.svg"/><Relationship Id="rId113" Type="http://schemas.openxmlformats.org/officeDocument/2006/relationships/image" Target="../media/image350.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29" Type="http://schemas.openxmlformats.org/officeDocument/2006/relationships/image" Target="../media/image238.svg"/><Relationship Id="rId1" Type="http://schemas.openxmlformats.org/officeDocument/2006/relationships/slideLayout" Target="../slideLayouts/slideLayout12.xml"/><Relationship Id="rId99" Type="http://schemas.openxmlformats.org/officeDocument/2006/relationships/image" Target="../media/image116.svg"/><Relationship Id="rId100"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9" Type="http://schemas.openxmlformats.org/officeDocument/2006/relationships/image" Target="../media/image276.sv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image" Target="../media/image30.sv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2.svg"/><Relationship Id="rId11" Type="http://schemas.openxmlformats.org/officeDocument/2006/relationships/image" Target="../media/image49.png"/><Relationship Id="rId5" Type="http://schemas.openxmlformats.org/officeDocument/2006/relationships/image" Target="../media/image46.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1.png"/><Relationship Id="rId12" Type="http://schemas.openxmlformats.org/officeDocument/2006/relationships/image" Target="../media/image28.sv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2.svg"/><Relationship Id="rId9" Type="http://schemas.openxmlformats.org/officeDocument/2006/relationships/image" Target="../media/image52.png"/><Relationship Id="rId1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xml"/><Relationship Id="rId43" Type="http://schemas.openxmlformats.org/officeDocument/2006/relationships/image" Target="../media/image396.sv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366.svg"/><Relationship Id="rId3" Type="http://schemas.openxmlformats.org/officeDocument/2006/relationships/image" Target="../media/image57.png"/><Relationship Id="rId7" Type="http://schemas.openxmlformats.org/officeDocument/2006/relationships/image" Target="../media/image3600.svg"/><Relationship Id="rId17" Type="http://schemas.openxmlformats.org/officeDocument/2006/relationships/image" Target="../media/image60.png"/><Relationship Id="rId2" Type="http://schemas.openxmlformats.org/officeDocument/2006/relationships/notesSlide" Target="../notesSlides/notesSlide26.xml"/><Relationship Id="rId16" Type="http://schemas.openxmlformats.org/officeDocument/2006/relationships/image" Target="../media/image59.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58.svg"/><Relationship Id="rId15" Type="http://schemas.openxmlformats.org/officeDocument/2006/relationships/image" Target="../media/image368.svg"/><Relationship Id="rId9" Type="http://schemas.openxmlformats.org/officeDocument/2006/relationships/image" Target="../media/image362.sv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91.sv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xml"/><Relationship Id="rId53" Type="http://schemas.openxmlformats.org/officeDocument/2006/relationships/image" Target="../media/image290.sv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78D79-81B0-4A18-89D7-06FEC825A829}"/>
              </a:ext>
            </a:extLst>
          </p:cNvPr>
          <p:cNvSpPr>
            <a:spLocks noGrp="1"/>
          </p:cNvSpPr>
          <p:nvPr>
            <p:ph type="ctrTitle"/>
          </p:nvPr>
        </p:nvSpPr>
        <p:spPr/>
        <p:txBody>
          <a:bodyPr/>
          <a:lstStyle/>
          <a:p>
            <a:r>
              <a:rPr lang="da-DK" dirty="0" smtClean="0"/>
              <a:t>Anæstesisygepleje ved donoroperationen</a:t>
            </a:r>
            <a:endParaRPr lang="da-DK" dirty="0"/>
          </a:p>
        </p:txBody>
      </p:sp>
      <p:sp>
        <p:nvSpPr>
          <p:cNvPr id="3" name="Undertitel 2">
            <a:extLst>
              <a:ext uri="{FF2B5EF4-FFF2-40B4-BE49-F238E27FC236}">
                <a16:creationId xmlns:a16="http://schemas.microsoft.com/office/drawing/2014/main" id="{570C2960-A4E6-40CB-9407-5EAAD8A9E919}"/>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2202505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4"/>
          <p:cNvSpPr>
            <a:spLocks noGrp="1"/>
          </p:cNvSpPr>
          <p:nvPr>
            <p:ph type="body" sz="quarter" idx="15"/>
          </p:nvPr>
        </p:nvSpPr>
        <p:spPr>
          <a:xfrm>
            <a:off x="849023" y="1410347"/>
            <a:ext cx="5257801" cy="4929494"/>
          </a:xfrm>
        </p:spPr>
        <p:txBody>
          <a:bodyPr>
            <a:noAutofit/>
          </a:bodyPr>
          <a:lstStyle/>
          <a:p>
            <a:pPr marL="344488">
              <a:defRPr/>
            </a:pPr>
            <a:r>
              <a:rPr lang="da-DK" altLang="da-DK" sz="2400" dirty="0"/>
              <a:t>Klargøring af relevant medicin jf. Rekommandationen (under pkt. 8 i National Guideline</a:t>
            </a:r>
            <a:r>
              <a:rPr lang="da-DK" altLang="da-DK" sz="2400" dirty="0" smtClean="0"/>
              <a:t>)</a:t>
            </a:r>
            <a:endParaRPr lang="da-DK" sz="2400" dirty="0" smtClean="0"/>
          </a:p>
          <a:p>
            <a:pPr marL="344488">
              <a:defRPr/>
            </a:pPr>
            <a:endParaRPr lang="da-DK" sz="2400" dirty="0" smtClean="0"/>
          </a:p>
          <a:p>
            <a:pPr marL="344488">
              <a:defRPr/>
            </a:pPr>
            <a:r>
              <a:rPr lang="da-DK" sz="2400" dirty="0"/>
              <a:t>Anæstesiapparatur og fuld monitorering af donor  </a:t>
            </a:r>
          </a:p>
          <a:p>
            <a:pPr marL="115888" indent="0">
              <a:buNone/>
              <a:defRPr/>
            </a:pPr>
            <a:endParaRPr lang="da-DK" sz="2400" dirty="0" smtClean="0"/>
          </a:p>
          <a:p>
            <a:pPr marL="344488">
              <a:defRPr/>
            </a:pPr>
            <a:r>
              <a:rPr lang="da-DK" altLang="da-DK" sz="2400" dirty="0"/>
              <a:t>Tube skal være tilgængelig i forhold til </a:t>
            </a:r>
            <a:r>
              <a:rPr lang="da-DK" altLang="da-DK" sz="2400" dirty="0" smtClean="0"/>
              <a:t>afdækningen</a:t>
            </a:r>
            <a:endParaRPr lang="da-DK" sz="2400" dirty="0" smtClean="0"/>
          </a:p>
          <a:p>
            <a:pPr marL="344488">
              <a:defRPr/>
            </a:pPr>
            <a:endParaRPr lang="da-DK" sz="2400" dirty="0"/>
          </a:p>
          <a:p>
            <a:pPr marL="344488">
              <a:defRPr/>
            </a:pPr>
            <a:r>
              <a:rPr lang="da-DK" sz="2400" dirty="0" err="1" smtClean="0"/>
              <a:t>Capnograf</a:t>
            </a:r>
            <a:r>
              <a:rPr lang="da-DK" sz="2400" dirty="0" smtClean="0"/>
              <a:t> </a:t>
            </a:r>
          </a:p>
          <a:p>
            <a:pPr marL="344488">
              <a:defRPr/>
            </a:pPr>
            <a:endParaRPr lang="da-DK" sz="2400" dirty="0"/>
          </a:p>
          <a:p>
            <a:pPr marL="344488">
              <a:defRPr/>
            </a:pPr>
            <a:r>
              <a:rPr lang="da-DK" sz="2400" dirty="0" smtClean="0"/>
              <a:t>2 tryk  </a:t>
            </a:r>
          </a:p>
          <a:p>
            <a:pPr marL="115888" indent="0">
              <a:buNone/>
              <a:defRPr/>
            </a:pPr>
            <a:endParaRPr lang="da-DK" sz="2400" dirty="0"/>
          </a:p>
          <a:p>
            <a:pPr marL="344488">
              <a:defRPr/>
            </a:pPr>
            <a:r>
              <a:rPr lang="da-DK" sz="2400" dirty="0" smtClean="0"/>
              <a:t>SAT på venstre OE</a:t>
            </a:r>
          </a:p>
        </p:txBody>
      </p:sp>
      <p:sp>
        <p:nvSpPr>
          <p:cNvPr id="7" name="Titel 3"/>
          <p:cNvSpPr>
            <a:spLocks noGrp="1"/>
          </p:cNvSpPr>
          <p:nvPr>
            <p:ph type="title"/>
          </p:nvPr>
        </p:nvSpPr>
        <p:spPr>
          <a:xfrm>
            <a:off x="849024" y="368301"/>
            <a:ext cx="5257801" cy="825068"/>
          </a:xfrm>
        </p:spPr>
        <p:txBody>
          <a:bodyPr/>
          <a:lstStyle/>
          <a:p>
            <a:r>
              <a:rPr lang="da-DK" dirty="0" smtClean="0"/>
              <a:t>Fremstilling på stuen</a:t>
            </a:r>
            <a:endParaRPr lang="da-DK" dirty="0"/>
          </a:p>
        </p:txBody>
      </p:sp>
      <p:pic>
        <p:nvPicPr>
          <p:cNvPr id="8" name="Grafik 123">
            <a:extLst>
              <a:ext uri="{FF2B5EF4-FFF2-40B4-BE49-F238E27FC236}">
                <a16:creationId xmlns:a16="http://schemas.microsoft.com/office/drawing/2014/main" id="{2CB68000-7EDD-4687-9D0C-5E6D421A87D0}"/>
              </a:ext>
            </a:extLst>
          </p:cNvPr>
          <p:cNvPicPr>
            <a:picLocks noChangeAspect="1"/>
          </p:cNvPicPr>
          <p:nvPr/>
        </p:nvPicPr>
        <p:blipFill>
          <a:blip r:embed="rId3">
            <a:extLst>
              <a:ext uri="{96DAC541-7B7A-43D3-8B79-37D633B846F1}">
                <asvg:svgBlip xmlns:asvg="http://schemas.microsoft.com/office/drawing/2016/SVG/main" xmlns="" r:embed="rId39"/>
              </a:ext>
            </a:extLst>
          </a:blip>
          <a:stretch>
            <a:fillRect/>
          </a:stretch>
        </p:blipFill>
        <p:spPr>
          <a:xfrm>
            <a:off x="8673537" y="2220686"/>
            <a:ext cx="1549228" cy="1991864"/>
          </a:xfrm>
          <a:prstGeom prst="rect">
            <a:avLst/>
          </a:prstGeom>
        </p:spPr>
      </p:pic>
    </p:spTree>
    <p:extLst>
      <p:ext uri="{BB962C8B-B14F-4D97-AF65-F5344CB8AC3E}">
        <p14:creationId xmlns:p14="http://schemas.microsoft.com/office/powerpoint/2010/main" val="30263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3" y="368300"/>
            <a:ext cx="5148262" cy="1603931"/>
          </a:xfrm>
        </p:spPr>
        <p:txBody>
          <a:bodyPr/>
          <a:lstStyle/>
          <a:p>
            <a:r>
              <a:rPr lang="da-DK" dirty="0" smtClean="0"/>
              <a:t>Fremstilling på stuen</a:t>
            </a:r>
            <a:endParaRPr lang="da-DK" dirty="0"/>
          </a:p>
        </p:txBody>
      </p:sp>
      <p:sp>
        <p:nvSpPr>
          <p:cNvPr id="3" name="Pladsholder til tekst 2"/>
          <p:cNvSpPr>
            <a:spLocks noGrp="1"/>
          </p:cNvSpPr>
          <p:nvPr>
            <p:ph type="body" sz="quarter" idx="14"/>
          </p:nvPr>
        </p:nvSpPr>
        <p:spPr>
          <a:xfrm>
            <a:off x="6096003" y="2401824"/>
            <a:ext cx="4351318" cy="4023360"/>
          </a:xfrm>
        </p:spPr>
        <p:txBody>
          <a:bodyPr>
            <a:normAutofit fontScale="77500" lnSpcReduction="20000"/>
          </a:bodyPr>
          <a:lstStyle/>
          <a:p>
            <a:pPr marL="344488">
              <a:defRPr/>
            </a:pPr>
            <a:r>
              <a:rPr lang="da-DK" sz="3100" dirty="0" smtClean="0"/>
              <a:t>Defibrillator</a:t>
            </a:r>
          </a:p>
          <a:p>
            <a:pPr marL="344488">
              <a:defRPr/>
            </a:pPr>
            <a:endParaRPr lang="da-DK" sz="3100" dirty="0"/>
          </a:p>
          <a:p>
            <a:pPr marL="344488">
              <a:defRPr/>
            </a:pPr>
            <a:r>
              <a:rPr lang="da-DK" sz="3100" dirty="0" smtClean="0"/>
              <a:t>2 blodvarmere </a:t>
            </a:r>
          </a:p>
          <a:p>
            <a:pPr marL="115888" indent="0">
              <a:buNone/>
              <a:defRPr/>
            </a:pPr>
            <a:endParaRPr lang="da-DK" sz="3100" dirty="0"/>
          </a:p>
          <a:p>
            <a:pPr marL="344488">
              <a:defRPr/>
            </a:pPr>
            <a:r>
              <a:rPr lang="da-DK" sz="3100" dirty="0" smtClean="0"/>
              <a:t>Infusionspumper</a:t>
            </a:r>
          </a:p>
          <a:p>
            <a:pPr marL="115888" indent="0">
              <a:buNone/>
              <a:defRPr/>
            </a:pPr>
            <a:endParaRPr lang="da-DK" sz="3100" dirty="0"/>
          </a:p>
          <a:p>
            <a:pPr marL="344488">
              <a:defRPr/>
            </a:pPr>
            <a:r>
              <a:rPr lang="da-DK" sz="3100" dirty="0" smtClean="0"/>
              <a:t>Temperaturføler</a:t>
            </a:r>
          </a:p>
          <a:p>
            <a:pPr marL="344488">
              <a:defRPr/>
            </a:pPr>
            <a:endParaRPr lang="da-DK" sz="3100" dirty="0"/>
          </a:p>
          <a:p>
            <a:pPr marL="344488">
              <a:defRPr/>
            </a:pPr>
            <a:r>
              <a:rPr lang="da-DK" sz="3100" dirty="0" err="1" smtClean="0"/>
              <a:t>Fenwalposer</a:t>
            </a:r>
            <a:endParaRPr lang="da-DK" sz="3100" dirty="0" smtClean="0"/>
          </a:p>
          <a:p>
            <a:pPr marL="344488">
              <a:defRPr/>
            </a:pPr>
            <a:endParaRPr lang="da-DK" sz="3100" dirty="0"/>
          </a:p>
          <a:p>
            <a:pPr marL="344488">
              <a:defRPr/>
            </a:pPr>
            <a:r>
              <a:rPr lang="da-DK" sz="3100" dirty="0" smtClean="0"/>
              <a:t>BAC test (forlig)</a:t>
            </a:r>
          </a:p>
          <a:p>
            <a:pPr marL="344488">
              <a:defRPr/>
            </a:pPr>
            <a:endParaRPr lang="da-DK" sz="3100" dirty="0"/>
          </a:p>
          <a:p>
            <a:pPr marL="344488">
              <a:defRPr/>
            </a:pPr>
            <a:r>
              <a:rPr lang="da-DK" sz="3100" dirty="0" smtClean="0"/>
              <a:t>Ventrikelsonde og KAD med timediurese (anlagt på intensiv)</a:t>
            </a:r>
          </a:p>
          <a:p>
            <a:pPr marL="115888" indent="0">
              <a:buNone/>
              <a:defRPr/>
            </a:pPr>
            <a:endParaRPr lang="da-DK" dirty="0"/>
          </a:p>
          <a:p>
            <a:pPr marL="344488">
              <a:defRPr/>
            </a:pPr>
            <a:endParaRPr lang="da-DK" dirty="0"/>
          </a:p>
        </p:txBody>
      </p:sp>
      <p:pic>
        <p:nvPicPr>
          <p:cNvPr id="19" name="Grafik 123">
            <a:extLst>
              <a:ext uri="{FF2B5EF4-FFF2-40B4-BE49-F238E27FC236}">
                <a16:creationId xmlns:a16="http://schemas.microsoft.com/office/drawing/2014/main" id="{2CB68000-7EDD-4687-9D0C-5E6D421A87D0}"/>
              </a:ext>
            </a:extLst>
          </p:cNvPr>
          <p:cNvPicPr>
            <a:picLocks noChangeAspect="1"/>
          </p:cNvPicPr>
          <p:nvPr/>
        </p:nvPicPr>
        <p:blipFill>
          <a:blip r:embed="rId2">
            <a:extLst>
              <a:ext uri="{96DAC541-7B7A-43D3-8B79-37D633B846F1}">
                <asvg:svgBlip xmlns:asvg="http://schemas.microsoft.com/office/drawing/2016/SVG/main" xmlns="" r:embed="rId39"/>
              </a:ext>
            </a:extLst>
          </a:blip>
          <a:stretch>
            <a:fillRect/>
          </a:stretch>
        </p:blipFill>
        <p:spPr>
          <a:xfrm>
            <a:off x="2009053" y="2275265"/>
            <a:ext cx="1489522" cy="1915099"/>
          </a:xfrm>
          <a:prstGeom prst="rect">
            <a:avLst/>
          </a:prstGeom>
        </p:spPr>
      </p:pic>
    </p:spTree>
    <p:extLst>
      <p:ext uri="{BB962C8B-B14F-4D97-AF65-F5344CB8AC3E}">
        <p14:creationId xmlns:p14="http://schemas.microsoft.com/office/powerpoint/2010/main" val="285244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8A07E-B009-4C27-A2AF-A37A2D4E3C5D}"/>
              </a:ext>
            </a:extLst>
          </p:cNvPr>
          <p:cNvSpPr txBox="1">
            <a:spLocks/>
          </p:cNvSpPr>
          <p:nvPr/>
        </p:nvSpPr>
        <p:spPr>
          <a:xfrm>
            <a:off x="892969" y="2967407"/>
            <a:ext cx="10406063" cy="923186"/>
          </a:xfrm>
          <a:prstGeom prst="rect">
            <a:avLst/>
          </a:prstGeom>
        </p:spPr>
        <p:txBody>
          <a:bodyPr>
            <a:noAutofit/>
          </a:bodyPr>
          <a:lstStyle>
            <a:lvl1pPr algn="ctr"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r>
              <a:rPr lang="da-DK" sz="4800" dirty="0" smtClean="0"/>
              <a:t>Donoroperationen</a:t>
            </a:r>
            <a:endParaRPr lang="da-DK" sz="4800" dirty="0"/>
          </a:p>
        </p:txBody>
      </p:sp>
    </p:spTree>
    <p:extLst>
      <p:ext uri="{BB962C8B-B14F-4D97-AF65-F5344CB8AC3E}">
        <p14:creationId xmlns:p14="http://schemas.microsoft.com/office/powerpoint/2010/main" val="1777598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2">
            <a:extLst>
              <a:ext uri="{FF2B5EF4-FFF2-40B4-BE49-F238E27FC236}">
                <a16:creationId xmlns:a16="http://schemas.microsoft.com/office/drawing/2014/main" id="{834EBCCD-DB71-43D5-A625-D7FF4B65A30E}"/>
              </a:ext>
            </a:extLst>
          </p:cNvPr>
          <p:cNvSpPr txBox="1">
            <a:spLocks/>
          </p:cNvSpPr>
          <p:nvPr/>
        </p:nvSpPr>
        <p:spPr>
          <a:xfrm>
            <a:off x="838199" y="1832403"/>
            <a:ext cx="5247571" cy="864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dirty="0" smtClean="0">
                <a:solidFill>
                  <a:srgbClr val="004567"/>
                </a:solidFill>
              </a:rPr>
              <a:t>Fra donorhospitalet er der behov for følgende assistance </a:t>
            </a:r>
            <a:endParaRPr lang="da-DK" sz="2400" dirty="0">
              <a:solidFill>
                <a:srgbClr val="004567"/>
              </a:solidFill>
            </a:endParaRPr>
          </a:p>
        </p:txBody>
      </p:sp>
      <p:pic>
        <p:nvPicPr>
          <p:cNvPr id="17" name="Billede 16">
            <a:extLst>
              <a:ext uri="{FF2B5EF4-FFF2-40B4-BE49-F238E27FC236}">
                <a16:creationId xmlns:a16="http://schemas.microsoft.com/office/drawing/2014/main" id="{572566A5-5000-434E-87C5-00AAA0689635}"/>
              </a:ext>
            </a:extLst>
          </p:cNvPr>
          <p:cNvPicPr>
            <a:picLocks noChangeAspect="1"/>
          </p:cNvPicPr>
          <p:nvPr/>
        </p:nvPicPr>
        <p:blipFill>
          <a:blip r:embed="rId3"/>
          <a:stretch>
            <a:fillRect/>
          </a:stretch>
        </p:blipFill>
        <p:spPr>
          <a:xfrm>
            <a:off x="11326308" y="360785"/>
            <a:ext cx="501602" cy="501602"/>
          </a:xfrm>
          <a:prstGeom prst="rect">
            <a:avLst/>
          </a:prstGeom>
        </p:spPr>
      </p:pic>
      <p:sp>
        <p:nvSpPr>
          <p:cNvPr id="11" name="Rektangel 10">
            <a:extLst>
              <a:ext uri="{FF2B5EF4-FFF2-40B4-BE49-F238E27FC236}">
                <a16:creationId xmlns:a16="http://schemas.microsoft.com/office/drawing/2014/main" id="{C8202157-D73B-42B2-8A63-086DE88E5AEF}"/>
              </a:ext>
            </a:extLst>
          </p:cNvPr>
          <p:cNvSpPr/>
          <p:nvPr/>
        </p:nvSpPr>
        <p:spPr>
          <a:xfrm>
            <a:off x="802834" y="2960274"/>
            <a:ext cx="5282936" cy="3416320"/>
          </a:xfrm>
          <a:prstGeom prst="rect">
            <a:avLst/>
          </a:prstGeom>
        </p:spPr>
        <p:txBody>
          <a:bodyPr wrap="square">
            <a:spAutoFit/>
          </a:bodyPr>
          <a:lstStyle/>
          <a:p>
            <a:pPr marL="457200" indent="-457200">
              <a:buFont typeface="Arial" panose="020B0604020202020204" pitchFamily="34" charset="0"/>
              <a:buChar char="•"/>
            </a:pPr>
            <a:r>
              <a:rPr lang="da-DK" sz="2400" dirty="0" smtClean="0">
                <a:solidFill>
                  <a:srgbClr val="004567"/>
                </a:solidFill>
                <a:latin typeface="Arial" panose="020B0604020202020204" pitchFamily="34" charset="0"/>
                <a:cs typeface="Arial" panose="020B0604020202020204" pitchFamily="34" charset="0"/>
              </a:rPr>
              <a:t>Anæstesisygeplejerske til at overvåge og behandle donor</a:t>
            </a:r>
          </a:p>
          <a:p>
            <a:pPr marL="457200" indent="-457200">
              <a:buFont typeface="Arial" panose="020B0604020202020204" pitchFamily="34" charset="0"/>
              <a:buChar char="•"/>
            </a:pPr>
            <a:endParaRPr lang="da-DK" sz="2400" dirty="0">
              <a:solidFill>
                <a:srgbClr val="004567"/>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a-DK" sz="2400" dirty="0">
                <a:solidFill>
                  <a:srgbClr val="004567"/>
                </a:solidFill>
                <a:latin typeface="Arial" panose="020B0604020202020204" pitchFamily="34" charset="0"/>
                <a:cs typeface="Arial" panose="020B0604020202020204" pitchFamily="34" charset="0"/>
              </a:rPr>
              <a:t>Anæstesilæge </a:t>
            </a:r>
            <a:r>
              <a:rPr lang="da-DK" sz="2400" dirty="0" smtClean="0">
                <a:solidFill>
                  <a:srgbClr val="004567"/>
                </a:solidFill>
                <a:latin typeface="Arial" panose="020B0604020202020204" pitchFamily="34" charset="0"/>
                <a:cs typeface="Arial" panose="020B0604020202020204" pitchFamily="34" charset="0"/>
              </a:rPr>
              <a:t>efter </a:t>
            </a:r>
            <a:r>
              <a:rPr lang="da-DK" sz="2400" dirty="0">
                <a:solidFill>
                  <a:srgbClr val="004567"/>
                </a:solidFill>
                <a:latin typeface="Arial" panose="020B0604020202020204" pitchFamily="34" charset="0"/>
                <a:cs typeface="Arial" panose="020B0604020202020204" pitchFamily="34" charset="0"/>
              </a:rPr>
              <a:t>gældende lokale instrukser, og afhængig af hvor ustabil donor er</a:t>
            </a:r>
          </a:p>
          <a:p>
            <a:pPr marL="457200" indent="-457200">
              <a:buFont typeface="Arial" panose="020B0604020202020204" pitchFamily="34" charset="0"/>
              <a:buChar char="•"/>
            </a:pPr>
            <a:endParaRPr lang="da-DK" sz="2400" dirty="0" smtClean="0">
              <a:solidFill>
                <a:srgbClr val="004567"/>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a-DK" sz="2400" dirty="0" smtClean="0">
                <a:solidFill>
                  <a:srgbClr val="004567"/>
                </a:solidFill>
                <a:latin typeface="Arial" panose="020B0604020202020204" pitchFamily="34" charset="0"/>
                <a:cs typeface="Arial" panose="020B0604020202020204" pitchFamily="34" charset="0"/>
              </a:rPr>
              <a:t>1-2 operationssygeplejersker (</a:t>
            </a:r>
            <a:r>
              <a:rPr lang="da-DK" sz="2400" dirty="0" err="1" smtClean="0">
                <a:solidFill>
                  <a:srgbClr val="004567"/>
                </a:solidFill>
                <a:latin typeface="Arial" panose="020B0604020202020204" pitchFamily="34" charset="0"/>
                <a:cs typeface="Arial" panose="020B0604020202020204" pitchFamily="34" charset="0"/>
              </a:rPr>
              <a:t>usterile</a:t>
            </a:r>
            <a:r>
              <a:rPr lang="da-DK" sz="2400" dirty="0" smtClean="0">
                <a:solidFill>
                  <a:srgbClr val="004567"/>
                </a:solidFill>
                <a:latin typeface="Arial" panose="020B0604020202020204" pitchFamily="34" charset="0"/>
                <a:cs typeface="Arial" panose="020B0604020202020204" pitchFamily="34" charset="0"/>
              </a:rPr>
              <a:t>)</a:t>
            </a:r>
            <a:endParaRPr lang="da-DK" sz="2400" dirty="0">
              <a:solidFill>
                <a:srgbClr val="004567"/>
              </a:solidFill>
              <a:latin typeface="Arial" panose="020B0604020202020204" pitchFamily="34" charset="0"/>
              <a:cs typeface="Arial" panose="020B0604020202020204" pitchFamily="34" charset="0"/>
            </a:endParaRPr>
          </a:p>
        </p:txBody>
      </p:sp>
      <p:sp>
        <p:nvSpPr>
          <p:cNvPr id="13" name="Tekstfelt 12">
            <a:extLst>
              <a:ext uri="{FF2B5EF4-FFF2-40B4-BE49-F238E27FC236}">
                <a16:creationId xmlns:a16="http://schemas.microsoft.com/office/drawing/2014/main" id="{31AF3A36-13AC-48AD-ADAD-197E679E9CF7}"/>
              </a:ext>
            </a:extLst>
          </p:cNvPr>
          <p:cNvSpPr txBox="1"/>
          <p:nvPr/>
        </p:nvSpPr>
        <p:spPr>
          <a:xfrm>
            <a:off x="838200" y="368300"/>
            <a:ext cx="5247571" cy="1200329"/>
          </a:xfrm>
          <a:prstGeom prst="rect">
            <a:avLst/>
          </a:prstGeom>
          <a:noFill/>
        </p:spPr>
        <p:txBody>
          <a:bodyPr wrap="square">
            <a:spAutoFit/>
          </a:bodyPr>
          <a:lstStyle/>
          <a:p>
            <a:pPr algn="ctr"/>
            <a:r>
              <a:rPr lang="da-DK" sz="3600" b="1" dirty="0" smtClean="0">
                <a:latin typeface="Georgia" panose="02040502050405020303" pitchFamily="18" charset="0"/>
              </a:rPr>
              <a:t>Personale under donoroperationen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231129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C11525-E494-4EED-AF04-56B38A82B78E}"/>
              </a:ext>
            </a:extLst>
          </p:cNvPr>
          <p:cNvSpPr>
            <a:spLocks noGrp="1"/>
          </p:cNvSpPr>
          <p:nvPr>
            <p:ph type="title"/>
          </p:nvPr>
        </p:nvSpPr>
        <p:spPr>
          <a:xfrm>
            <a:off x="839788" y="415340"/>
            <a:ext cx="5256212" cy="1603931"/>
          </a:xfrm>
        </p:spPr>
        <p:txBody>
          <a:bodyPr/>
          <a:lstStyle/>
          <a:p>
            <a:pPr algn="ctr"/>
            <a:r>
              <a:rPr lang="da-DK" dirty="0" smtClean="0"/>
              <a:t>Eksternt personalebehov</a:t>
            </a:r>
            <a:endParaRPr lang="da-DK" dirty="0"/>
          </a:p>
        </p:txBody>
      </p:sp>
      <p:sp>
        <p:nvSpPr>
          <p:cNvPr id="3" name="Pladsholder til tekst 2">
            <a:extLst>
              <a:ext uri="{FF2B5EF4-FFF2-40B4-BE49-F238E27FC236}">
                <a16:creationId xmlns:a16="http://schemas.microsoft.com/office/drawing/2014/main" id="{3A6F58AF-0CA1-4182-B79E-B410AEF8EE68}"/>
              </a:ext>
            </a:extLst>
          </p:cNvPr>
          <p:cNvSpPr>
            <a:spLocks noGrp="1"/>
          </p:cNvSpPr>
          <p:nvPr>
            <p:ph type="body" sz="quarter" idx="15"/>
          </p:nvPr>
        </p:nvSpPr>
        <p:spPr>
          <a:xfrm>
            <a:off x="849024" y="2389130"/>
            <a:ext cx="5246976" cy="3996430"/>
          </a:xfrm>
        </p:spPr>
        <p:txBody>
          <a:bodyPr>
            <a:normAutofit lnSpcReduction="10000"/>
          </a:bodyPr>
          <a:lstStyle/>
          <a:p>
            <a:pPr marL="344488">
              <a:defRPr/>
            </a:pPr>
            <a:r>
              <a:rPr lang="da-DK" altLang="da-DK" sz="2400" dirty="0"/>
              <a:t>Der kan deltage op til 1</a:t>
            </a:r>
            <a:r>
              <a:rPr lang="da-DK" sz="2400" dirty="0"/>
              <a:t>2 personer fra </a:t>
            </a:r>
            <a:r>
              <a:rPr lang="da-DK" sz="2400" dirty="0" smtClean="0"/>
              <a:t>transplantationscentrene</a:t>
            </a:r>
            <a:endParaRPr lang="da-DK" sz="2400" dirty="0"/>
          </a:p>
          <a:p>
            <a:pPr marL="115888" indent="0">
              <a:buNone/>
              <a:defRPr/>
            </a:pPr>
            <a:r>
              <a:rPr lang="da-DK" sz="2400" dirty="0" smtClean="0"/>
              <a:t> </a:t>
            </a:r>
          </a:p>
          <a:p>
            <a:pPr marL="344488">
              <a:defRPr/>
            </a:pPr>
            <a:r>
              <a:rPr lang="da-DK" sz="2400" dirty="0" smtClean="0"/>
              <a:t>Det første hold der ankommer briefer personalet</a:t>
            </a:r>
          </a:p>
          <a:p>
            <a:pPr marL="115888" indent="0">
              <a:buNone/>
              <a:defRPr/>
            </a:pPr>
            <a:endParaRPr lang="da-DK" sz="2400" dirty="0" smtClean="0"/>
          </a:p>
          <a:p>
            <a:pPr marL="344488">
              <a:defRPr/>
            </a:pPr>
            <a:r>
              <a:rPr lang="da-DK" sz="2400" dirty="0"/>
              <a:t>Anbring evt. labels til identificering af </a:t>
            </a:r>
            <a:r>
              <a:rPr lang="da-DK" sz="2400" dirty="0" smtClean="0"/>
              <a:t>transplantationsholdene</a:t>
            </a:r>
          </a:p>
          <a:p>
            <a:pPr marL="115888" indent="0">
              <a:buNone/>
              <a:defRPr/>
            </a:pPr>
            <a:endParaRPr lang="da-DK" sz="2400" dirty="0" smtClean="0"/>
          </a:p>
          <a:p>
            <a:pPr marL="344488">
              <a:defRPr/>
            </a:pPr>
            <a:r>
              <a:rPr lang="da-DK" altLang="da-DK" sz="2400" dirty="0"/>
              <a:t>Ved lungedonation deltager anæstesilæge fra </a:t>
            </a:r>
            <a:r>
              <a:rPr lang="da-DK" altLang="da-DK" sz="2400" dirty="0" smtClean="0"/>
              <a:t>Rigshospitalet, såfremt lungerne skal doneres i Danmark</a:t>
            </a:r>
            <a:endParaRPr lang="da-DK" altLang="da-DK" sz="2400" dirty="0"/>
          </a:p>
        </p:txBody>
      </p:sp>
      <p:pic>
        <p:nvPicPr>
          <p:cNvPr id="5" name="Grafik 253">
            <a:extLst>
              <a:ext uri="{FF2B5EF4-FFF2-40B4-BE49-F238E27FC236}">
                <a16:creationId xmlns:a16="http://schemas.microsoft.com/office/drawing/2014/main" id="{17CC53A8-AC79-4DC5-9F34-4C6C974FE1F2}"/>
              </a:ext>
            </a:extLst>
          </p:cNvPr>
          <p:cNvPicPr>
            <a:picLocks noChangeAspect="1"/>
          </p:cNvPicPr>
          <p:nvPr/>
        </p:nvPicPr>
        <p:blipFill>
          <a:blip r:embed="rId3">
            <a:extLst>
              <a:ext uri="{96DAC541-7B7A-43D3-8B79-37D633B846F1}">
                <asvg:svgBlip xmlns:asvg="http://schemas.microsoft.com/office/drawing/2016/SVG/main" xmlns="" r:embed="rId47"/>
              </a:ext>
            </a:extLst>
          </a:blip>
          <a:stretch>
            <a:fillRect/>
          </a:stretch>
        </p:blipFill>
        <p:spPr>
          <a:xfrm>
            <a:off x="8516133" y="2220685"/>
            <a:ext cx="1932995" cy="1900778"/>
          </a:xfrm>
          <a:prstGeom prst="rect">
            <a:avLst/>
          </a:prstGeom>
        </p:spPr>
      </p:pic>
    </p:spTree>
    <p:extLst>
      <p:ext uri="{BB962C8B-B14F-4D97-AF65-F5344CB8AC3E}">
        <p14:creationId xmlns:p14="http://schemas.microsoft.com/office/powerpoint/2010/main" val="352615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B8176-EE67-4678-A93B-EF757D2EF159}"/>
              </a:ext>
            </a:extLst>
          </p:cNvPr>
          <p:cNvSpPr>
            <a:spLocks noGrp="1"/>
          </p:cNvSpPr>
          <p:nvPr>
            <p:ph type="title"/>
          </p:nvPr>
        </p:nvSpPr>
        <p:spPr>
          <a:xfrm>
            <a:off x="849024" y="368300"/>
            <a:ext cx="5256212" cy="1603931"/>
          </a:xfrm>
        </p:spPr>
        <p:txBody>
          <a:bodyPr/>
          <a:lstStyle/>
          <a:p>
            <a:pPr algn="ctr"/>
            <a:r>
              <a:rPr lang="da-DK" dirty="0" smtClean="0"/>
              <a:t>Ved lungedonation til udenlandsk modtager</a:t>
            </a:r>
            <a:endParaRPr lang="da-DK" dirty="0"/>
          </a:p>
        </p:txBody>
      </p:sp>
      <p:sp>
        <p:nvSpPr>
          <p:cNvPr id="3" name="Pladsholder til tekst 2">
            <a:extLst>
              <a:ext uri="{FF2B5EF4-FFF2-40B4-BE49-F238E27FC236}">
                <a16:creationId xmlns:a16="http://schemas.microsoft.com/office/drawing/2014/main" id="{89FDF7E6-E87B-4AE1-804E-08F6B19F6750}"/>
              </a:ext>
            </a:extLst>
          </p:cNvPr>
          <p:cNvSpPr>
            <a:spLocks noGrp="1"/>
          </p:cNvSpPr>
          <p:nvPr>
            <p:ph type="body" sz="quarter" idx="15"/>
          </p:nvPr>
        </p:nvSpPr>
        <p:spPr>
          <a:xfrm>
            <a:off x="839788" y="2273288"/>
            <a:ext cx="5034070" cy="3786549"/>
          </a:xfrm>
        </p:spPr>
        <p:txBody>
          <a:bodyPr>
            <a:noAutofit/>
          </a:bodyPr>
          <a:lstStyle/>
          <a:p>
            <a:pPr marL="344488" indent="-342900">
              <a:defRPr/>
            </a:pPr>
            <a:r>
              <a:rPr lang="da-DK" sz="2400" dirty="0" smtClean="0"/>
              <a:t>Hvis </a:t>
            </a:r>
            <a:r>
              <a:rPr lang="da-DK" sz="2400" dirty="0"/>
              <a:t>lungerne skal </a:t>
            </a:r>
            <a:r>
              <a:rPr lang="da-DK" sz="2400" dirty="0" smtClean="0"/>
              <a:t>transplanteres i udlandet</a:t>
            </a:r>
            <a:r>
              <a:rPr lang="da-DK" sz="2400" dirty="0"/>
              <a:t>, vil der ikke være deltagelse </a:t>
            </a:r>
            <a:r>
              <a:rPr lang="da-DK" sz="2400" dirty="0" smtClean="0"/>
              <a:t>af en anæstesilæge fra Rigshospitalet</a:t>
            </a:r>
          </a:p>
          <a:p>
            <a:pPr marL="1588" indent="0">
              <a:buNone/>
              <a:defRPr/>
            </a:pPr>
            <a:endParaRPr lang="da-DK" sz="2400" dirty="0" smtClean="0"/>
          </a:p>
          <a:p>
            <a:pPr marL="344488" indent="-342900">
              <a:defRPr/>
            </a:pPr>
            <a:r>
              <a:rPr lang="da-DK" sz="2400" dirty="0" smtClean="0"/>
              <a:t>I </a:t>
            </a:r>
            <a:r>
              <a:rPr lang="da-DK" sz="2400" dirty="0"/>
              <a:t>stedet guides </a:t>
            </a:r>
            <a:r>
              <a:rPr lang="da-DK" sz="2400" dirty="0" smtClean="0"/>
              <a:t>det </a:t>
            </a:r>
            <a:r>
              <a:rPr lang="da-DK" sz="2400" dirty="0"/>
              <a:t>lokale </a:t>
            </a:r>
            <a:r>
              <a:rPr lang="da-DK" sz="2400" dirty="0" smtClean="0"/>
              <a:t>anæstesipersonale gennem </a:t>
            </a:r>
            <a:r>
              <a:rPr lang="da-DK" sz="2400" dirty="0"/>
              <a:t>proceduren af én </a:t>
            </a:r>
            <a:r>
              <a:rPr lang="da-DK" sz="2400" dirty="0" smtClean="0"/>
              <a:t>af </a:t>
            </a:r>
            <a:r>
              <a:rPr lang="da-DK" sz="2400" dirty="0"/>
              <a:t>kirurgerne fra </a:t>
            </a:r>
            <a:r>
              <a:rPr lang="da-DK" sz="2400" dirty="0" smtClean="0"/>
              <a:t>udtagningsholdet</a:t>
            </a:r>
            <a:endParaRPr lang="da-DK" altLang="da-DK" sz="2400" dirty="0"/>
          </a:p>
        </p:txBody>
      </p:sp>
      <p:pic>
        <p:nvPicPr>
          <p:cNvPr id="13" name="Grafik 17">
            <a:extLst>
              <a:ext uri="{FF2B5EF4-FFF2-40B4-BE49-F238E27FC236}">
                <a16:creationId xmlns:a16="http://schemas.microsoft.com/office/drawing/2014/main" id="{EF8C239A-F063-465B-8D01-AE57580494A0}"/>
              </a:ext>
            </a:extLst>
          </p:cNvPr>
          <p:cNvPicPr>
            <a:picLocks noChangeAspect="1"/>
          </p:cNvPicPr>
          <p:nvPr/>
        </p:nvPicPr>
        <p:blipFill>
          <a:blip r:embed="rId2">
            <a:extLst>
              <a:ext uri="{96DAC541-7B7A-43D3-8B79-37D633B846F1}">
                <asvg:svgBlip xmlns:asvg="http://schemas.microsoft.com/office/drawing/2016/SVG/main" xmlns="" r:embed="rId7"/>
              </a:ext>
            </a:extLst>
          </a:blip>
          <a:stretch>
            <a:fillRect/>
          </a:stretch>
        </p:blipFill>
        <p:spPr>
          <a:xfrm>
            <a:off x="8335412" y="2168433"/>
            <a:ext cx="2392064" cy="1855912"/>
          </a:xfrm>
          <a:prstGeom prst="rect">
            <a:avLst/>
          </a:prstGeom>
        </p:spPr>
      </p:pic>
    </p:spTree>
    <p:extLst>
      <p:ext uri="{BB962C8B-B14F-4D97-AF65-F5344CB8AC3E}">
        <p14:creationId xmlns:p14="http://schemas.microsoft.com/office/powerpoint/2010/main" val="3103823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A285EBE-DB46-48F0-AE02-C7E8D3AF5D72}"/>
              </a:ext>
            </a:extLst>
          </p:cNvPr>
          <p:cNvPicPr>
            <a:picLocks noChangeAspect="1"/>
          </p:cNvPicPr>
          <p:nvPr/>
        </p:nvPicPr>
        <p:blipFill>
          <a:blip r:embed="rId2">
            <a:extLst>
              <a:ext uri="{96DAC541-7B7A-43D3-8B79-37D633B846F1}">
                <asvg:svgBlip xmlns:asvg="http://schemas.microsoft.com/office/drawing/2016/SVG/main" xmlns="" r:embed="rId9"/>
              </a:ext>
            </a:extLst>
          </a:blip>
          <a:stretch>
            <a:fillRect/>
          </a:stretch>
        </p:blipFill>
        <p:spPr>
          <a:xfrm>
            <a:off x="3270184" y="1565414"/>
            <a:ext cx="5651633" cy="4533082"/>
          </a:xfrm>
          <a:prstGeom prst="rect">
            <a:avLst/>
          </a:prstGeom>
        </p:spPr>
      </p:pic>
      <p:sp>
        <p:nvSpPr>
          <p:cNvPr id="6" name="Titel 1">
            <a:extLst>
              <a:ext uri="{FF2B5EF4-FFF2-40B4-BE49-F238E27FC236}">
                <a16:creationId xmlns:a16="http://schemas.microsoft.com/office/drawing/2014/main" id="{52675191-ACF8-4F0F-92E7-CDAE3D5972DA}"/>
              </a:ext>
            </a:extLst>
          </p:cNvPr>
          <p:cNvSpPr txBox="1">
            <a:spLocks/>
          </p:cNvSpPr>
          <p:nvPr/>
        </p:nvSpPr>
        <p:spPr>
          <a:xfrm>
            <a:off x="839788" y="379996"/>
            <a:ext cx="10404475" cy="906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pPr algn="ctr"/>
            <a:r>
              <a:rPr lang="da-DK" dirty="0" smtClean="0"/>
              <a:t>Placering af Transplantationscentre</a:t>
            </a:r>
            <a:endParaRPr lang="da-DK" dirty="0"/>
          </a:p>
        </p:txBody>
      </p:sp>
      <p:cxnSp>
        <p:nvCxnSpPr>
          <p:cNvPr id="7" name="Lige forbindelse 6"/>
          <p:cNvCxnSpPr/>
          <p:nvPr/>
        </p:nvCxnSpPr>
        <p:spPr>
          <a:xfrm flipH="1">
            <a:off x="2395117" y="3706022"/>
            <a:ext cx="2424429" cy="0"/>
          </a:xfrm>
          <a:prstGeom prst="line">
            <a:avLst/>
          </a:prstGeom>
          <a:ln/>
        </p:spPr>
        <p:style>
          <a:lnRef idx="1">
            <a:schemeClr val="accent1"/>
          </a:lnRef>
          <a:fillRef idx="0">
            <a:schemeClr val="accent1"/>
          </a:fillRef>
          <a:effectRef idx="0">
            <a:schemeClr val="accent1"/>
          </a:effectRef>
          <a:fontRef idx="minor">
            <a:schemeClr val="tx1"/>
          </a:fontRef>
        </p:style>
      </p:cxnSp>
      <p:sp>
        <p:nvSpPr>
          <p:cNvPr id="8" name="Ellipse 7"/>
          <p:cNvSpPr/>
          <p:nvPr/>
        </p:nvSpPr>
        <p:spPr>
          <a:xfrm>
            <a:off x="4749359" y="3521356"/>
            <a:ext cx="369333" cy="3693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4819546" y="4740745"/>
            <a:ext cx="369333" cy="3693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6553574" y="4251598"/>
            <a:ext cx="369333" cy="3693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3" name="Lige forbindelse 12"/>
          <p:cNvCxnSpPr/>
          <p:nvPr/>
        </p:nvCxnSpPr>
        <p:spPr>
          <a:xfrm flipH="1">
            <a:off x="6922907" y="4421392"/>
            <a:ext cx="1831464"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4" name="Lige forbindelse 13"/>
          <p:cNvCxnSpPr/>
          <p:nvPr/>
        </p:nvCxnSpPr>
        <p:spPr>
          <a:xfrm flipH="1">
            <a:off x="2395117" y="4912307"/>
            <a:ext cx="2424429"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5" name="Tekstfelt 14"/>
          <p:cNvSpPr txBox="1"/>
          <p:nvPr/>
        </p:nvSpPr>
        <p:spPr>
          <a:xfrm>
            <a:off x="946234" y="3308735"/>
            <a:ext cx="2377857" cy="523220"/>
          </a:xfrm>
          <a:prstGeom prst="rect">
            <a:avLst/>
          </a:prstGeom>
          <a:noFill/>
        </p:spPr>
        <p:txBody>
          <a:bodyPr wrap="square" rtlCol="0">
            <a:spAutoFit/>
          </a:bodyPr>
          <a:lstStyle/>
          <a:p>
            <a:pPr algn="ctr"/>
            <a:r>
              <a:rPr lang="da-DK" sz="2800" b="1" dirty="0" smtClean="0">
                <a:latin typeface="Georgia" panose="02040502050405020303" pitchFamily="18" charset="0"/>
              </a:rPr>
              <a:t>Aarhus</a:t>
            </a:r>
          </a:p>
        </p:txBody>
      </p:sp>
      <p:sp>
        <p:nvSpPr>
          <p:cNvPr id="19" name="Tekstfelt 18"/>
          <p:cNvSpPr txBox="1"/>
          <p:nvPr/>
        </p:nvSpPr>
        <p:spPr>
          <a:xfrm>
            <a:off x="892327" y="4531742"/>
            <a:ext cx="2377857" cy="523220"/>
          </a:xfrm>
          <a:prstGeom prst="rect">
            <a:avLst/>
          </a:prstGeom>
          <a:noFill/>
        </p:spPr>
        <p:txBody>
          <a:bodyPr wrap="square" rtlCol="0">
            <a:spAutoFit/>
          </a:bodyPr>
          <a:lstStyle/>
          <a:p>
            <a:pPr algn="ctr"/>
            <a:r>
              <a:rPr lang="da-DK" sz="2800" b="1" dirty="0" smtClean="0">
                <a:latin typeface="Georgia" panose="02040502050405020303" pitchFamily="18" charset="0"/>
              </a:rPr>
              <a:t>Odense</a:t>
            </a:r>
          </a:p>
        </p:txBody>
      </p:sp>
      <p:sp>
        <p:nvSpPr>
          <p:cNvPr id="20" name="Tekstfelt 19"/>
          <p:cNvSpPr txBox="1"/>
          <p:nvPr/>
        </p:nvSpPr>
        <p:spPr>
          <a:xfrm>
            <a:off x="8102221" y="3989988"/>
            <a:ext cx="2377857" cy="523220"/>
          </a:xfrm>
          <a:prstGeom prst="rect">
            <a:avLst/>
          </a:prstGeom>
          <a:noFill/>
        </p:spPr>
        <p:txBody>
          <a:bodyPr wrap="square" rtlCol="0">
            <a:spAutoFit/>
          </a:bodyPr>
          <a:lstStyle/>
          <a:p>
            <a:pPr algn="ctr"/>
            <a:r>
              <a:rPr lang="da-DK" sz="2800" b="1" dirty="0" smtClean="0">
                <a:latin typeface="Georgia" panose="02040502050405020303" pitchFamily="18" charset="0"/>
              </a:rPr>
              <a:t>København</a:t>
            </a:r>
          </a:p>
        </p:txBody>
      </p:sp>
    </p:spTree>
    <p:extLst>
      <p:ext uri="{BB962C8B-B14F-4D97-AF65-F5344CB8AC3E}">
        <p14:creationId xmlns:p14="http://schemas.microsoft.com/office/powerpoint/2010/main" val="2413302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4C486-1E4B-4979-8107-22F8D4ADDF89}"/>
              </a:ext>
            </a:extLst>
          </p:cNvPr>
          <p:cNvSpPr txBox="1">
            <a:spLocks/>
          </p:cNvSpPr>
          <p:nvPr/>
        </p:nvSpPr>
        <p:spPr>
          <a:xfrm>
            <a:off x="839788" y="368300"/>
            <a:ext cx="10406063" cy="2016425"/>
          </a:xfrm>
          <a:prstGeom prst="rect">
            <a:avLst/>
          </a:prstGeom>
        </p:spPr>
        <p:txBody>
          <a:bodyPr>
            <a:normAutofit lnSpcReduction="10000"/>
          </a:bodyPr>
          <a:lstStyle>
            <a:lvl1pPr algn="ctr"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r>
              <a:rPr lang="da-DK" sz="3600" dirty="0"/>
              <a:t>Sikker </a:t>
            </a:r>
            <a:r>
              <a:rPr lang="da-DK" sz="3600" dirty="0" smtClean="0"/>
              <a:t>kirurgi</a:t>
            </a:r>
          </a:p>
          <a:p>
            <a:endParaRPr lang="da-DK" sz="3600" dirty="0" smtClean="0"/>
          </a:p>
          <a:p>
            <a:r>
              <a:rPr lang="da-DK" sz="3600" dirty="0"/>
              <a:t>- </a:t>
            </a:r>
            <a:r>
              <a:rPr lang="da-DK" sz="3600" dirty="0" smtClean="0"/>
              <a:t>Udtagehold, lokalt </a:t>
            </a:r>
            <a:r>
              <a:rPr lang="da-DK" sz="3600" dirty="0"/>
              <a:t>OP hold og /eller anæstesi, skal sammen sikre</a:t>
            </a:r>
          </a:p>
          <a:p>
            <a:endParaRPr lang="da-DK" dirty="0"/>
          </a:p>
        </p:txBody>
      </p:sp>
      <p:sp>
        <p:nvSpPr>
          <p:cNvPr id="3" name="Ellipse 2">
            <a:extLst>
              <a:ext uri="{FF2B5EF4-FFF2-40B4-BE49-F238E27FC236}">
                <a16:creationId xmlns:a16="http://schemas.microsoft.com/office/drawing/2014/main" id="{929B136C-12EA-43F2-B2E7-FF77C747927E}"/>
              </a:ext>
            </a:extLst>
          </p:cNvPr>
          <p:cNvSpPr/>
          <p:nvPr/>
        </p:nvSpPr>
        <p:spPr>
          <a:xfrm>
            <a:off x="8332956" y="2741997"/>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Ellipse 3">
            <a:extLst>
              <a:ext uri="{FF2B5EF4-FFF2-40B4-BE49-F238E27FC236}">
                <a16:creationId xmlns:a16="http://schemas.microsoft.com/office/drawing/2014/main" id="{F7B14769-6512-42D1-BEBD-B1D9AB66BF72}"/>
              </a:ext>
            </a:extLst>
          </p:cNvPr>
          <p:cNvSpPr/>
          <p:nvPr/>
        </p:nvSpPr>
        <p:spPr>
          <a:xfrm>
            <a:off x="1674163" y="2750184"/>
            <a:ext cx="1949824" cy="1949825"/>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Ellipse 4">
            <a:extLst>
              <a:ext uri="{FF2B5EF4-FFF2-40B4-BE49-F238E27FC236}">
                <a16:creationId xmlns:a16="http://schemas.microsoft.com/office/drawing/2014/main" id="{CA9FA4DC-910F-4037-BA1C-D8D20D4F85D6}"/>
              </a:ext>
            </a:extLst>
          </p:cNvPr>
          <p:cNvSpPr/>
          <p:nvPr/>
        </p:nvSpPr>
        <p:spPr>
          <a:xfrm>
            <a:off x="5138022" y="2707680"/>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Pladsholder til tekst 16">
            <a:extLst>
              <a:ext uri="{FF2B5EF4-FFF2-40B4-BE49-F238E27FC236}">
                <a16:creationId xmlns:a16="http://schemas.microsoft.com/office/drawing/2014/main" id="{CB59DAAA-9209-4656-B58C-6B99E31BA5F5}"/>
              </a:ext>
            </a:extLst>
          </p:cNvPr>
          <p:cNvSpPr txBox="1">
            <a:spLocks/>
          </p:cNvSpPr>
          <p:nvPr/>
        </p:nvSpPr>
        <p:spPr>
          <a:xfrm>
            <a:off x="7937734" y="4980459"/>
            <a:ext cx="3518392" cy="214630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200" dirty="0"/>
              <a:t>3. Time Out </a:t>
            </a:r>
            <a:endParaRPr lang="da-DK" sz="2200" dirty="0" smtClean="0"/>
          </a:p>
          <a:p>
            <a:pPr marL="1028700" lvl="1" indent="-342900"/>
            <a:r>
              <a:rPr lang="da-DK" sz="2200" dirty="0" smtClean="0"/>
              <a:t>Sikker kirurgi tjek som </a:t>
            </a:r>
            <a:r>
              <a:rPr lang="da-DK" sz="2200" dirty="0"/>
              <a:t>ved enhver </a:t>
            </a:r>
            <a:r>
              <a:rPr lang="da-DK" sz="2200" dirty="0" smtClean="0"/>
              <a:t>     anden </a:t>
            </a:r>
            <a:r>
              <a:rPr lang="da-DK" sz="2200" dirty="0"/>
              <a:t>operation</a:t>
            </a:r>
          </a:p>
        </p:txBody>
      </p:sp>
      <p:sp>
        <p:nvSpPr>
          <p:cNvPr id="9" name="Pladsholder til tekst 16">
            <a:extLst>
              <a:ext uri="{FF2B5EF4-FFF2-40B4-BE49-F238E27FC236}">
                <a16:creationId xmlns:a16="http://schemas.microsoft.com/office/drawing/2014/main" id="{B6C456EB-7C4C-481F-A59A-BFD1C3E3BB61}"/>
              </a:ext>
            </a:extLst>
          </p:cNvPr>
          <p:cNvSpPr txBox="1">
            <a:spLocks/>
          </p:cNvSpPr>
          <p:nvPr/>
        </p:nvSpPr>
        <p:spPr>
          <a:xfrm>
            <a:off x="4486251" y="4980459"/>
            <a:ext cx="3573532" cy="214630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200" dirty="0"/>
              <a:t>2. </a:t>
            </a:r>
            <a:r>
              <a:rPr lang="da-DK" sz="2200" dirty="0" smtClean="0"/>
              <a:t>Dokumentation </a:t>
            </a:r>
            <a:r>
              <a:rPr lang="da-DK" sz="2200" dirty="0"/>
              <a:t>i orden</a:t>
            </a:r>
          </a:p>
          <a:p>
            <a:pPr marL="1028700" lvl="1" indent="-342900"/>
            <a:r>
              <a:rPr lang="da-DK" sz="2200" dirty="0"/>
              <a:t>Journalføring efter lokal instruks </a:t>
            </a:r>
          </a:p>
        </p:txBody>
      </p:sp>
      <p:sp>
        <p:nvSpPr>
          <p:cNvPr id="10" name="Pladsholder til tekst 16">
            <a:extLst>
              <a:ext uri="{FF2B5EF4-FFF2-40B4-BE49-F238E27FC236}">
                <a16:creationId xmlns:a16="http://schemas.microsoft.com/office/drawing/2014/main" id="{E00C5C19-074C-4B09-9C29-6AA16C6C54F3}"/>
              </a:ext>
            </a:extLst>
          </p:cNvPr>
          <p:cNvSpPr txBox="1">
            <a:spLocks/>
          </p:cNvSpPr>
          <p:nvPr/>
        </p:nvSpPr>
        <p:spPr>
          <a:xfrm>
            <a:off x="1278941" y="4971475"/>
            <a:ext cx="2740268" cy="214630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200" dirty="0"/>
              <a:t>1. Identitetssikring af donor</a:t>
            </a:r>
          </a:p>
        </p:txBody>
      </p:sp>
      <p:pic>
        <p:nvPicPr>
          <p:cNvPr id="11" name="Grafik 29">
            <a:extLst>
              <a:ext uri="{FF2B5EF4-FFF2-40B4-BE49-F238E27FC236}">
                <a16:creationId xmlns:a16="http://schemas.microsoft.com/office/drawing/2014/main" id="{C142D1A7-EB5E-4CBA-B28F-08311028C9BE}"/>
              </a:ext>
            </a:extLst>
          </p:cNvPr>
          <p:cNvPicPr>
            <a:picLocks noChangeAspect="1"/>
          </p:cNvPicPr>
          <p:nvPr/>
        </p:nvPicPr>
        <p:blipFill>
          <a:blip r:embed="rId3">
            <a:extLst>
              <a:ext uri="{96DAC541-7B7A-43D3-8B79-37D633B846F1}">
                <asvg:svgBlip xmlns:asvg="http://schemas.microsoft.com/office/drawing/2016/SVG/main" xmlns="" r:embed="rId35"/>
              </a:ext>
            </a:extLst>
          </a:blip>
          <a:stretch>
            <a:fillRect/>
          </a:stretch>
        </p:blipFill>
        <p:spPr>
          <a:xfrm>
            <a:off x="5624031" y="3141622"/>
            <a:ext cx="943938" cy="1054959"/>
          </a:xfrm>
          <a:prstGeom prst="rect">
            <a:avLst/>
          </a:prstGeom>
        </p:spPr>
      </p:pic>
      <p:pic>
        <p:nvPicPr>
          <p:cNvPr id="12" name="Grafik 131">
            <a:extLst>
              <a:ext uri="{FF2B5EF4-FFF2-40B4-BE49-F238E27FC236}">
                <a16:creationId xmlns:a16="http://schemas.microsoft.com/office/drawing/2014/main" id="{987C4B34-735B-4058-AECB-1AE798400579}"/>
              </a:ext>
            </a:extLst>
          </p:cNvPr>
          <p:cNvPicPr>
            <a:picLocks noChangeAspect="1"/>
          </p:cNvPicPr>
          <p:nvPr/>
        </p:nvPicPr>
        <p:blipFill>
          <a:blip r:embed="rId36">
            <a:extLst>
              <a:ext uri="{96DAC541-7B7A-43D3-8B79-37D633B846F1}">
                <asvg:svgBlip xmlns:asvg="http://schemas.microsoft.com/office/drawing/2016/SVG/main" xmlns="" r:embed="rId43"/>
              </a:ext>
            </a:extLst>
          </a:blip>
          <a:stretch>
            <a:fillRect/>
          </a:stretch>
        </p:blipFill>
        <p:spPr>
          <a:xfrm>
            <a:off x="8865032" y="3141622"/>
            <a:ext cx="909562" cy="1095187"/>
          </a:xfrm>
          <a:prstGeom prst="rect">
            <a:avLst/>
          </a:prstGeom>
        </p:spPr>
      </p:pic>
      <p:pic>
        <p:nvPicPr>
          <p:cNvPr id="13" name="Grafik 157">
            <a:extLst>
              <a:ext uri="{FF2B5EF4-FFF2-40B4-BE49-F238E27FC236}">
                <a16:creationId xmlns:a16="http://schemas.microsoft.com/office/drawing/2014/main" id="{EBDC03F1-95F2-4A3A-BDE4-72EE57AE8DAF}"/>
              </a:ext>
            </a:extLst>
          </p:cNvPr>
          <p:cNvPicPr>
            <a:picLocks noChangeAspect="1"/>
          </p:cNvPicPr>
          <p:nvPr/>
        </p:nvPicPr>
        <p:blipFill>
          <a:blip r:embed="rId44">
            <a:extLst>
              <a:ext uri="{96DAC541-7B7A-43D3-8B79-37D633B846F1}">
                <asvg:svgBlip xmlns:asvg="http://schemas.microsoft.com/office/drawing/2016/SVG/main" xmlns="" r:embed="rId45"/>
              </a:ext>
            </a:extLst>
          </a:blip>
          <a:stretch>
            <a:fillRect/>
          </a:stretch>
        </p:blipFill>
        <p:spPr>
          <a:xfrm>
            <a:off x="2247529" y="3141622"/>
            <a:ext cx="914125" cy="1168881"/>
          </a:xfrm>
          <a:prstGeom prst="rect">
            <a:avLst/>
          </a:prstGeom>
        </p:spPr>
      </p:pic>
    </p:spTree>
    <p:extLst>
      <p:ext uri="{BB962C8B-B14F-4D97-AF65-F5344CB8AC3E}">
        <p14:creationId xmlns:p14="http://schemas.microsoft.com/office/powerpoint/2010/main" val="3104328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kstfelt 43">
            <a:extLst>
              <a:ext uri="{FF2B5EF4-FFF2-40B4-BE49-F238E27FC236}">
                <a16:creationId xmlns:a16="http://schemas.microsoft.com/office/drawing/2014/main" id="{0BC0F434-3A39-44D9-B8CB-9FDCFE782BB1}"/>
              </a:ext>
            </a:extLst>
          </p:cNvPr>
          <p:cNvSpPr txBox="1"/>
          <p:nvPr/>
        </p:nvSpPr>
        <p:spPr>
          <a:xfrm>
            <a:off x="8280483" y="5085088"/>
            <a:ext cx="3135869" cy="482735"/>
          </a:xfrm>
          <a:prstGeom prst="rect">
            <a:avLst/>
          </a:prstGeom>
          <a:noFill/>
        </p:spPr>
        <p:txBody>
          <a:bodyPr wrap="square">
            <a:spAutoFit/>
          </a:bodyPr>
          <a:lstStyle/>
          <a:p>
            <a:endParaRPr lang="da-DK" sz="2000" dirty="0">
              <a:solidFill>
                <a:srgbClr val="004567"/>
              </a:solidFill>
              <a:latin typeface="Arial" panose="020B0604020202020204" pitchFamily="34" charset="0"/>
              <a:cs typeface="Arial" panose="020B0604020202020204" pitchFamily="34" charset="0"/>
            </a:endParaRPr>
          </a:p>
        </p:txBody>
      </p:sp>
      <p:sp>
        <p:nvSpPr>
          <p:cNvPr id="22" name="Tekstfelt 21">
            <a:extLst>
              <a:ext uri="{FF2B5EF4-FFF2-40B4-BE49-F238E27FC236}">
                <a16:creationId xmlns:a16="http://schemas.microsoft.com/office/drawing/2014/main" id="{B672796F-AD02-4699-8F68-9001D61C66CF}"/>
              </a:ext>
            </a:extLst>
          </p:cNvPr>
          <p:cNvSpPr txBox="1"/>
          <p:nvPr/>
        </p:nvSpPr>
        <p:spPr>
          <a:xfrm>
            <a:off x="858339" y="438217"/>
            <a:ext cx="10385924" cy="646331"/>
          </a:xfrm>
          <a:prstGeom prst="rect">
            <a:avLst/>
          </a:prstGeom>
          <a:noFill/>
        </p:spPr>
        <p:txBody>
          <a:bodyPr wrap="square">
            <a:spAutoFit/>
          </a:bodyPr>
          <a:lstStyle/>
          <a:p>
            <a:pPr algn="ctr"/>
            <a:r>
              <a:rPr lang="da-DK" sz="3600" b="1" dirty="0" smtClean="0">
                <a:latin typeface="Georgia" panose="02040502050405020303" pitchFamily="18" charset="0"/>
              </a:rPr>
              <a:t>Donoroperationen</a:t>
            </a:r>
            <a:endParaRPr lang="da-DK" sz="3600" b="1" dirty="0">
              <a:solidFill>
                <a:srgbClr val="004567"/>
              </a:solidFill>
              <a:latin typeface="Georgia" panose="02040502050405020303" pitchFamily="18" charset="0"/>
            </a:endParaRPr>
          </a:p>
        </p:txBody>
      </p:sp>
      <p:grpSp>
        <p:nvGrpSpPr>
          <p:cNvPr id="33" name="Gruppe 32">
            <a:extLst>
              <a:ext uri="{FF2B5EF4-FFF2-40B4-BE49-F238E27FC236}">
                <a16:creationId xmlns:a16="http://schemas.microsoft.com/office/drawing/2014/main" id="{BB7E25DF-69E4-45CD-BDB1-78D586D27A64}"/>
              </a:ext>
            </a:extLst>
          </p:cNvPr>
          <p:cNvGrpSpPr/>
          <p:nvPr/>
        </p:nvGrpSpPr>
        <p:grpSpPr>
          <a:xfrm>
            <a:off x="175800" y="1276831"/>
            <a:ext cx="4816071" cy="5410173"/>
            <a:chOff x="-22459" y="1289323"/>
            <a:chExt cx="4816071" cy="4871290"/>
          </a:xfrm>
        </p:grpSpPr>
        <p:grpSp>
          <p:nvGrpSpPr>
            <p:cNvPr id="48" name="Gruppe 47">
              <a:extLst>
                <a:ext uri="{FF2B5EF4-FFF2-40B4-BE49-F238E27FC236}">
                  <a16:creationId xmlns:a16="http://schemas.microsoft.com/office/drawing/2014/main" id="{701205C8-D1B8-4CFD-9989-4E1925A4488E}"/>
                </a:ext>
              </a:extLst>
            </p:cNvPr>
            <p:cNvGrpSpPr/>
            <p:nvPr/>
          </p:nvGrpSpPr>
          <p:grpSpPr>
            <a:xfrm flipH="1">
              <a:off x="3019055" y="1513473"/>
              <a:ext cx="1774557" cy="1011706"/>
              <a:chOff x="3339202" y="2080886"/>
              <a:chExt cx="1692540" cy="564120"/>
            </a:xfrm>
          </p:grpSpPr>
          <p:cxnSp>
            <p:nvCxnSpPr>
              <p:cNvPr id="49" name="Lige forbindelse 48">
                <a:extLst>
                  <a:ext uri="{FF2B5EF4-FFF2-40B4-BE49-F238E27FC236}">
                    <a16:creationId xmlns:a16="http://schemas.microsoft.com/office/drawing/2014/main" id="{C22EE5C3-CFD4-4428-ACD4-18ABB2F69B62}"/>
                  </a:ext>
                </a:extLst>
              </p:cNvPr>
              <p:cNvCxnSpPr>
                <a:cxnSpLocks/>
              </p:cNvCxnSpPr>
              <p:nvPr/>
            </p:nvCxnSpPr>
            <p:spPr>
              <a:xfrm flipV="1">
                <a:off x="3339202" y="2080886"/>
                <a:ext cx="538464" cy="56412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9C205857-447E-49B8-A88E-02EF2AE2A2B8}"/>
                  </a:ext>
                </a:extLst>
              </p:cNvPr>
              <p:cNvCxnSpPr>
                <a:cxnSpLocks/>
                <a:endCxn id="42" idx="3"/>
              </p:cNvCxnSpPr>
              <p:nvPr/>
            </p:nvCxnSpPr>
            <p:spPr>
              <a:xfrm>
                <a:off x="3864622" y="2084612"/>
                <a:ext cx="1167120" cy="1"/>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grpSp>
        <p:sp>
          <p:nvSpPr>
            <p:cNvPr id="42" name="Tekstfelt 41">
              <a:extLst>
                <a:ext uri="{FF2B5EF4-FFF2-40B4-BE49-F238E27FC236}">
                  <a16:creationId xmlns:a16="http://schemas.microsoft.com/office/drawing/2014/main" id="{2B070AC7-BA9C-408B-B25C-AE2551226ACF}"/>
                </a:ext>
              </a:extLst>
            </p:cNvPr>
            <p:cNvSpPr txBox="1"/>
            <p:nvPr/>
          </p:nvSpPr>
          <p:spPr>
            <a:xfrm>
              <a:off x="1063835" y="1289323"/>
              <a:ext cx="1955220" cy="830997"/>
            </a:xfrm>
            <a:prstGeom prst="rect">
              <a:avLst/>
            </a:prstGeom>
            <a:noFill/>
          </p:spPr>
          <p:txBody>
            <a:bodyPr wrap="square">
              <a:spAutoFit/>
            </a:bodyPr>
            <a:lstStyle/>
            <a:p>
              <a:pPr lvl="0"/>
              <a:r>
                <a:rPr lang="da-DK" sz="2400" b="1" dirty="0" smtClean="0">
                  <a:solidFill>
                    <a:srgbClr val="004567"/>
                  </a:solidFill>
                  <a:latin typeface="+mj-lt"/>
                  <a:cs typeface="Arial" panose="020B0604020202020204" pitchFamily="34" charset="0"/>
                </a:rPr>
                <a:t>Eksterne udtagehold</a:t>
              </a:r>
              <a:endParaRPr lang="da-DK" sz="2400" b="1" dirty="0">
                <a:solidFill>
                  <a:srgbClr val="004567"/>
                </a:solidFill>
                <a:latin typeface="+mj-lt"/>
                <a:cs typeface="Arial" panose="020B0604020202020204" pitchFamily="34" charset="0"/>
              </a:endParaRPr>
            </a:p>
          </p:txBody>
        </p:sp>
        <p:sp>
          <p:nvSpPr>
            <p:cNvPr id="25" name="Tekstfelt 24">
              <a:extLst>
                <a:ext uri="{FF2B5EF4-FFF2-40B4-BE49-F238E27FC236}">
                  <a16:creationId xmlns:a16="http://schemas.microsoft.com/office/drawing/2014/main" id="{F21B9D39-5464-4E4A-8B6E-89B19F046F82}"/>
                </a:ext>
              </a:extLst>
            </p:cNvPr>
            <p:cNvSpPr txBox="1"/>
            <p:nvPr/>
          </p:nvSpPr>
          <p:spPr>
            <a:xfrm>
              <a:off x="745917" y="2474913"/>
              <a:ext cx="3156569" cy="3685700"/>
            </a:xfrm>
            <a:prstGeom prst="rect">
              <a:avLst/>
            </a:prstGeom>
            <a:noFill/>
          </p:spPr>
          <p:txBody>
            <a:bodyPr wrap="square">
              <a:spAutoFit/>
            </a:bodyPr>
            <a:lstStyle/>
            <a:p>
              <a:pPr marL="342900" indent="-342900">
                <a:buFont typeface="Arial" panose="020B0604020202020204" pitchFamily="34" charset="0"/>
                <a:buChar char="•"/>
              </a:pPr>
              <a:r>
                <a:rPr lang="da-DK" sz="2000" dirty="0" smtClean="0">
                  <a:solidFill>
                    <a:srgbClr val="004567"/>
                  </a:solidFill>
                  <a:latin typeface="Arial" panose="020B0604020202020204" pitchFamily="34" charset="0"/>
                  <a:cs typeface="Arial" panose="020B0604020202020204" pitchFamily="34" charset="0"/>
                </a:rPr>
                <a:t>Kommer forskudt af hinanden </a:t>
              </a:r>
            </a:p>
            <a:p>
              <a:endParaRPr lang="da-DK" sz="2000" dirty="0" smtClean="0">
                <a:solidFill>
                  <a:srgbClr val="00456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a-DK" sz="2000" dirty="0" smtClean="0">
                  <a:solidFill>
                    <a:srgbClr val="004567"/>
                  </a:solidFill>
                  <a:latin typeface="Arial" panose="020B0604020202020204" pitchFamily="34" charset="0"/>
                  <a:cs typeface="Arial" panose="020B0604020202020204" pitchFamily="34" charset="0"/>
                </a:rPr>
                <a:t>Det første hold briefer personalet</a:t>
              </a:r>
            </a:p>
            <a:p>
              <a:endParaRPr lang="da-DK" sz="2000" dirty="0">
                <a:solidFill>
                  <a:srgbClr val="00456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a-DK" sz="2000" dirty="0">
                  <a:solidFill>
                    <a:srgbClr val="004567"/>
                  </a:solidFill>
                </a:rPr>
                <a:t>Ved udtagning skal organerne perfunderes med en specialvæske, som medbringes og administreres af udtagningsholdene</a:t>
              </a:r>
            </a:p>
            <a:p>
              <a:endParaRPr lang="da-DK" sz="2000" dirty="0">
                <a:solidFill>
                  <a:srgbClr val="004567"/>
                </a:solidFill>
                <a:latin typeface="Arial" panose="020B0604020202020204" pitchFamily="34" charset="0"/>
                <a:cs typeface="Arial" panose="020B0604020202020204" pitchFamily="34" charset="0"/>
              </a:endParaRPr>
            </a:p>
          </p:txBody>
        </p:sp>
        <p:sp>
          <p:nvSpPr>
            <p:cNvPr id="26" name="Tekstfelt 25">
              <a:extLst>
                <a:ext uri="{FF2B5EF4-FFF2-40B4-BE49-F238E27FC236}">
                  <a16:creationId xmlns:a16="http://schemas.microsoft.com/office/drawing/2014/main" id="{D2FFF255-16C1-4649-B694-8057BEF2AC23}"/>
                </a:ext>
              </a:extLst>
            </p:cNvPr>
            <p:cNvSpPr txBox="1"/>
            <p:nvPr/>
          </p:nvSpPr>
          <p:spPr>
            <a:xfrm>
              <a:off x="746863" y="4440338"/>
              <a:ext cx="3395298" cy="461665"/>
            </a:xfrm>
            <a:prstGeom prst="rect">
              <a:avLst/>
            </a:prstGeom>
            <a:noFill/>
          </p:spPr>
          <p:txBody>
            <a:bodyPr wrap="square">
              <a:spAutoFit/>
            </a:bodyPr>
            <a:lstStyle/>
            <a:p>
              <a:pPr marL="342900" indent="-342900">
                <a:buFont typeface="Arial" panose="020B0604020202020204" pitchFamily="34" charset="0"/>
                <a:buChar char="•"/>
              </a:pPr>
              <a:endParaRPr lang="da-DK" sz="2400" dirty="0">
                <a:solidFill>
                  <a:srgbClr val="004567"/>
                </a:solidFill>
                <a:latin typeface="Arial" panose="020B0604020202020204" pitchFamily="34" charset="0"/>
                <a:cs typeface="Arial" panose="020B0604020202020204" pitchFamily="34" charset="0"/>
              </a:endParaRPr>
            </a:p>
          </p:txBody>
        </p:sp>
        <p:sp>
          <p:nvSpPr>
            <p:cNvPr id="34" name="Tekstfelt 33">
              <a:extLst>
                <a:ext uri="{FF2B5EF4-FFF2-40B4-BE49-F238E27FC236}">
                  <a16:creationId xmlns:a16="http://schemas.microsoft.com/office/drawing/2014/main" id="{5219D633-460F-4D1D-B184-CDAB7B09F0E1}"/>
                </a:ext>
              </a:extLst>
            </p:cNvPr>
            <p:cNvSpPr txBox="1"/>
            <p:nvPr/>
          </p:nvSpPr>
          <p:spPr>
            <a:xfrm>
              <a:off x="-22459" y="3239087"/>
              <a:ext cx="4593305" cy="369332"/>
            </a:xfrm>
            <a:prstGeom prst="rect">
              <a:avLst/>
            </a:prstGeom>
            <a:noFill/>
          </p:spPr>
          <p:txBody>
            <a:bodyPr wrap="square">
              <a:spAutoFit/>
            </a:bodyPr>
            <a:lstStyle/>
            <a:p>
              <a:pPr lvl="2"/>
              <a:endParaRPr lang="da-DK" sz="1800" dirty="0">
                <a:solidFill>
                  <a:srgbClr val="004567"/>
                </a:solidFill>
                <a:latin typeface="Arial" panose="020B0604020202020204" pitchFamily="34" charset="0"/>
                <a:cs typeface="Arial" panose="020B0604020202020204" pitchFamily="34" charset="0"/>
              </a:endParaRPr>
            </a:p>
          </p:txBody>
        </p:sp>
      </p:grpSp>
      <p:sp>
        <p:nvSpPr>
          <p:cNvPr id="7" name="Ellipse 6">
            <a:extLst>
              <a:ext uri="{FF2B5EF4-FFF2-40B4-BE49-F238E27FC236}">
                <a16:creationId xmlns:a16="http://schemas.microsoft.com/office/drawing/2014/main" id="{8B53F4C3-2FAE-4103-B1ED-B4AAFD3CA609}"/>
              </a:ext>
            </a:extLst>
          </p:cNvPr>
          <p:cNvSpPr/>
          <p:nvPr/>
        </p:nvSpPr>
        <p:spPr>
          <a:xfrm>
            <a:off x="4142161" y="1998988"/>
            <a:ext cx="3907678" cy="3907678"/>
          </a:xfrm>
          <a:prstGeom prst="ellipse">
            <a:avLst/>
          </a:prstGeom>
          <a:solidFill>
            <a:srgbClr val="004567"/>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indhold 2">
            <a:extLst>
              <a:ext uri="{FF2B5EF4-FFF2-40B4-BE49-F238E27FC236}">
                <a16:creationId xmlns:a16="http://schemas.microsoft.com/office/drawing/2014/main" id="{372F595A-E0FC-4E4B-B028-072B7DDFCF6C}"/>
              </a:ext>
            </a:extLst>
          </p:cNvPr>
          <p:cNvSpPr txBox="1">
            <a:spLocks/>
          </p:cNvSpPr>
          <p:nvPr/>
        </p:nvSpPr>
        <p:spPr>
          <a:xfrm>
            <a:off x="4625753" y="3556868"/>
            <a:ext cx="2940495" cy="2405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000" dirty="0" smtClean="0">
                <a:solidFill>
                  <a:srgbClr val="B4CFD7"/>
                </a:solidFill>
              </a:rPr>
              <a:t>Lejres med armene ned langs siden med mindre der aftales andet</a:t>
            </a:r>
            <a:endParaRPr lang="da-DK" sz="2000" dirty="0">
              <a:solidFill>
                <a:srgbClr val="B4CFD7"/>
              </a:solidFill>
            </a:endParaRPr>
          </a:p>
          <a:p>
            <a:pPr marL="0" indent="0"/>
            <a:endParaRPr lang="da-DK" dirty="0"/>
          </a:p>
        </p:txBody>
      </p:sp>
      <p:sp>
        <p:nvSpPr>
          <p:cNvPr id="60" name="Tekstfelt 59">
            <a:extLst>
              <a:ext uri="{FF2B5EF4-FFF2-40B4-BE49-F238E27FC236}">
                <a16:creationId xmlns:a16="http://schemas.microsoft.com/office/drawing/2014/main" id="{999FCDE4-537F-4A04-94ED-E9BECB502CA8}"/>
              </a:ext>
            </a:extLst>
          </p:cNvPr>
          <p:cNvSpPr txBox="1"/>
          <p:nvPr/>
        </p:nvSpPr>
        <p:spPr>
          <a:xfrm>
            <a:off x="4724773" y="2809699"/>
            <a:ext cx="2742454" cy="461665"/>
          </a:xfrm>
          <a:prstGeom prst="rect">
            <a:avLst/>
          </a:prstGeom>
          <a:noFill/>
        </p:spPr>
        <p:txBody>
          <a:bodyPr wrap="square">
            <a:spAutoFit/>
          </a:bodyPr>
          <a:lstStyle/>
          <a:p>
            <a:pPr lvl="0" algn="ctr"/>
            <a:r>
              <a:rPr lang="da-DK" sz="2400" b="1" dirty="0" smtClean="0">
                <a:solidFill>
                  <a:srgbClr val="B4CFD7"/>
                </a:solidFill>
                <a:latin typeface="+mj-lt"/>
                <a:cs typeface="Arial" panose="020B0604020202020204" pitchFamily="34" charset="0"/>
              </a:rPr>
              <a:t>Donorpatienten</a:t>
            </a:r>
            <a:endParaRPr lang="da-DK" sz="2400" b="1" dirty="0">
              <a:solidFill>
                <a:srgbClr val="B4CFD7"/>
              </a:solidFill>
              <a:latin typeface="+mj-lt"/>
              <a:cs typeface="Arial" panose="020B0604020202020204" pitchFamily="34" charset="0"/>
            </a:endParaRPr>
          </a:p>
        </p:txBody>
      </p:sp>
      <p:grpSp>
        <p:nvGrpSpPr>
          <p:cNvPr id="3" name="Gruppe 2"/>
          <p:cNvGrpSpPr/>
          <p:nvPr/>
        </p:nvGrpSpPr>
        <p:grpSpPr>
          <a:xfrm>
            <a:off x="7160580" y="1276629"/>
            <a:ext cx="4709555" cy="6373667"/>
            <a:chOff x="7160580" y="1276629"/>
            <a:chExt cx="4709555" cy="6373667"/>
          </a:xfrm>
        </p:grpSpPr>
        <p:cxnSp>
          <p:nvCxnSpPr>
            <p:cNvPr id="37" name="Lige forbindelse 36">
              <a:extLst>
                <a:ext uri="{FF2B5EF4-FFF2-40B4-BE49-F238E27FC236}">
                  <a16:creationId xmlns:a16="http://schemas.microsoft.com/office/drawing/2014/main" id="{16938ED7-7D68-422D-BD6F-C96BCA1D8016}"/>
                </a:ext>
              </a:extLst>
            </p:cNvPr>
            <p:cNvCxnSpPr>
              <a:cxnSpLocks/>
            </p:cNvCxnSpPr>
            <p:nvPr/>
          </p:nvCxnSpPr>
          <p:spPr>
            <a:xfrm flipV="1">
              <a:off x="7160580" y="1544104"/>
              <a:ext cx="585090" cy="1293809"/>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40" name="Tekstfelt 39">
              <a:extLst>
                <a:ext uri="{FF2B5EF4-FFF2-40B4-BE49-F238E27FC236}">
                  <a16:creationId xmlns:a16="http://schemas.microsoft.com/office/drawing/2014/main" id="{5D0DF8D1-A203-4974-A724-590BBF8AEE01}"/>
                </a:ext>
              </a:extLst>
            </p:cNvPr>
            <p:cNvSpPr txBox="1"/>
            <p:nvPr/>
          </p:nvSpPr>
          <p:spPr>
            <a:xfrm>
              <a:off x="8651590" y="1276629"/>
              <a:ext cx="3218545" cy="461665"/>
            </a:xfrm>
            <a:prstGeom prst="rect">
              <a:avLst/>
            </a:prstGeom>
            <a:noFill/>
          </p:spPr>
          <p:txBody>
            <a:bodyPr wrap="square">
              <a:spAutoFit/>
            </a:bodyPr>
            <a:lstStyle/>
            <a:p>
              <a:pPr lvl="0" algn="ctr"/>
              <a:r>
                <a:rPr lang="da-DK" sz="2400" b="1" dirty="0" smtClean="0">
                  <a:solidFill>
                    <a:srgbClr val="004567"/>
                  </a:solidFill>
                  <a:latin typeface="+mj-lt"/>
                  <a:cs typeface="Arial" panose="020B0604020202020204" pitchFamily="34" charset="0"/>
                </a:rPr>
                <a:t>Lokalt personale</a:t>
              </a:r>
            </a:p>
          </p:txBody>
        </p:sp>
        <p:sp>
          <p:nvSpPr>
            <p:cNvPr id="41" name="Tekstfelt 40">
              <a:extLst>
                <a:ext uri="{FF2B5EF4-FFF2-40B4-BE49-F238E27FC236}">
                  <a16:creationId xmlns:a16="http://schemas.microsoft.com/office/drawing/2014/main" id="{9DD84976-7A36-41B9-93F9-E59DEF0D214D}"/>
                </a:ext>
              </a:extLst>
            </p:cNvPr>
            <p:cNvSpPr txBox="1"/>
            <p:nvPr/>
          </p:nvSpPr>
          <p:spPr>
            <a:xfrm>
              <a:off x="8264426" y="2587409"/>
              <a:ext cx="3605709" cy="707886"/>
            </a:xfrm>
            <a:prstGeom prst="rect">
              <a:avLst/>
            </a:prstGeom>
            <a:noFill/>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B</a:t>
              </a:r>
              <a:r>
                <a:rPr lang="da-DK" sz="2000" dirty="0" smtClean="0">
                  <a:solidFill>
                    <a:srgbClr val="004567"/>
                  </a:solidFill>
                  <a:latin typeface="Arial" panose="020B0604020202020204" pitchFamily="34" charset="0"/>
                  <a:cs typeface="Arial" panose="020B0604020202020204" pitchFamily="34" charset="0"/>
                </a:rPr>
                <a:t>liver under hele operationen</a:t>
              </a:r>
              <a:endParaRPr lang="da-DK" sz="2000" dirty="0">
                <a:solidFill>
                  <a:srgbClr val="004567"/>
                </a:solidFill>
                <a:latin typeface="Arial" panose="020B0604020202020204" pitchFamily="34" charset="0"/>
                <a:cs typeface="Arial" panose="020B0604020202020204" pitchFamily="34" charset="0"/>
              </a:endParaRPr>
            </a:p>
          </p:txBody>
        </p:sp>
        <p:sp>
          <p:nvSpPr>
            <p:cNvPr id="43" name="Tekstfelt 42">
              <a:extLst>
                <a:ext uri="{FF2B5EF4-FFF2-40B4-BE49-F238E27FC236}">
                  <a16:creationId xmlns:a16="http://schemas.microsoft.com/office/drawing/2014/main" id="{03D09ECA-E142-4085-A130-384EDD68C791}"/>
                </a:ext>
              </a:extLst>
            </p:cNvPr>
            <p:cNvSpPr txBox="1"/>
            <p:nvPr/>
          </p:nvSpPr>
          <p:spPr>
            <a:xfrm>
              <a:off x="8285840" y="3556868"/>
              <a:ext cx="3130512" cy="4093428"/>
            </a:xfrm>
            <a:prstGeom prst="rect">
              <a:avLst/>
            </a:prstGeom>
            <a:noFill/>
          </p:spPr>
          <p:txBody>
            <a:bodyPr wrap="square">
              <a:spAutoFit/>
            </a:bodyPr>
            <a:lstStyle/>
            <a:p>
              <a:pPr marL="457200" indent="-457200">
                <a:buFont typeface="Arial" panose="020B0604020202020204" pitchFamily="34" charset="0"/>
                <a:buChar char="•"/>
              </a:pPr>
              <a:r>
                <a:rPr lang="da-DK" sz="2000" dirty="0" smtClean="0">
                  <a:solidFill>
                    <a:srgbClr val="004567"/>
                  </a:solidFill>
                  <a:latin typeface="Arial" panose="020B0604020202020204" pitchFamily="34" charset="0"/>
                  <a:cs typeface="Arial" panose="020B0604020202020204" pitchFamily="34" charset="0"/>
                </a:rPr>
                <a:t>Varetager anæstesidække fra start til ophør af cirkulation og behov for monitorering</a:t>
              </a:r>
            </a:p>
            <a:p>
              <a:pPr marL="457200" indent="-457200">
                <a:buFont typeface="Arial" panose="020B0604020202020204" pitchFamily="34" charset="0"/>
                <a:buChar char="•"/>
              </a:pPr>
              <a:endParaRPr lang="da-DK" sz="2000" dirty="0">
                <a:solidFill>
                  <a:srgbClr val="004567"/>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Hjælper med udpakning, afdækning og klargøring</a:t>
              </a:r>
            </a:p>
            <a:p>
              <a:pPr marL="457200" indent="-457200">
                <a:buFont typeface="Arial" panose="020B0604020202020204" pitchFamily="34" charset="0"/>
                <a:buChar char="•"/>
              </a:pPr>
              <a:endParaRPr lang="da-DK" sz="2000" dirty="0" smtClean="0">
                <a:solidFill>
                  <a:srgbClr val="004567"/>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da-DK" sz="2000" dirty="0">
                <a:solidFill>
                  <a:srgbClr val="004567"/>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da-DK" sz="2000" dirty="0">
                <a:solidFill>
                  <a:srgbClr val="004567"/>
                </a:solidFill>
                <a:latin typeface="Arial" panose="020B0604020202020204" pitchFamily="34" charset="0"/>
                <a:cs typeface="Arial" panose="020B0604020202020204" pitchFamily="34" charset="0"/>
              </a:endParaRPr>
            </a:p>
          </p:txBody>
        </p:sp>
        <p:cxnSp>
          <p:nvCxnSpPr>
            <p:cNvPr id="23" name="Lige forbindelse 22">
              <a:extLst>
                <a:ext uri="{FF2B5EF4-FFF2-40B4-BE49-F238E27FC236}">
                  <a16:creationId xmlns:a16="http://schemas.microsoft.com/office/drawing/2014/main" id="{9C205857-447E-49B8-A88E-02EF2AE2A2B8}"/>
                </a:ext>
              </a:extLst>
            </p:cNvPr>
            <p:cNvCxnSpPr>
              <a:cxnSpLocks/>
            </p:cNvCxnSpPr>
            <p:nvPr/>
          </p:nvCxnSpPr>
          <p:spPr>
            <a:xfrm flipH="1">
              <a:off x="7745670" y="1544102"/>
              <a:ext cx="1223676" cy="2"/>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155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589A2878-B441-4E77-B656-161F593BF4D3}"/>
              </a:ext>
            </a:extLst>
          </p:cNvPr>
          <p:cNvSpPr txBox="1"/>
          <p:nvPr/>
        </p:nvSpPr>
        <p:spPr>
          <a:xfrm>
            <a:off x="839787" y="789156"/>
            <a:ext cx="10396484" cy="646331"/>
          </a:xfrm>
          <a:prstGeom prst="rect">
            <a:avLst/>
          </a:prstGeom>
          <a:noFill/>
        </p:spPr>
        <p:txBody>
          <a:bodyPr wrap="square">
            <a:spAutoFit/>
          </a:bodyPr>
          <a:lstStyle/>
          <a:p>
            <a:pPr algn="ctr"/>
            <a:r>
              <a:rPr lang="da-DK" sz="3600" b="1" dirty="0" smtClean="0">
                <a:latin typeface="Georgia" panose="02040502050405020303" pitchFamily="18" charset="0"/>
              </a:rPr>
              <a:t>Donoroperation fremgangsmåde</a:t>
            </a:r>
            <a:endParaRPr lang="da-DK" sz="3600" b="1" dirty="0">
              <a:solidFill>
                <a:srgbClr val="004567"/>
              </a:solidFill>
              <a:latin typeface="Georgia" panose="02040502050405020303" pitchFamily="18" charset="0"/>
            </a:endParaRPr>
          </a:p>
        </p:txBody>
      </p:sp>
      <p:grpSp>
        <p:nvGrpSpPr>
          <p:cNvPr id="14" name="Gruppe 13"/>
          <p:cNvGrpSpPr/>
          <p:nvPr/>
        </p:nvGrpSpPr>
        <p:grpSpPr>
          <a:xfrm>
            <a:off x="10123393" y="2276692"/>
            <a:ext cx="1984143" cy="4099488"/>
            <a:chOff x="10123393" y="2276692"/>
            <a:chExt cx="1984143" cy="4099488"/>
          </a:xfrm>
        </p:grpSpPr>
        <p:sp>
          <p:nvSpPr>
            <p:cNvPr id="13" name="Ellipse 12">
              <a:extLst>
                <a:ext uri="{FF2B5EF4-FFF2-40B4-BE49-F238E27FC236}">
                  <a16:creationId xmlns:a16="http://schemas.microsoft.com/office/drawing/2014/main" id="{EE601C6B-D3CC-43DE-9B91-5069E61EB45B}"/>
                </a:ext>
              </a:extLst>
            </p:cNvPr>
            <p:cNvSpPr/>
            <p:nvPr/>
          </p:nvSpPr>
          <p:spPr>
            <a:xfrm>
              <a:off x="10876076" y="2276692"/>
              <a:ext cx="516031" cy="51603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tekst 16">
              <a:extLst>
                <a:ext uri="{FF2B5EF4-FFF2-40B4-BE49-F238E27FC236}">
                  <a16:creationId xmlns:a16="http://schemas.microsoft.com/office/drawing/2014/main" id="{E00C5C19-074C-4B09-9C29-6AA16C6C54F3}"/>
                </a:ext>
              </a:extLst>
            </p:cNvPr>
            <p:cNvSpPr txBox="1">
              <a:spLocks/>
            </p:cNvSpPr>
            <p:nvPr/>
          </p:nvSpPr>
          <p:spPr>
            <a:xfrm>
              <a:off x="10123393" y="3351993"/>
              <a:ext cx="1984143" cy="3024187"/>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da-DK" dirty="0"/>
                <a:t>Organerne frilægges i rækkefølgen: nyrer, lever, </a:t>
              </a:r>
              <a:r>
                <a:rPr lang="da-DK" dirty="0" err="1"/>
                <a:t>pancreas</a:t>
              </a:r>
              <a:r>
                <a:rPr lang="da-DK" dirty="0"/>
                <a:t>, lunger og hjerte - og udtages i rækkefølgen: hjerte, lunger, lever, </a:t>
              </a:r>
              <a:r>
                <a:rPr lang="da-DK" dirty="0" err="1"/>
                <a:t>pancreas</a:t>
              </a:r>
              <a:r>
                <a:rPr lang="da-DK" dirty="0"/>
                <a:t> og nyrer</a:t>
              </a:r>
            </a:p>
          </p:txBody>
        </p:sp>
      </p:grpSp>
      <p:sp>
        <p:nvSpPr>
          <p:cNvPr id="29" name="Pladsholder til tekst 16">
            <a:extLst>
              <a:ext uri="{FF2B5EF4-FFF2-40B4-BE49-F238E27FC236}">
                <a16:creationId xmlns:a16="http://schemas.microsoft.com/office/drawing/2014/main" id="{E00C5C19-074C-4B09-9C29-6AA16C6C54F3}"/>
              </a:ext>
            </a:extLst>
          </p:cNvPr>
          <p:cNvSpPr txBox="1">
            <a:spLocks/>
          </p:cNvSpPr>
          <p:nvPr/>
        </p:nvSpPr>
        <p:spPr>
          <a:xfrm>
            <a:off x="8011191" y="1059367"/>
            <a:ext cx="1984143" cy="3024187"/>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dirty="0"/>
          </a:p>
        </p:txBody>
      </p:sp>
      <p:grpSp>
        <p:nvGrpSpPr>
          <p:cNvPr id="4" name="Gruppe 3"/>
          <p:cNvGrpSpPr/>
          <p:nvPr/>
        </p:nvGrpSpPr>
        <p:grpSpPr>
          <a:xfrm>
            <a:off x="6976802" y="2274164"/>
            <a:ext cx="3633470" cy="4119701"/>
            <a:chOff x="6976802" y="2274164"/>
            <a:chExt cx="3633470" cy="4119701"/>
          </a:xfrm>
        </p:grpSpPr>
        <p:sp>
          <p:nvSpPr>
            <p:cNvPr id="11" name="Ellipse 10">
              <a:extLst>
                <a:ext uri="{FF2B5EF4-FFF2-40B4-BE49-F238E27FC236}">
                  <a16:creationId xmlns:a16="http://schemas.microsoft.com/office/drawing/2014/main" id="{F9F78952-2E35-4C8D-9B41-46373F1366B3}"/>
                </a:ext>
              </a:extLst>
            </p:cNvPr>
            <p:cNvSpPr/>
            <p:nvPr/>
          </p:nvSpPr>
          <p:spPr>
            <a:xfrm>
              <a:off x="7520807" y="2274164"/>
              <a:ext cx="516031" cy="51603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12" name="Lige forbindelse 11">
              <a:extLst>
                <a:ext uri="{FF2B5EF4-FFF2-40B4-BE49-F238E27FC236}">
                  <a16:creationId xmlns:a16="http://schemas.microsoft.com/office/drawing/2014/main" id="{4B8C6256-E7F3-4A9B-9137-FAF02DA1197C}"/>
                </a:ext>
              </a:extLst>
            </p:cNvPr>
            <p:cNvCxnSpPr>
              <a:cxnSpLocks/>
            </p:cNvCxnSpPr>
            <p:nvPr/>
          </p:nvCxnSpPr>
          <p:spPr>
            <a:xfrm>
              <a:off x="8293639" y="2487118"/>
              <a:ext cx="2316633"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30" name="Pladsholder til tekst 16">
              <a:extLst>
                <a:ext uri="{FF2B5EF4-FFF2-40B4-BE49-F238E27FC236}">
                  <a16:creationId xmlns:a16="http://schemas.microsoft.com/office/drawing/2014/main" id="{E00C5C19-074C-4B09-9C29-6AA16C6C54F3}"/>
                </a:ext>
              </a:extLst>
            </p:cNvPr>
            <p:cNvSpPr txBox="1">
              <a:spLocks/>
            </p:cNvSpPr>
            <p:nvPr/>
          </p:nvSpPr>
          <p:spPr>
            <a:xfrm>
              <a:off x="6976802" y="3369678"/>
              <a:ext cx="1984143" cy="3024187"/>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da-DK" dirty="0">
                  <a:solidFill>
                    <a:srgbClr val="004567"/>
                  </a:solidFill>
                </a:rPr>
                <a:t>Der kan i forbindelse med kanylering af karrene, især hjertet, forekomme </a:t>
              </a:r>
              <a:r>
                <a:rPr lang="da-DK" dirty="0" err="1">
                  <a:solidFill>
                    <a:srgbClr val="004567"/>
                  </a:solidFill>
                </a:rPr>
                <a:t>arytmier</a:t>
              </a:r>
              <a:r>
                <a:rPr lang="da-DK" dirty="0">
                  <a:solidFill>
                    <a:srgbClr val="004567"/>
                  </a:solidFill>
                </a:rPr>
                <a:t>. Dette kræver sædvanligvis ikke behandling</a:t>
              </a:r>
            </a:p>
            <a:p>
              <a:pPr algn="l"/>
              <a:endParaRPr lang="da-DK" dirty="0"/>
            </a:p>
          </p:txBody>
        </p:sp>
      </p:grpSp>
      <p:grpSp>
        <p:nvGrpSpPr>
          <p:cNvPr id="3" name="Gruppe 2"/>
          <p:cNvGrpSpPr/>
          <p:nvPr/>
        </p:nvGrpSpPr>
        <p:grpSpPr>
          <a:xfrm>
            <a:off x="3684308" y="2267477"/>
            <a:ext cx="3570694" cy="4126388"/>
            <a:chOff x="3684308" y="2267477"/>
            <a:chExt cx="3570694" cy="4126388"/>
          </a:xfrm>
        </p:grpSpPr>
        <p:sp>
          <p:nvSpPr>
            <p:cNvPr id="9" name="Ellipse 8">
              <a:extLst>
                <a:ext uri="{FF2B5EF4-FFF2-40B4-BE49-F238E27FC236}">
                  <a16:creationId xmlns:a16="http://schemas.microsoft.com/office/drawing/2014/main" id="{6201D160-D7B7-4871-8025-8E311F796071}"/>
                </a:ext>
              </a:extLst>
            </p:cNvPr>
            <p:cNvSpPr/>
            <p:nvPr/>
          </p:nvSpPr>
          <p:spPr>
            <a:xfrm>
              <a:off x="4160349" y="2267477"/>
              <a:ext cx="516031" cy="51603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10" name="Lige forbindelse 9">
              <a:extLst>
                <a:ext uri="{FF2B5EF4-FFF2-40B4-BE49-F238E27FC236}">
                  <a16:creationId xmlns:a16="http://schemas.microsoft.com/office/drawing/2014/main" id="{6A60F733-3981-458B-92FE-6B84876BE721}"/>
                </a:ext>
              </a:extLst>
            </p:cNvPr>
            <p:cNvCxnSpPr>
              <a:cxnSpLocks/>
            </p:cNvCxnSpPr>
            <p:nvPr/>
          </p:nvCxnSpPr>
          <p:spPr>
            <a:xfrm>
              <a:off x="4938369" y="2484591"/>
              <a:ext cx="2316633"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31" name="Pladsholder til tekst 16">
              <a:extLst>
                <a:ext uri="{FF2B5EF4-FFF2-40B4-BE49-F238E27FC236}">
                  <a16:creationId xmlns:a16="http://schemas.microsoft.com/office/drawing/2014/main" id="{E00C5C19-074C-4B09-9C29-6AA16C6C54F3}"/>
                </a:ext>
              </a:extLst>
            </p:cNvPr>
            <p:cNvSpPr txBox="1">
              <a:spLocks/>
            </p:cNvSpPr>
            <p:nvPr/>
          </p:nvSpPr>
          <p:spPr>
            <a:xfrm>
              <a:off x="3684308" y="3369678"/>
              <a:ext cx="1984143" cy="3024187"/>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da-DK" dirty="0"/>
                <a:t>Organerne udtages via </a:t>
              </a:r>
              <a:r>
                <a:rPr lang="da-DK" dirty="0" err="1"/>
                <a:t>sternumsplit</a:t>
              </a:r>
              <a:r>
                <a:rPr lang="da-DK" dirty="0"/>
                <a:t> og </a:t>
              </a:r>
              <a:r>
                <a:rPr lang="da-DK" dirty="0" smtClean="0"/>
                <a:t>tværsnits-</a:t>
              </a:r>
              <a:r>
                <a:rPr lang="da-DK" dirty="0" err="1" smtClean="0"/>
                <a:t>incision</a:t>
              </a:r>
              <a:r>
                <a:rPr lang="da-DK" dirty="0" smtClean="0"/>
                <a:t> </a:t>
              </a:r>
              <a:r>
                <a:rPr lang="da-DK" dirty="0"/>
                <a:t>lige over navlen</a:t>
              </a:r>
            </a:p>
            <a:p>
              <a:endParaRPr lang="da-DK" dirty="0">
                <a:solidFill>
                  <a:srgbClr val="004567"/>
                </a:solidFill>
              </a:endParaRPr>
            </a:p>
            <a:p>
              <a:endParaRPr lang="da-DK" dirty="0"/>
            </a:p>
          </p:txBody>
        </p:sp>
      </p:grpSp>
      <p:grpSp>
        <p:nvGrpSpPr>
          <p:cNvPr id="2" name="Gruppe 1"/>
          <p:cNvGrpSpPr/>
          <p:nvPr/>
        </p:nvGrpSpPr>
        <p:grpSpPr>
          <a:xfrm>
            <a:off x="459228" y="2267477"/>
            <a:ext cx="3435316" cy="4108704"/>
            <a:chOff x="459228" y="2267477"/>
            <a:chExt cx="3435316" cy="4108704"/>
          </a:xfrm>
        </p:grpSpPr>
        <p:cxnSp>
          <p:nvCxnSpPr>
            <p:cNvPr id="7" name="Lige forbindelse 6">
              <a:extLst>
                <a:ext uri="{FF2B5EF4-FFF2-40B4-BE49-F238E27FC236}">
                  <a16:creationId xmlns:a16="http://schemas.microsoft.com/office/drawing/2014/main" id="{3B7EE222-D581-4D1D-9D76-930AEC55AEB5}"/>
                </a:ext>
              </a:extLst>
            </p:cNvPr>
            <p:cNvCxnSpPr>
              <a:cxnSpLocks/>
            </p:cNvCxnSpPr>
            <p:nvPr/>
          </p:nvCxnSpPr>
          <p:spPr>
            <a:xfrm>
              <a:off x="1577911" y="2477904"/>
              <a:ext cx="2316633"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8" name="Ellipse 7">
              <a:extLst>
                <a:ext uri="{FF2B5EF4-FFF2-40B4-BE49-F238E27FC236}">
                  <a16:creationId xmlns:a16="http://schemas.microsoft.com/office/drawing/2014/main" id="{A26C8074-4A53-45F6-9870-CD17D51A7AD4}"/>
                </a:ext>
              </a:extLst>
            </p:cNvPr>
            <p:cNvSpPr/>
            <p:nvPr/>
          </p:nvSpPr>
          <p:spPr>
            <a:xfrm>
              <a:off x="799893" y="2267477"/>
              <a:ext cx="516031" cy="51603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2" name="Pladsholder til tekst 16">
              <a:extLst>
                <a:ext uri="{FF2B5EF4-FFF2-40B4-BE49-F238E27FC236}">
                  <a16:creationId xmlns:a16="http://schemas.microsoft.com/office/drawing/2014/main" id="{E00C5C19-074C-4B09-9C29-6AA16C6C54F3}"/>
                </a:ext>
              </a:extLst>
            </p:cNvPr>
            <p:cNvSpPr txBox="1">
              <a:spLocks/>
            </p:cNvSpPr>
            <p:nvPr/>
          </p:nvSpPr>
          <p:spPr>
            <a:xfrm>
              <a:off x="459228" y="3351994"/>
              <a:ext cx="1984143" cy="3024187"/>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da-DK" dirty="0" err="1"/>
                <a:t>Afjodning</a:t>
              </a:r>
              <a:r>
                <a:rPr lang="da-DK" dirty="0"/>
                <a:t> af thorax og abdomen foretages af OP-sygeplejerske</a:t>
              </a:r>
            </a:p>
            <a:p>
              <a:endParaRPr lang="da-DK" dirty="0"/>
            </a:p>
            <a:p>
              <a:endParaRPr lang="da-DK" dirty="0">
                <a:solidFill>
                  <a:srgbClr val="004567"/>
                </a:solidFill>
              </a:endParaRPr>
            </a:p>
            <a:p>
              <a:endParaRPr lang="da-DK" dirty="0"/>
            </a:p>
          </p:txBody>
        </p:sp>
      </p:grpSp>
    </p:spTree>
    <p:extLst>
      <p:ext uri="{BB962C8B-B14F-4D97-AF65-F5344CB8AC3E}">
        <p14:creationId xmlns:p14="http://schemas.microsoft.com/office/powerpoint/2010/main" val="421120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4C486-1E4B-4979-8107-22F8D4ADDF89}"/>
              </a:ext>
            </a:extLst>
          </p:cNvPr>
          <p:cNvSpPr txBox="1">
            <a:spLocks/>
          </p:cNvSpPr>
          <p:nvPr/>
        </p:nvSpPr>
        <p:spPr>
          <a:xfrm>
            <a:off x="838200" y="424163"/>
            <a:ext cx="10406063" cy="707213"/>
          </a:xfrm>
          <a:prstGeom prst="rect">
            <a:avLst/>
          </a:prstGeom>
        </p:spPr>
        <p:txBody>
          <a:bodyPr>
            <a:normAutofit/>
          </a:bodyPr>
          <a:lstStyle>
            <a:lvl1pPr algn="ctr"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pPr algn="l"/>
            <a:r>
              <a:rPr lang="da-DK" sz="3600" dirty="0"/>
              <a:t>Hyppigste årsager til hjernedød</a:t>
            </a:r>
            <a:endParaRPr lang="da-DK" sz="3600" dirty="0">
              <a:solidFill>
                <a:srgbClr val="004567"/>
              </a:solidFill>
            </a:endParaRPr>
          </a:p>
        </p:txBody>
      </p:sp>
      <p:sp>
        <p:nvSpPr>
          <p:cNvPr id="10" name="Pladsholder til tekst 16">
            <a:extLst>
              <a:ext uri="{FF2B5EF4-FFF2-40B4-BE49-F238E27FC236}">
                <a16:creationId xmlns:a16="http://schemas.microsoft.com/office/drawing/2014/main" id="{E00C5C19-074C-4B09-9C29-6AA16C6C54F3}"/>
              </a:ext>
            </a:extLst>
          </p:cNvPr>
          <p:cNvSpPr txBox="1">
            <a:spLocks/>
          </p:cNvSpPr>
          <p:nvPr/>
        </p:nvSpPr>
        <p:spPr>
          <a:xfrm>
            <a:off x="944706" y="428748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b="1" u="sng" dirty="0"/>
              <a:t>Blødning</a:t>
            </a:r>
          </a:p>
          <a:p>
            <a:r>
              <a:rPr lang="da-DK" sz="1800" dirty="0" err="1" smtClean="0"/>
              <a:t>Subarachnoi</a:t>
            </a:r>
            <a:r>
              <a:rPr lang="da-DK" sz="1800" dirty="0" smtClean="0"/>
              <a:t>-dalblødning</a:t>
            </a:r>
            <a:endParaRPr lang="da-DK" sz="1800" dirty="0"/>
          </a:p>
          <a:p>
            <a:r>
              <a:rPr lang="da-DK" sz="1800" dirty="0" err="1" smtClean="0"/>
              <a:t>Parencyma</a:t>
            </a:r>
            <a:r>
              <a:rPr lang="da-DK" sz="1800" dirty="0"/>
              <a:t>-</a:t>
            </a:r>
            <a:r>
              <a:rPr lang="da-DK" sz="1800" dirty="0" smtClean="0"/>
              <a:t>tøs </a:t>
            </a:r>
            <a:r>
              <a:rPr lang="da-DK" sz="1800" dirty="0"/>
              <a:t>blødning</a:t>
            </a:r>
          </a:p>
        </p:txBody>
      </p:sp>
      <p:sp>
        <p:nvSpPr>
          <p:cNvPr id="12" name="Ellipse 11">
            <a:extLst>
              <a:ext uri="{FF2B5EF4-FFF2-40B4-BE49-F238E27FC236}">
                <a16:creationId xmlns:a16="http://schemas.microsoft.com/office/drawing/2014/main" id="{BDF71773-FB44-4318-8173-9A610EEB32CD}"/>
              </a:ext>
            </a:extLst>
          </p:cNvPr>
          <p:cNvSpPr/>
          <p:nvPr/>
        </p:nvSpPr>
        <p:spPr>
          <a:xfrm>
            <a:off x="1181387" y="2789824"/>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9B5B0C41-4263-4CD9-80F0-D915B90F685B}"/>
              </a:ext>
            </a:extLst>
          </p:cNvPr>
          <p:cNvSpPr/>
          <p:nvPr/>
        </p:nvSpPr>
        <p:spPr>
          <a:xfrm>
            <a:off x="3337989" y="2827590"/>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Ellipse 17">
            <a:extLst>
              <a:ext uri="{FF2B5EF4-FFF2-40B4-BE49-F238E27FC236}">
                <a16:creationId xmlns:a16="http://schemas.microsoft.com/office/drawing/2014/main" id="{A89B5B31-4A07-4DD1-81E7-3CB74FAEBD52}"/>
              </a:ext>
            </a:extLst>
          </p:cNvPr>
          <p:cNvSpPr/>
          <p:nvPr/>
        </p:nvSpPr>
        <p:spPr>
          <a:xfrm>
            <a:off x="5494591" y="2827591"/>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Ellipse 20">
            <a:extLst>
              <a:ext uri="{FF2B5EF4-FFF2-40B4-BE49-F238E27FC236}">
                <a16:creationId xmlns:a16="http://schemas.microsoft.com/office/drawing/2014/main" id="{3C48AFA0-8A10-4FCC-B3D1-748B93E97A9B}"/>
              </a:ext>
            </a:extLst>
          </p:cNvPr>
          <p:cNvSpPr/>
          <p:nvPr/>
        </p:nvSpPr>
        <p:spPr>
          <a:xfrm>
            <a:off x="7666516" y="2827591"/>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a:extLst>
              <a:ext uri="{FF2B5EF4-FFF2-40B4-BE49-F238E27FC236}">
                <a16:creationId xmlns:a16="http://schemas.microsoft.com/office/drawing/2014/main" id="{C8494F19-055F-4987-B06A-8CB6F7AFA3BB}"/>
              </a:ext>
            </a:extLst>
          </p:cNvPr>
          <p:cNvSpPr/>
          <p:nvPr/>
        </p:nvSpPr>
        <p:spPr>
          <a:xfrm>
            <a:off x="9838442" y="2789823"/>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0" name="Pladsholder til tekst 16">
            <a:extLst>
              <a:ext uri="{FF2B5EF4-FFF2-40B4-BE49-F238E27FC236}">
                <a16:creationId xmlns:a16="http://schemas.microsoft.com/office/drawing/2014/main" id="{9514FB54-0A0B-430F-B00B-20B002FC4D26}"/>
              </a:ext>
            </a:extLst>
          </p:cNvPr>
          <p:cNvSpPr txBox="1">
            <a:spLocks/>
          </p:cNvSpPr>
          <p:nvPr/>
        </p:nvSpPr>
        <p:spPr>
          <a:xfrm>
            <a:off x="3118147" y="428748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b="1" u="sng" dirty="0"/>
              <a:t>Traume</a:t>
            </a:r>
            <a:endParaRPr lang="da-DK" sz="1800" b="1" dirty="0"/>
          </a:p>
          <a:p>
            <a:r>
              <a:rPr lang="da-DK" sz="1800" dirty="0" err="1"/>
              <a:t>Subduralt</a:t>
            </a:r>
            <a:r>
              <a:rPr lang="da-DK" sz="1800" dirty="0"/>
              <a:t> </a:t>
            </a:r>
            <a:r>
              <a:rPr lang="da-DK" sz="1800" dirty="0" err="1"/>
              <a:t>hæmatom</a:t>
            </a:r>
            <a:endParaRPr lang="da-DK" sz="1800" dirty="0"/>
          </a:p>
          <a:p>
            <a:r>
              <a:rPr lang="da-DK" sz="1800" dirty="0" err="1"/>
              <a:t>Epiduralt</a:t>
            </a:r>
            <a:r>
              <a:rPr lang="da-DK" sz="1800" dirty="0"/>
              <a:t> </a:t>
            </a:r>
            <a:r>
              <a:rPr lang="da-DK" sz="1800" dirty="0" err="1"/>
              <a:t>hæmatom</a:t>
            </a:r>
            <a:endParaRPr lang="da-DK" sz="1800" dirty="0"/>
          </a:p>
        </p:txBody>
      </p:sp>
      <p:sp>
        <p:nvSpPr>
          <p:cNvPr id="31" name="Pladsholder til tekst 16">
            <a:extLst>
              <a:ext uri="{FF2B5EF4-FFF2-40B4-BE49-F238E27FC236}">
                <a16:creationId xmlns:a16="http://schemas.microsoft.com/office/drawing/2014/main" id="{793DEDF2-AC1F-42AA-BA5C-466C84A2CC0C}"/>
              </a:ext>
            </a:extLst>
          </p:cNvPr>
          <p:cNvSpPr txBox="1">
            <a:spLocks/>
          </p:cNvSpPr>
          <p:nvPr/>
        </p:nvSpPr>
        <p:spPr>
          <a:xfrm>
            <a:off x="5291588" y="428748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b="1" u="sng" dirty="0" err="1"/>
              <a:t>Anoxisk</a:t>
            </a:r>
            <a:r>
              <a:rPr lang="da-DK" sz="1800" b="1" u="sng" dirty="0"/>
              <a:t> ødem</a:t>
            </a:r>
            <a:endParaRPr lang="da-DK" sz="1800" b="1" dirty="0"/>
          </a:p>
          <a:p>
            <a:r>
              <a:rPr lang="da-DK" sz="1800" dirty="0" smtClean="0"/>
              <a:t>Kredsløbs-stop</a:t>
            </a:r>
            <a:endParaRPr lang="da-DK" sz="1800" dirty="0"/>
          </a:p>
          <a:p>
            <a:r>
              <a:rPr lang="da-DK" sz="1800" dirty="0"/>
              <a:t>Cerebralt infarkt</a:t>
            </a:r>
          </a:p>
        </p:txBody>
      </p:sp>
      <p:sp>
        <p:nvSpPr>
          <p:cNvPr id="33" name="Pladsholder til tekst 16">
            <a:extLst>
              <a:ext uri="{FF2B5EF4-FFF2-40B4-BE49-F238E27FC236}">
                <a16:creationId xmlns:a16="http://schemas.microsoft.com/office/drawing/2014/main" id="{E722997A-098E-4784-A7E7-F8C270154586}"/>
              </a:ext>
            </a:extLst>
          </p:cNvPr>
          <p:cNvSpPr txBox="1">
            <a:spLocks/>
          </p:cNvSpPr>
          <p:nvPr/>
        </p:nvSpPr>
        <p:spPr>
          <a:xfrm>
            <a:off x="7465029" y="428748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b="1" u="sng" dirty="0"/>
              <a:t>Infektion</a:t>
            </a:r>
          </a:p>
          <a:p>
            <a:r>
              <a:rPr lang="da-DK" sz="1800" dirty="0"/>
              <a:t>Meningitis</a:t>
            </a:r>
          </a:p>
          <a:p>
            <a:r>
              <a:rPr lang="da-DK" sz="1800" dirty="0"/>
              <a:t>Absces</a:t>
            </a:r>
          </a:p>
        </p:txBody>
      </p:sp>
      <p:sp>
        <p:nvSpPr>
          <p:cNvPr id="34" name="Pladsholder til tekst 16">
            <a:extLst>
              <a:ext uri="{FF2B5EF4-FFF2-40B4-BE49-F238E27FC236}">
                <a16:creationId xmlns:a16="http://schemas.microsoft.com/office/drawing/2014/main" id="{8F2FE894-C174-4249-A221-FABE3920F22B}"/>
              </a:ext>
            </a:extLst>
          </p:cNvPr>
          <p:cNvSpPr txBox="1">
            <a:spLocks/>
          </p:cNvSpPr>
          <p:nvPr/>
        </p:nvSpPr>
        <p:spPr>
          <a:xfrm>
            <a:off x="9635440" y="428748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b="1" u="sng" dirty="0"/>
              <a:t>Tumorer</a:t>
            </a:r>
            <a:r>
              <a:rPr lang="da-DK" sz="1800" u="sng" dirty="0"/>
              <a:t> </a:t>
            </a:r>
          </a:p>
          <a:p>
            <a:r>
              <a:rPr lang="da-DK" sz="1800" dirty="0"/>
              <a:t>Visse benigne hjernetumorer</a:t>
            </a:r>
          </a:p>
        </p:txBody>
      </p:sp>
      <p:pic>
        <p:nvPicPr>
          <p:cNvPr id="16" name="Grafik 9">
            <a:extLst>
              <a:ext uri="{FF2B5EF4-FFF2-40B4-BE49-F238E27FC236}">
                <a16:creationId xmlns:a16="http://schemas.microsoft.com/office/drawing/2014/main" id="{1021D20B-E7F7-43FA-B859-762A3162EAAC}"/>
              </a:ext>
            </a:extLst>
          </p:cNvPr>
          <p:cNvPicPr>
            <a:picLocks noChangeAspect="1"/>
          </p:cNvPicPr>
          <p:nvPr/>
        </p:nvPicPr>
        <p:blipFill>
          <a:blip r:embed="rId3">
            <a:extLst>
              <a:ext uri="{96DAC541-7B7A-43D3-8B79-37D633B846F1}">
                <asvg:svgBlip xmlns:asvg="http://schemas.microsoft.com/office/drawing/2016/SVG/main" xmlns="" r:embed="rId113"/>
              </a:ext>
            </a:extLst>
          </a:blip>
          <a:stretch>
            <a:fillRect/>
          </a:stretch>
        </p:blipFill>
        <p:spPr>
          <a:xfrm>
            <a:off x="7916300" y="3027142"/>
            <a:ext cx="703252" cy="803717"/>
          </a:xfrm>
          <a:prstGeom prst="rect">
            <a:avLst/>
          </a:prstGeom>
        </p:spPr>
      </p:pic>
      <p:pic>
        <p:nvPicPr>
          <p:cNvPr id="17" name="Grafik 33">
            <a:extLst>
              <a:ext uri="{FF2B5EF4-FFF2-40B4-BE49-F238E27FC236}">
                <a16:creationId xmlns:a16="http://schemas.microsoft.com/office/drawing/2014/main" id="{C84B6D25-04E4-4A2A-B1BA-324F32AB7D68}"/>
              </a:ext>
            </a:extLst>
          </p:cNvPr>
          <p:cNvPicPr>
            <a:picLocks noChangeAspect="1"/>
          </p:cNvPicPr>
          <p:nvPr/>
        </p:nvPicPr>
        <p:blipFill>
          <a:blip r:embed="rId114">
            <a:extLst>
              <a:ext uri="{96DAC541-7B7A-43D3-8B79-37D633B846F1}">
                <asvg:svgBlip xmlns:asvg="http://schemas.microsoft.com/office/drawing/2016/SVG/main" xmlns="" r:embed="rId17"/>
              </a:ext>
            </a:extLst>
          </a:blip>
          <a:stretch>
            <a:fillRect/>
          </a:stretch>
        </p:blipFill>
        <p:spPr>
          <a:xfrm>
            <a:off x="10024846" y="3005350"/>
            <a:ext cx="830009" cy="847301"/>
          </a:xfrm>
          <a:prstGeom prst="rect">
            <a:avLst/>
          </a:prstGeom>
        </p:spPr>
      </p:pic>
      <p:pic>
        <p:nvPicPr>
          <p:cNvPr id="19" name="Grafik 37">
            <a:extLst>
              <a:ext uri="{FF2B5EF4-FFF2-40B4-BE49-F238E27FC236}">
                <a16:creationId xmlns:a16="http://schemas.microsoft.com/office/drawing/2014/main" id="{D3B0D813-22CF-4C33-8BDC-2C938C031FC7}"/>
              </a:ext>
            </a:extLst>
          </p:cNvPr>
          <p:cNvPicPr>
            <a:picLocks noChangeAspect="1"/>
          </p:cNvPicPr>
          <p:nvPr/>
        </p:nvPicPr>
        <p:blipFill>
          <a:blip r:embed="rId115">
            <a:extLst>
              <a:ext uri="{96DAC541-7B7A-43D3-8B79-37D633B846F1}">
                <asvg:svgBlip xmlns:asvg="http://schemas.microsoft.com/office/drawing/2016/SVG/main" xmlns="" r:embed="rId21"/>
              </a:ext>
            </a:extLst>
          </a:blip>
          <a:stretch>
            <a:fillRect/>
          </a:stretch>
        </p:blipFill>
        <p:spPr>
          <a:xfrm>
            <a:off x="3564610" y="3052006"/>
            <a:ext cx="867798" cy="753989"/>
          </a:xfrm>
          <a:prstGeom prst="rect">
            <a:avLst/>
          </a:prstGeom>
        </p:spPr>
      </p:pic>
      <p:pic>
        <p:nvPicPr>
          <p:cNvPr id="20" name="Grafik 39">
            <a:extLst>
              <a:ext uri="{FF2B5EF4-FFF2-40B4-BE49-F238E27FC236}">
                <a16:creationId xmlns:a16="http://schemas.microsoft.com/office/drawing/2014/main" id="{47B4C0EF-96E6-4333-872C-B9F2D788F5E0}"/>
              </a:ext>
            </a:extLst>
          </p:cNvPr>
          <p:cNvPicPr>
            <a:picLocks noChangeAspect="1"/>
          </p:cNvPicPr>
          <p:nvPr/>
        </p:nvPicPr>
        <p:blipFill>
          <a:blip r:embed="rId116">
            <a:extLst>
              <a:ext uri="{96DAC541-7B7A-43D3-8B79-37D633B846F1}">
                <asvg:svgBlip xmlns:asvg="http://schemas.microsoft.com/office/drawing/2016/SVG/main" xmlns="" r:embed="rId23"/>
              </a:ext>
            </a:extLst>
          </a:blip>
          <a:stretch>
            <a:fillRect/>
          </a:stretch>
        </p:blipFill>
        <p:spPr>
          <a:xfrm>
            <a:off x="1283918" y="3069053"/>
            <a:ext cx="997749" cy="719895"/>
          </a:xfrm>
          <a:prstGeom prst="rect">
            <a:avLst/>
          </a:prstGeom>
        </p:spPr>
      </p:pic>
      <p:pic>
        <p:nvPicPr>
          <p:cNvPr id="22" name="Grafik 36">
            <a:extLst>
              <a:ext uri="{FF2B5EF4-FFF2-40B4-BE49-F238E27FC236}">
                <a16:creationId xmlns:a16="http://schemas.microsoft.com/office/drawing/2014/main" id="{1960FA94-022B-4524-A19A-0D4DBCDF8EBF}"/>
              </a:ext>
            </a:extLst>
          </p:cNvPr>
          <p:cNvPicPr>
            <a:picLocks noChangeAspect="1"/>
          </p:cNvPicPr>
          <p:nvPr/>
        </p:nvPicPr>
        <p:blipFill>
          <a:blip r:embed="rId117">
            <a:extLst>
              <a:ext uri="{96DAC541-7B7A-43D3-8B79-37D633B846F1}">
                <asvg:svgBlip xmlns="" xmlns:asvg="http://schemas.microsoft.com/office/drawing/2016/SVG/main" r:embed="rId8"/>
              </a:ext>
            </a:extLst>
          </a:blip>
          <a:stretch>
            <a:fillRect/>
          </a:stretch>
        </p:blipFill>
        <p:spPr>
          <a:xfrm>
            <a:off x="5709248" y="3069053"/>
            <a:ext cx="773504" cy="719895"/>
          </a:xfrm>
          <a:prstGeom prst="rect">
            <a:avLst/>
          </a:prstGeom>
        </p:spPr>
      </p:pic>
      <p:sp>
        <p:nvSpPr>
          <p:cNvPr id="23" name="Tekstfelt 22">
            <a:extLst>
              <a:ext uri="{FF2B5EF4-FFF2-40B4-BE49-F238E27FC236}">
                <a16:creationId xmlns:a16="http://schemas.microsoft.com/office/drawing/2014/main" id="{2A3FE4D2-291D-4C4A-8383-876ED74438FE}"/>
              </a:ext>
            </a:extLst>
          </p:cNvPr>
          <p:cNvSpPr txBox="1"/>
          <p:nvPr/>
        </p:nvSpPr>
        <p:spPr>
          <a:xfrm>
            <a:off x="839788" y="1109505"/>
            <a:ext cx="8632722" cy="1938992"/>
          </a:xfrm>
          <a:prstGeom prst="rect">
            <a:avLst/>
          </a:prstGeom>
          <a:noFill/>
        </p:spPr>
        <p:txBody>
          <a:bodyPr wrap="square">
            <a:spAutoFit/>
          </a:bodyPr>
          <a:lstStyle/>
          <a:p>
            <a:pPr eaLnBrk="1" hangingPunct="1"/>
            <a:r>
              <a:rPr lang="da-DK" sz="2400" dirty="0" smtClean="0">
                <a:solidFill>
                  <a:srgbClr val="004567"/>
                </a:solidFill>
              </a:rPr>
              <a:t>Eksempler </a:t>
            </a:r>
            <a:r>
              <a:rPr lang="da-DK" sz="2400" dirty="0">
                <a:solidFill>
                  <a:srgbClr val="004567"/>
                </a:solidFill>
              </a:rPr>
              <a:t>på situationer hvor </a:t>
            </a:r>
            <a:r>
              <a:rPr lang="da-DK" sz="2400" dirty="0" smtClean="0">
                <a:solidFill>
                  <a:srgbClr val="004567"/>
                </a:solidFill>
              </a:rPr>
              <a:t>patientens tilstand kan føre til hjernedød og organdonation</a:t>
            </a:r>
          </a:p>
          <a:p>
            <a:endParaRPr lang="da-DK" sz="2400" dirty="0" smtClean="0">
              <a:solidFill>
                <a:srgbClr val="004567"/>
              </a:solidFill>
            </a:endParaRPr>
          </a:p>
          <a:p>
            <a:r>
              <a:rPr lang="da-DK" sz="2400" b="1" dirty="0" err="1" smtClean="0">
                <a:solidFill>
                  <a:srgbClr val="004567"/>
                </a:solidFill>
              </a:rPr>
              <a:t>Intrakranielle</a:t>
            </a:r>
            <a:r>
              <a:rPr lang="da-DK" sz="2400" b="1" dirty="0" smtClean="0">
                <a:solidFill>
                  <a:srgbClr val="004567"/>
                </a:solidFill>
              </a:rPr>
              <a:t> </a:t>
            </a:r>
            <a:r>
              <a:rPr lang="da-DK" sz="2400" b="1" dirty="0">
                <a:solidFill>
                  <a:srgbClr val="004567"/>
                </a:solidFill>
              </a:rPr>
              <a:t>rumopfyldende processer:</a:t>
            </a:r>
          </a:p>
          <a:p>
            <a:pPr eaLnBrk="1" hangingPunct="1"/>
            <a:endParaRPr lang="da-DK" sz="2400" b="1" dirty="0">
              <a:solidFill>
                <a:srgbClr val="004567"/>
              </a:solidFill>
            </a:endParaRPr>
          </a:p>
        </p:txBody>
      </p:sp>
    </p:spTree>
    <p:extLst>
      <p:ext uri="{BB962C8B-B14F-4D97-AF65-F5344CB8AC3E}">
        <p14:creationId xmlns:p14="http://schemas.microsoft.com/office/powerpoint/2010/main" val="453751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8A07E-B009-4C27-A2AF-A37A2D4E3C5D}"/>
              </a:ext>
            </a:extLst>
          </p:cNvPr>
          <p:cNvSpPr txBox="1">
            <a:spLocks/>
          </p:cNvSpPr>
          <p:nvPr/>
        </p:nvSpPr>
        <p:spPr>
          <a:xfrm>
            <a:off x="892969" y="2967407"/>
            <a:ext cx="10406063" cy="923186"/>
          </a:xfrm>
          <a:prstGeom prst="rect">
            <a:avLst/>
          </a:prstGeom>
        </p:spPr>
        <p:txBody>
          <a:bodyPr>
            <a:noAutofit/>
          </a:bodyPr>
          <a:lstStyle>
            <a:lvl1pPr algn="ctr"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r>
              <a:rPr lang="da-DK" sz="4800" dirty="0" smtClean="0"/>
              <a:t>Donorterapi</a:t>
            </a:r>
            <a:endParaRPr lang="da-DK" sz="4800" dirty="0"/>
          </a:p>
        </p:txBody>
      </p:sp>
    </p:spTree>
    <p:extLst>
      <p:ext uri="{BB962C8B-B14F-4D97-AF65-F5344CB8AC3E}">
        <p14:creationId xmlns:p14="http://schemas.microsoft.com/office/powerpoint/2010/main" val="3735963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5819" y="368301"/>
            <a:ext cx="5250181" cy="1662380"/>
          </a:xfrm>
        </p:spPr>
        <p:txBody>
          <a:bodyPr/>
          <a:lstStyle/>
          <a:p>
            <a:pPr algn="ctr"/>
            <a:r>
              <a:rPr lang="da-DK" dirty="0"/>
              <a:t>Brug Rekommandationen</a:t>
            </a:r>
            <a:br>
              <a:rPr lang="da-DK" dirty="0"/>
            </a:br>
            <a:r>
              <a:rPr lang="da-DK" dirty="0"/>
              <a:t>i National Guideline</a:t>
            </a:r>
          </a:p>
        </p:txBody>
      </p:sp>
      <p:sp>
        <p:nvSpPr>
          <p:cNvPr id="3" name="Pladsholder til tekst 2"/>
          <p:cNvSpPr>
            <a:spLocks noGrp="1"/>
          </p:cNvSpPr>
          <p:nvPr>
            <p:ph type="body" sz="quarter" idx="15"/>
          </p:nvPr>
        </p:nvSpPr>
        <p:spPr>
          <a:xfrm>
            <a:off x="847436" y="2493817"/>
            <a:ext cx="5248563" cy="3990109"/>
          </a:xfrm>
        </p:spPr>
        <p:txBody>
          <a:bodyPr>
            <a:normAutofit/>
          </a:bodyPr>
          <a:lstStyle/>
          <a:p>
            <a:r>
              <a:rPr lang="da-DK" sz="2400" dirty="0"/>
              <a:t>Anæstesiopgaver varetages i overensstemmelse med Rekommandation – </a:t>
            </a:r>
            <a:r>
              <a:rPr lang="da-DK" sz="2400" dirty="0" smtClean="0"/>
              <a:t>Donorpleje på intensivafdelingen</a:t>
            </a:r>
            <a:endParaRPr lang="da-DK" sz="2400" dirty="0"/>
          </a:p>
          <a:p>
            <a:endParaRPr lang="da-DK" sz="2400" dirty="0"/>
          </a:p>
          <a:p>
            <a:r>
              <a:rPr lang="da-DK" sz="2400" dirty="0"/>
              <a:t>Findes i National Guideline under punkt 8 under fanen anæstesi</a:t>
            </a:r>
          </a:p>
          <a:p>
            <a:endParaRPr lang="da-DK" sz="2400" dirty="0"/>
          </a:p>
          <a:p>
            <a:r>
              <a:rPr lang="da-DK" sz="2400" dirty="0"/>
              <a:t>Brug Action Card for donorterapi til at få et hurtigt overblik (samme placering i National Guideline)</a:t>
            </a:r>
          </a:p>
          <a:p>
            <a:endParaRPr lang="da-DK" dirty="0"/>
          </a:p>
        </p:txBody>
      </p:sp>
      <p:pic>
        <p:nvPicPr>
          <p:cNvPr id="5" name="Pladsholder til billede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970" b="6970"/>
          <a:stretch>
            <a:fillRect/>
          </a:stretch>
        </p:blipFill>
        <p:spPr/>
      </p:pic>
    </p:spTree>
    <p:extLst>
      <p:ext uri="{BB962C8B-B14F-4D97-AF65-F5344CB8AC3E}">
        <p14:creationId xmlns:p14="http://schemas.microsoft.com/office/powerpoint/2010/main" val="2175386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tekst 2"/>
          <p:cNvSpPr>
            <a:spLocks noGrp="1"/>
          </p:cNvSpPr>
          <p:nvPr>
            <p:ph type="body" sz="quarter" idx="14"/>
          </p:nvPr>
        </p:nvSpPr>
        <p:spPr/>
        <p:txBody>
          <a:bodyPr>
            <a:normAutofit/>
          </a:bodyPr>
          <a:lstStyle/>
          <a:p>
            <a:r>
              <a:rPr lang="da-DK" sz="2400" dirty="0"/>
              <a:t>Donorterapien er påbegyndt på intensiv ud fra Rekommandationen</a:t>
            </a:r>
          </a:p>
          <a:p>
            <a:endParaRPr lang="da-DK" sz="2400" dirty="0"/>
          </a:p>
          <a:p>
            <a:r>
              <a:rPr lang="da-DK" sz="2400" dirty="0"/>
              <a:t>.. og fortsætter efter samme principper på OP</a:t>
            </a:r>
          </a:p>
        </p:txBody>
      </p:sp>
      <p:pic>
        <p:nvPicPr>
          <p:cNvPr id="5" name="Pladsholder til billede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970" b="6970"/>
          <a:stretch>
            <a:fillRect/>
          </a:stretch>
        </p:blipFill>
        <p:spPr/>
      </p:pic>
    </p:spTree>
    <p:extLst>
      <p:ext uri="{BB962C8B-B14F-4D97-AF65-F5344CB8AC3E}">
        <p14:creationId xmlns:p14="http://schemas.microsoft.com/office/powerpoint/2010/main" val="3364607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2"/>
          <p:cNvSpPr txBox="1">
            <a:spLocks/>
          </p:cNvSpPr>
          <p:nvPr/>
        </p:nvSpPr>
        <p:spPr>
          <a:xfrm>
            <a:off x="2512595" y="596446"/>
            <a:ext cx="7166811" cy="1205057"/>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pPr algn="ctr"/>
            <a:r>
              <a:rPr lang="da-DK" dirty="0" smtClean="0"/>
              <a:t>Monitorering</a:t>
            </a:r>
            <a:endParaRPr lang="da-DK" dirty="0"/>
          </a:p>
        </p:txBody>
      </p:sp>
      <p:sp>
        <p:nvSpPr>
          <p:cNvPr id="4" name="Pladsholder til tekst 13"/>
          <p:cNvSpPr txBox="1">
            <a:spLocks/>
          </p:cNvSpPr>
          <p:nvPr/>
        </p:nvSpPr>
        <p:spPr>
          <a:xfrm>
            <a:off x="838200" y="3021401"/>
            <a:ext cx="5257800" cy="45669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da-DK" altLang="da-DK" dirty="0" smtClean="0">
                <a:solidFill>
                  <a:srgbClr val="004567"/>
                </a:solidFill>
              </a:rPr>
              <a:t>Hjerterytme - </a:t>
            </a:r>
            <a:r>
              <a:rPr lang="da-DK" altLang="da-DK" dirty="0" err="1">
                <a:solidFill>
                  <a:srgbClr val="004567"/>
                </a:solidFill>
              </a:rPr>
              <a:t>s</a:t>
            </a:r>
            <a:r>
              <a:rPr lang="da-DK" altLang="da-DK" dirty="0" err="1" smtClean="0">
                <a:solidFill>
                  <a:srgbClr val="004567"/>
                </a:solidFill>
              </a:rPr>
              <a:t>kopovervågning</a:t>
            </a:r>
            <a:r>
              <a:rPr lang="da-DK" altLang="da-DK" dirty="0" smtClean="0">
                <a:solidFill>
                  <a:srgbClr val="004567"/>
                </a:solidFill>
              </a:rPr>
              <a:t> </a:t>
            </a:r>
          </a:p>
          <a:p>
            <a:pPr>
              <a:buFontTx/>
              <a:buChar char="•"/>
            </a:pPr>
            <a:r>
              <a:rPr lang="da-DK" altLang="da-DK" dirty="0" smtClean="0">
                <a:solidFill>
                  <a:srgbClr val="004567"/>
                </a:solidFill>
              </a:rPr>
              <a:t>3-lumen </a:t>
            </a:r>
            <a:r>
              <a:rPr lang="da-DK" altLang="da-DK" dirty="0">
                <a:solidFill>
                  <a:srgbClr val="004567"/>
                </a:solidFill>
              </a:rPr>
              <a:t>CVK –</a:t>
            </a:r>
            <a:r>
              <a:rPr lang="da-DK" altLang="da-DK" dirty="0" smtClean="0">
                <a:solidFill>
                  <a:srgbClr val="004567"/>
                </a:solidFill>
              </a:rPr>
              <a:t>S</a:t>
            </a:r>
            <a:r>
              <a:rPr lang="da-DK" altLang="da-DK" baseline="-25000" dirty="0" smtClean="0">
                <a:solidFill>
                  <a:srgbClr val="004567"/>
                </a:solidFill>
              </a:rPr>
              <a:t>cv</a:t>
            </a:r>
            <a:r>
              <a:rPr lang="da-DK" altLang="da-DK" dirty="0" smtClean="0">
                <a:solidFill>
                  <a:srgbClr val="004567"/>
                </a:solidFill>
              </a:rPr>
              <a:t>O</a:t>
            </a:r>
            <a:r>
              <a:rPr lang="da-DK" altLang="da-DK" baseline="-25000" dirty="0" smtClean="0">
                <a:solidFill>
                  <a:srgbClr val="004567"/>
                </a:solidFill>
              </a:rPr>
              <a:t>2</a:t>
            </a:r>
          </a:p>
          <a:p>
            <a:pPr>
              <a:buFontTx/>
              <a:buChar char="•"/>
            </a:pPr>
            <a:r>
              <a:rPr lang="da-DK" altLang="da-DK" dirty="0" smtClean="0">
                <a:solidFill>
                  <a:srgbClr val="004567"/>
                </a:solidFill>
              </a:rPr>
              <a:t>Min. 2 gode perifere </a:t>
            </a:r>
            <a:r>
              <a:rPr lang="da-DK" altLang="da-DK" dirty="0" err="1" smtClean="0">
                <a:solidFill>
                  <a:srgbClr val="004567"/>
                </a:solidFill>
              </a:rPr>
              <a:t>i.v</a:t>
            </a:r>
            <a:r>
              <a:rPr lang="da-DK" altLang="da-DK" dirty="0" smtClean="0">
                <a:solidFill>
                  <a:srgbClr val="004567"/>
                </a:solidFill>
              </a:rPr>
              <a:t>. adgange</a:t>
            </a:r>
          </a:p>
          <a:p>
            <a:pPr>
              <a:buFontTx/>
              <a:buChar char="•"/>
            </a:pPr>
            <a:r>
              <a:rPr lang="da-DK" altLang="da-DK" dirty="0" err="1" smtClean="0">
                <a:solidFill>
                  <a:srgbClr val="004567"/>
                </a:solidFill>
              </a:rPr>
              <a:t>Invasivt</a:t>
            </a:r>
            <a:r>
              <a:rPr lang="da-DK" altLang="da-DK" dirty="0" smtClean="0">
                <a:solidFill>
                  <a:srgbClr val="004567"/>
                </a:solidFill>
              </a:rPr>
              <a:t> blodtryk – arteriekanyle</a:t>
            </a:r>
            <a:endParaRPr lang="da-DK" altLang="da-DK" dirty="0">
              <a:solidFill>
                <a:srgbClr val="004567"/>
              </a:solidFill>
            </a:endParaRPr>
          </a:p>
          <a:p>
            <a:pPr>
              <a:buFontTx/>
              <a:buChar char="•"/>
            </a:pPr>
            <a:r>
              <a:rPr lang="da-DK" altLang="da-DK" dirty="0">
                <a:solidFill>
                  <a:srgbClr val="004567"/>
                </a:solidFill>
              </a:rPr>
              <a:t>Timediureser – </a:t>
            </a:r>
            <a:r>
              <a:rPr lang="da-DK" altLang="da-DK" dirty="0" smtClean="0">
                <a:solidFill>
                  <a:srgbClr val="004567"/>
                </a:solidFill>
              </a:rPr>
              <a:t>KAD</a:t>
            </a:r>
          </a:p>
          <a:p>
            <a:pPr>
              <a:buFontTx/>
              <a:buChar char="•"/>
            </a:pPr>
            <a:r>
              <a:rPr lang="da-DK" altLang="da-DK" dirty="0">
                <a:solidFill>
                  <a:srgbClr val="004567"/>
                </a:solidFill>
              </a:rPr>
              <a:t>Central temperaturmåling </a:t>
            </a:r>
          </a:p>
          <a:p>
            <a:pPr>
              <a:buFontTx/>
              <a:buChar char="•"/>
            </a:pPr>
            <a:r>
              <a:rPr lang="da-DK" altLang="da-DK" dirty="0">
                <a:solidFill>
                  <a:srgbClr val="004567"/>
                </a:solidFill>
              </a:rPr>
              <a:t>Perifer </a:t>
            </a:r>
            <a:r>
              <a:rPr lang="da-DK" altLang="da-DK" dirty="0" err="1" smtClean="0">
                <a:solidFill>
                  <a:srgbClr val="004567"/>
                </a:solidFill>
              </a:rPr>
              <a:t>oxygensaturationsmåler</a:t>
            </a:r>
            <a:endParaRPr lang="da-DK" altLang="da-DK" dirty="0">
              <a:solidFill>
                <a:srgbClr val="004567"/>
              </a:solidFill>
            </a:endParaRPr>
          </a:p>
          <a:p>
            <a:pPr>
              <a:buFontTx/>
              <a:buChar char="•"/>
            </a:pPr>
            <a:endParaRPr lang="da-DK" altLang="da-DK" dirty="0">
              <a:solidFill>
                <a:srgbClr val="004567"/>
              </a:solidFill>
            </a:endParaRPr>
          </a:p>
          <a:p>
            <a:pPr>
              <a:buFontTx/>
              <a:buChar char="•"/>
            </a:pPr>
            <a:endParaRPr lang="da-DK" altLang="da-DK" dirty="0" smtClean="0">
              <a:solidFill>
                <a:srgbClr val="004567"/>
              </a:solidFill>
            </a:endParaRPr>
          </a:p>
          <a:p>
            <a:pPr marL="0" indent="0">
              <a:buFont typeface="Arial" panose="020B0604020202020204" pitchFamily="34" charset="0"/>
              <a:buNone/>
            </a:pPr>
            <a:endParaRPr lang="da-DK" altLang="da-DK" dirty="0" smtClean="0">
              <a:solidFill>
                <a:srgbClr val="004567"/>
              </a:solidFill>
            </a:endParaRPr>
          </a:p>
          <a:p>
            <a:pPr marL="0" indent="0">
              <a:buNone/>
            </a:pPr>
            <a:r>
              <a:rPr lang="da-DK" altLang="da-DK" dirty="0" smtClean="0">
                <a:solidFill>
                  <a:srgbClr val="004567"/>
                </a:solidFill>
              </a:rPr>
              <a:t> </a:t>
            </a:r>
            <a:endParaRPr lang="da-DK" altLang="da-DK" dirty="0">
              <a:solidFill>
                <a:srgbClr val="004567"/>
              </a:solidFill>
            </a:endParaRPr>
          </a:p>
        </p:txBody>
      </p:sp>
      <p:sp>
        <p:nvSpPr>
          <p:cNvPr id="5" name="Pladsholder til tekst 14"/>
          <p:cNvSpPr txBox="1">
            <a:spLocks/>
          </p:cNvSpPr>
          <p:nvPr/>
        </p:nvSpPr>
        <p:spPr>
          <a:xfrm>
            <a:off x="6096001" y="2003242"/>
            <a:ext cx="5470525" cy="45669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endParaRPr lang="da-DK" altLang="da-DK" sz="2800" dirty="0" smtClean="0">
              <a:solidFill>
                <a:srgbClr val="004567"/>
              </a:solidFill>
            </a:endParaRPr>
          </a:p>
          <a:p>
            <a:pPr>
              <a:buFontTx/>
              <a:buChar char="•"/>
            </a:pPr>
            <a:endParaRPr lang="da-DK" altLang="da-DK" sz="2800" dirty="0" smtClean="0">
              <a:solidFill>
                <a:srgbClr val="004567"/>
              </a:solidFill>
            </a:endParaRPr>
          </a:p>
          <a:p>
            <a:r>
              <a:rPr lang="da-DK" dirty="0" smtClean="0"/>
              <a:t>Kontrol af arterieblodgas med P-</a:t>
            </a:r>
            <a:r>
              <a:rPr lang="da-DK" dirty="0" err="1" smtClean="0"/>
              <a:t>Na</a:t>
            </a:r>
            <a:r>
              <a:rPr lang="da-DK" baseline="30000" dirty="0" smtClean="0"/>
              <a:t>+</a:t>
            </a:r>
            <a:r>
              <a:rPr lang="da-DK" dirty="0" smtClean="0"/>
              <a:t>, P-K</a:t>
            </a:r>
            <a:r>
              <a:rPr lang="da-DK" baseline="30000" dirty="0" smtClean="0"/>
              <a:t>+</a:t>
            </a:r>
            <a:r>
              <a:rPr lang="da-DK" dirty="0" smtClean="0"/>
              <a:t> og BS hver 2. time </a:t>
            </a:r>
          </a:p>
          <a:p>
            <a:r>
              <a:rPr lang="da-DK" dirty="0" smtClean="0"/>
              <a:t>Kontrol af nyretal hver 4. time eller efter behov</a:t>
            </a:r>
          </a:p>
          <a:p>
            <a:r>
              <a:rPr lang="da-DK" dirty="0" smtClean="0"/>
              <a:t>Kontrol af koagulationstal efter behov</a:t>
            </a:r>
          </a:p>
        </p:txBody>
      </p:sp>
      <p:pic>
        <p:nvPicPr>
          <p:cNvPr id="6" name="Grafik 90">
            <a:extLst>
              <a:ext uri="{FF2B5EF4-FFF2-40B4-BE49-F238E27FC236}">
                <a16:creationId xmlns:a16="http://schemas.microsoft.com/office/drawing/2014/main" id="{B201A825-7529-47D4-A7CB-D95ADE138FF7}"/>
              </a:ext>
            </a:extLst>
          </p:cNvPr>
          <p:cNvPicPr>
            <a:picLocks noChangeAspect="1"/>
          </p:cNvPicPr>
          <p:nvPr/>
        </p:nvPicPr>
        <p:blipFill>
          <a:blip r:embed="rId3">
            <a:extLst>
              <a:ext uri="{96DAC541-7B7A-43D3-8B79-37D633B846F1}">
                <asvg:svgBlip xmlns:asvg="http://schemas.microsoft.com/office/drawing/2016/SVG/main" xmlns="" r:embed="rId99"/>
              </a:ext>
            </a:extLst>
          </a:blip>
          <a:stretch>
            <a:fillRect/>
          </a:stretch>
        </p:blipFill>
        <p:spPr>
          <a:xfrm>
            <a:off x="8574961" y="1770240"/>
            <a:ext cx="489526" cy="815877"/>
          </a:xfrm>
          <a:prstGeom prst="rect">
            <a:avLst/>
          </a:prstGeom>
        </p:spPr>
      </p:pic>
      <p:pic>
        <p:nvPicPr>
          <p:cNvPr id="7" name="Grafik 118">
            <a:extLst>
              <a:ext uri="{FF2B5EF4-FFF2-40B4-BE49-F238E27FC236}">
                <a16:creationId xmlns:a16="http://schemas.microsoft.com/office/drawing/2014/main" id="{05D310D0-DC55-47D1-B4DD-0CC4A4089228}"/>
              </a:ext>
            </a:extLst>
          </p:cNvPr>
          <p:cNvPicPr>
            <a:picLocks noChangeAspect="1"/>
          </p:cNvPicPr>
          <p:nvPr/>
        </p:nvPicPr>
        <p:blipFill>
          <a:blip r:embed="rId100">
            <a:extLst>
              <a:ext uri="{96DAC541-7B7A-43D3-8B79-37D633B846F1}">
                <asvg:svgBlip xmlns:asvg="http://schemas.microsoft.com/office/drawing/2016/SVG/main" xmlns="" r:embed="rId29"/>
              </a:ext>
            </a:extLst>
          </a:blip>
          <a:stretch>
            <a:fillRect/>
          </a:stretch>
        </p:blipFill>
        <p:spPr>
          <a:xfrm>
            <a:off x="2644084" y="1801503"/>
            <a:ext cx="949878" cy="753352"/>
          </a:xfrm>
          <a:prstGeom prst="rect">
            <a:avLst/>
          </a:prstGeom>
        </p:spPr>
      </p:pic>
    </p:spTree>
    <p:extLst>
      <p:ext uri="{BB962C8B-B14F-4D97-AF65-F5344CB8AC3E}">
        <p14:creationId xmlns:p14="http://schemas.microsoft.com/office/powerpoint/2010/main" val="1508203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1" y="457854"/>
            <a:ext cx="5148262" cy="1603931"/>
          </a:xfrm>
        </p:spPr>
        <p:txBody>
          <a:bodyPr/>
          <a:lstStyle/>
          <a:p>
            <a:pPr algn="ctr"/>
            <a:r>
              <a:rPr lang="da-DK" dirty="0" smtClean="0"/>
              <a:t>Hvad handler det om?</a:t>
            </a:r>
            <a:endParaRPr lang="da-DK" dirty="0"/>
          </a:p>
        </p:txBody>
      </p:sp>
      <p:sp>
        <p:nvSpPr>
          <p:cNvPr id="3" name="Pladsholder til tekst 2"/>
          <p:cNvSpPr>
            <a:spLocks noGrp="1"/>
          </p:cNvSpPr>
          <p:nvPr>
            <p:ph type="body" sz="quarter" idx="14"/>
          </p:nvPr>
        </p:nvSpPr>
        <p:spPr>
          <a:xfrm>
            <a:off x="6096003" y="3035300"/>
            <a:ext cx="5148260" cy="1496943"/>
          </a:xfrm>
        </p:spPr>
        <p:txBody>
          <a:bodyPr>
            <a:normAutofit/>
          </a:bodyPr>
          <a:lstStyle/>
          <a:p>
            <a:r>
              <a:rPr lang="da-DK" sz="2400" dirty="0" smtClean="0"/>
              <a:t>Optimere funktionen af organerne efter Rekommandationen – brug </a:t>
            </a:r>
            <a:r>
              <a:rPr lang="da-DK" sz="2400" dirty="0" err="1" smtClean="0"/>
              <a:t>Actioncardet</a:t>
            </a:r>
            <a:r>
              <a:rPr lang="da-DK" sz="2400" dirty="0" smtClean="0"/>
              <a:t> </a:t>
            </a:r>
            <a:endParaRPr lang="da-DK" sz="2400" dirty="0"/>
          </a:p>
        </p:txBody>
      </p:sp>
      <p:pic>
        <p:nvPicPr>
          <p:cNvPr id="4" name="Pladsholder til billede 4"/>
          <p:cNvPicPr>
            <a:picLocks noChangeAspect="1"/>
          </p:cNvPicPr>
          <p:nvPr/>
        </p:nvPicPr>
        <p:blipFill>
          <a:blip r:embed="rId2">
            <a:extLst>
              <a:ext uri="{28A0092B-C50C-407E-A947-70E740481C1C}">
                <a14:useLocalDpi xmlns:a14="http://schemas.microsoft.com/office/drawing/2010/main" val="0"/>
              </a:ext>
            </a:extLst>
          </a:blip>
          <a:srcRect t="6970" b="6970"/>
          <a:stretch>
            <a:fillRect/>
          </a:stretch>
        </p:blipFill>
        <p:spPr>
          <a:xfrm>
            <a:off x="0" y="0"/>
            <a:ext cx="5491266" cy="6858000"/>
          </a:xfrm>
          <a:prstGeom prst="rect">
            <a:avLst/>
          </a:prstGeom>
        </p:spPr>
      </p:pic>
    </p:spTree>
    <p:extLst>
      <p:ext uri="{BB962C8B-B14F-4D97-AF65-F5344CB8AC3E}">
        <p14:creationId xmlns:p14="http://schemas.microsoft.com/office/powerpoint/2010/main" val="1368645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Hvorfor er det så svært?</a:t>
            </a:r>
            <a:endParaRPr lang="da-DK" dirty="0"/>
          </a:p>
        </p:txBody>
      </p:sp>
      <p:sp>
        <p:nvSpPr>
          <p:cNvPr id="5" name="Pladsholder til tekst 4"/>
          <p:cNvSpPr>
            <a:spLocks noGrp="1"/>
          </p:cNvSpPr>
          <p:nvPr>
            <p:ph type="body" sz="quarter" idx="15"/>
          </p:nvPr>
        </p:nvSpPr>
        <p:spPr>
          <a:xfrm>
            <a:off x="849024" y="3035300"/>
            <a:ext cx="5246976" cy="2835275"/>
          </a:xfrm>
        </p:spPr>
        <p:txBody>
          <a:bodyPr/>
          <a:lstStyle/>
          <a:p>
            <a:pPr lvl="1">
              <a:buFontTx/>
              <a:buChar char="•"/>
            </a:pPr>
            <a:r>
              <a:rPr lang="da-DK" altLang="da-DK" dirty="0"/>
              <a:t>Ustabil, dynamisk </a:t>
            </a:r>
            <a:r>
              <a:rPr lang="da-DK" altLang="da-DK" dirty="0" smtClean="0"/>
              <a:t>klinik</a:t>
            </a:r>
          </a:p>
          <a:p>
            <a:pPr marL="457200" lvl="1" indent="0">
              <a:buNone/>
            </a:pPr>
            <a:endParaRPr lang="da-DK" altLang="da-DK" dirty="0"/>
          </a:p>
          <a:p>
            <a:pPr lvl="1">
              <a:buFontTx/>
              <a:buChar char="•"/>
            </a:pPr>
            <a:r>
              <a:rPr lang="da-DK" altLang="da-DK" dirty="0"/>
              <a:t>Uvant </a:t>
            </a:r>
            <a:r>
              <a:rPr lang="da-DK" altLang="da-DK" dirty="0" err="1" smtClean="0"/>
              <a:t>patofysiologi</a:t>
            </a:r>
            <a:endParaRPr lang="da-DK" altLang="da-DK" dirty="0" smtClean="0"/>
          </a:p>
          <a:p>
            <a:pPr marL="457200" lvl="1" indent="0">
              <a:buNone/>
            </a:pPr>
            <a:endParaRPr lang="da-DK" altLang="da-DK" dirty="0"/>
          </a:p>
          <a:p>
            <a:pPr lvl="1">
              <a:buFontTx/>
              <a:buChar char="•"/>
            </a:pPr>
            <a:r>
              <a:rPr lang="da-DK" altLang="da-DK" dirty="0" smtClean="0"/>
              <a:t>Manglende </a:t>
            </a:r>
            <a:r>
              <a:rPr lang="da-DK" altLang="da-DK" dirty="0"/>
              <a:t>rutine</a:t>
            </a:r>
          </a:p>
          <a:p>
            <a:endParaRPr lang="da-DK" dirty="0"/>
          </a:p>
        </p:txBody>
      </p:sp>
      <p:pic>
        <p:nvPicPr>
          <p:cNvPr id="8" name="Grafik 103">
            <a:extLst>
              <a:ext uri="{FF2B5EF4-FFF2-40B4-BE49-F238E27FC236}">
                <a16:creationId xmlns:a16="http://schemas.microsoft.com/office/drawing/2014/main" id="{7B7EA49F-4A78-4526-BC5B-53A17044926B}"/>
              </a:ext>
            </a:extLst>
          </p:cNvPr>
          <p:cNvPicPr>
            <a:picLocks noChangeAspect="1"/>
          </p:cNvPicPr>
          <p:nvPr/>
        </p:nvPicPr>
        <p:blipFill>
          <a:blip r:embed="rId2">
            <a:extLst>
              <a:ext uri="{96DAC541-7B7A-43D3-8B79-37D633B846F1}">
                <asvg:svgBlip xmlns:asvg="http://schemas.microsoft.com/office/drawing/2016/SVG/main" xmlns="" r:embed="rId39"/>
              </a:ext>
            </a:extLst>
          </a:blip>
          <a:stretch>
            <a:fillRect/>
          </a:stretch>
        </p:blipFill>
        <p:spPr>
          <a:xfrm>
            <a:off x="8842104" y="2058564"/>
            <a:ext cx="1200139" cy="2233592"/>
          </a:xfrm>
          <a:prstGeom prst="rect">
            <a:avLst/>
          </a:prstGeom>
        </p:spPr>
      </p:pic>
    </p:spTree>
    <p:extLst>
      <p:ext uri="{BB962C8B-B14F-4D97-AF65-F5344CB8AC3E}">
        <p14:creationId xmlns:p14="http://schemas.microsoft.com/office/powerpoint/2010/main" val="2304987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839788" y="415257"/>
            <a:ext cx="5257801" cy="1603931"/>
          </a:xfrm>
        </p:spPr>
        <p:txBody>
          <a:bodyPr>
            <a:normAutofit fontScale="90000"/>
          </a:bodyPr>
          <a:lstStyle/>
          <a:p>
            <a:pPr algn="ctr"/>
            <a:r>
              <a:rPr lang="da-DK" altLang="da-DK" dirty="0" smtClean="0">
                <a:solidFill>
                  <a:srgbClr val="004567"/>
                </a:solidFill>
              </a:rPr>
              <a:t>  Organbevarende behandling </a:t>
            </a:r>
            <a:r>
              <a:rPr lang="da-DK" altLang="da-DK" dirty="0">
                <a:solidFill>
                  <a:srgbClr val="004567"/>
                </a:solidFill>
              </a:rPr>
              <a:t>med fokus </a:t>
            </a:r>
            <a:r>
              <a:rPr lang="da-DK" altLang="da-DK" dirty="0" smtClean="0">
                <a:solidFill>
                  <a:srgbClr val="004567"/>
                </a:solidFill>
              </a:rPr>
              <a:t>på:</a:t>
            </a:r>
            <a:r>
              <a:rPr lang="da-DK" altLang="da-DK" sz="3200" dirty="0"/>
              <a:t/>
            </a:r>
            <a:br>
              <a:rPr lang="da-DK" altLang="da-DK" sz="3200" dirty="0"/>
            </a:br>
            <a:endParaRPr lang="da-DK" dirty="0"/>
          </a:p>
        </p:txBody>
      </p:sp>
      <p:sp>
        <p:nvSpPr>
          <p:cNvPr id="7" name="Pladsholder til tekst 6"/>
          <p:cNvSpPr>
            <a:spLocks noGrp="1"/>
          </p:cNvSpPr>
          <p:nvPr>
            <p:ph type="body" sz="quarter" idx="15"/>
          </p:nvPr>
        </p:nvSpPr>
        <p:spPr>
          <a:xfrm>
            <a:off x="417443" y="1789044"/>
            <a:ext cx="6778487" cy="5068955"/>
          </a:xfrm>
        </p:spPr>
        <p:txBody>
          <a:bodyPr>
            <a:normAutofit fontScale="85000" lnSpcReduction="20000"/>
          </a:bodyPr>
          <a:lstStyle/>
          <a:p>
            <a:pPr marL="344488" indent="-342900">
              <a:defRPr/>
            </a:pPr>
            <a:endParaRPr lang="da-DK" altLang="da-DK" sz="2800" dirty="0" smtClean="0"/>
          </a:p>
          <a:p>
            <a:pPr marL="344488" indent="-342900">
              <a:defRPr/>
            </a:pPr>
            <a:r>
              <a:rPr lang="da-DK" altLang="da-DK" sz="2800" dirty="0" smtClean="0"/>
              <a:t>Kredsløb</a:t>
            </a:r>
          </a:p>
          <a:p>
            <a:pPr marL="1588" indent="12700">
              <a:buFontTx/>
              <a:buChar char="•"/>
              <a:defRPr/>
            </a:pPr>
            <a:endParaRPr lang="da-DK" altLang="da-DK" sz="2800" dirty="0"/>
          </a:p>
          <a:p>
            <a:pPr marL="344488" indent="-342900">
              <a:defRPr/>
            </a:pPr>
            <a:r>
              <a:rPr lang="da-DK" altLang="da-DK" sz="2800" dirty="0" smtClean="0"/>
              <a:t>Iltning </a:t>
            </a:r>
          </a:p>
          <a:p>
            <a:pPr marL="1588" indent="12700">
              <a:buFontTx/>
              <a:buChar char="•"/>
              <a:defRPr/>
            </a:pPr>
            <a:endParaRPr lang="da-DK" altLang="da-DK" sz="2800" dirty="0"/>
          </a:p>
          <a:p>
            <a:pPr marL="344488" indent="-342900">
              <a:defRPr/>
            </a:pPr>
            <a:r>
              <a:rPr lang="da-DK" altLang="da-DK" sz="2800" dirty="0" smtClean="0"/>
              <a:t>Væske-elektrolytstatus</a:t>
            </a:r>
          </a:p>
          <a:p>
            <a:pPr marL="0" indent="0">
              <a:buNone/>
              <a:defRPr/>
            </a:pPr>
            <a:endParaRPr lang="da-DK" sz="2800" dirty="0" smtClean="0"/>
          </a:p>
          <a:p>
            <a:pPr marL="0" indent="0">
              <a:buNone/>
              <a:defRPr/>
            </a:pPr>
            <a:endParaRPr lang="da-DK" sz="2800" dirty="0"/>
          </a:p>
          <a:p>
            <a:pPr marL="0" indent="0" algn="ctr">
              <a:buNone/>
              <a:defRPr/>
            </a:pPr>
            <a:r>
              <a:rPr lang="da-DK" altLang="da-DK" sz="3100" b="1" dirty="0">
                <a:solidFill>
                  <a:srgbClr val="004567"/>
                </a:solidFill>
                <a:latin typeface="Georgia" panose="02040502050405020303" pitchFamily="18" charset="0"/>
              </a:rPr>
              <a:t>Undgå først og fremmest </a:t>
            </a:r>
            <a:r>
              <a:rPr lang="da-DK" altLang="da-DK" sz="3100" b="1" dirty="0" err="1">
                <a:solidFill>
                  <a:srgbClr val="004567"/>
                </a:solidFill>
                <a:latin typeface="Georgia" panose="02040502050405020303" pitchFamily="18" charset="0"/>
              </a:rPr>
              <a:t>hypoxi</a:t>
            </a:r>
            <a:r>
              <a:rPr lang="da-DK" altLang="da-DK" sz="3100" b="1" dirty="0">
                <a:solidFill>
                  <a:srgbClr val="004567"/>
                </a:solidFill>
                <a:latin typeface="Georgia" panose="02040502050405020303" pitchFamily="18" charset="0"/>
              </a:rPr>
              <a:t> og </a:t>
            </a:r>
            <a:r>
              <a:rPr lang="da-DK" altLang="da-DK" sz="3100" b="1" dirty="0" err="1">
                <a:solidFill>
                  <a:srgbClr val="004567"/>
                </a:solidFill>
                <a:latin typeface="Georgia" panose="02040502050405020303" pitchFamily="18" charset="0"/>
              </a:rPr>
              <a:t>hypotension</a:t>
            </a:r>
            <a:endParaRPr lang="da-DK" altLang="da-DK" sz="3100" b="1" dirty="0">
              <a:solidFill>
                <a:srgbClr val="004567"/>
              </a:solidFill>
              <a:latin typeface="Georgia" panose="02040502050405020303" pitchFamily="18" charset="0"/>
            </a:endParaRPr>
          </a:p>
          <a:p>
            <a:pPr marL="0" indent="0">
              <a:buNone/>
              <a:defRPr/>
            </a:pPr>
            <a:endParaRPr lang="da-DK" sz="2400" dirty="0" smtClean="0"/>
          </a:p>
          <a:p>
            <a:pPr marL="0" indent="0">
              <a:buNone/>
              <a:defRPr/>
            </a:pPr>
            <a:endParaRPr lang="da-DK" sz="2400" dirty="0" smtClean="0"/>
          </a:p>
          <a:p>
            <a:pPr marL="0" indent="0">
              <a:buNone/>
              <a:defRPr/>
            </a:pPr>
            <a:endParaRPr lang="da-DK" sz="2400" dirty="0"/>
          </a:p>
          <a:p>
            <a:pPr>
              <a:lnSpc>
                <a:spcPct val="130000"/>
              </a:lnSpc>
              <a:defRPr/>
            </a:pPr>
            <a:r>
              <a:rPr lang="da-DK" sz="2800" dirty="0" smtClean="0"/>
              <a:t>Anæstesisygeplejersken udtager blodprøver via arterietryksættet</a:t>
            </a:r>
            <a:r>
              <a:rPr lang="da-DK" sz="2600" dirty="0" smtClean="0"/>
              <a:t>. </a:t>
            </a:r>
          </a:p>
          <a:p>
            <a:pPr>
              <a:lnSpc>
                <a:spcPct val="130000"/>
              </a:lnSpc>
              <a:defRPr/>
            </a:pPr>
            <a:r>
              <a:rPr lang="da-DK" sz="2800" dirty="0" smtClean="0"/>
              <a:t>Der anvendes blodprøveglas og studser, som </a:t>
            </a:r>
            <a:r>
              <a:rPr lang="da-DK" sz="2800" dirty="0" smtClean="0"/>
              <a:t>udtagningsholdene medbringer.</a:t>
            </a:r>
            <a:endParaRPr lang="da-DK" sz="2800" dirty="0" smtClean="0"/>
          </a:p>
          <a:p>
            <a:endParaRPr lang="da-DK" dirty="0"/>
          </a:p>
        </p:txBody>
      </p:sp>
    </p:spTree>
    <p:extLst>
      <p:ext uri="{BB962C8B-B14F-4D97-AF65-F5344CB8AC3E}">
        <p14:creationId xmlns:p14="http://schemas.microsoft.com/office/powerpoint/2010/main" val="2016554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a:xfrm>
            <a:off x="3655220" y="298220"/>
            <a:ext cx="5630863" cy="1245973"/>
          </a:xfrm>
        </p:spPr>
        <p:txBody>
          <a:bodyPr/>
          <a:lstStyle/>
          <a:p>
            <a:r>
              <a:rPr lang="da-DK" sz="3600" dirty="0" smtClean="0"/>
              <a:t>Referenceområde</a:t>
            </a:r>
            <a:r>
              <a:rPr lang="da-DK" dirty="0" smtClean="0"/>
              <a:t> </a:t>
            </a:r>
            <a:endParaRPr lang="da-DK" dirty="0"/>
          </a:p>
        </p:txBody>
      </p:sp>
      <p:sp>
        <p:nvSpPr>
          <p:cNvPr id="6" name="Pladsholder til tekst 5"/>
          <p:cNvSpPr>
            <a:spLocks noGrp="1"/>
          </p:cNvSpPr>
          <p:nvPr>
            <p:ph type="body" sz="quarter" idx="4294967295"/>
          </p:nvPr>
        </p:nvSpPr>
        <p:spPr>
          <a:xfrm>
            <a:off x="839789" y="1631792"/>
            <a:ext cx="5256212" cy="4649738"/>
          </a:xfrm>
        </p:spPr>
        <p:txBody>
          <a:bodyPr>
            <a:normAutofit fontScale="85000" lnSpcReduction="10000"/>
          </a:bodyPr>
          <a:lstStyle/>
          <a:p>
            <a:pPr marL="457200" indent="-457200">
              <a:lnSpc>
                <a:spcPct val="110000"/>
              </a:lnSpc>
            </a:pPr>
            <a:r>
              <a:rPr lang="da-DK" altLang="da-DK" sz="2600" dirty="0" err="1">
                <a:solidFill>
                  <a:srgbClr val="004567"/>
                </a:solidFill>
              </a:rPr>
              <a:t>Normoventilation</a:t>
            </a:r>
            <a:r>
              <a:rPr lang="da-DK" altLang="da-DK" sz="2600" dirty="0">
                <a:solidFill>
                  <a:srgbClr val="004567"/>
                </a:solidFill>
              </a:rPr>
              <a:t> og pH </a:t>
            </a:r>
            <a:r>
              <a:rPr lang="da-DK" altLang="da-DK" sz="2600" dirty="0" smtClean="0">
                <a:solidFill>
                  <a:srgbClr val="004567"/>
                </a:solidFill>
              </a:rPr>
              <a:t>7,35-7,45</a:t>
            </a:r>
            <a:endParaRPr lang="da-DK" altLang="da-DK" sz="2600" dirty="0">
              <a:solidFill>
                <a:srgbClr val="004567"/>
              </a:solidFill>
            </a:endParaRPr>
          </a:p>
          <a:p>
            <a:pPr marL="457200" indent="-457200">
              <a:lnSpc>
                <a:spcPct val="110000"/>
              </a:lnSpc>
            </a:pPr>
            <a:r>
              <a:rPr lang="da-DK" altLang="da-DK" sz="2600" dirty="0">
                <a:solidFill>
                  <a:srgbClr val="004567"/>
                </a:solidFill>
              </a:rPr>
              <a:t>P</a:t>
            </a:r>
            <a:r>
              <a:rPr lang="da-DK" altLang="da-DK" sz="2600" baseline="-25000" dirty="0">
                <a:solidFill>
                  <a:srgbClr val="004567"/>
                </a:solidFill>
              </a:rPr>
              <a:t>a</a:t>
            </a:r>
            <a:r>
              <a:rPr lang="da-DK" altLang="da-DK" sz="2600" dirty="0">
                <a:solidFill>
                  <a:srgbClr val="004567"/>
                </a:solidFill>
              </a:rPr>
              <a:t>O</a:t>
            </a:r>
            <a:r>
              <a:rPr lang="da-DK" altLang="da-DK" sz="2600" baseline="-25000" dirty="0">
                <a:solidFill>
                  <a:srgbClr val="004567"/>
                </a:solidFill>
              </a:rPr>
              <a:t>2</a:t>
            </a:r>
            <a:r>
              <a:rPr lang="da-DK" altLang="da-DK" sz="2600" dirty="0">
                <a:solidFill>
                  <a:srgbClr val="004567"/>
                </a:solidFill>
              </a:rPr>
              <a:t> &gt; </a:t>
            </a:r>
            <a:r>
              <a:rPr lang="da-DK" altLang="da-DK" sz="2600" dirty="0" smtClean="0">
                <a:solidFill>
                  <a:srgbClr val="004567"/>
                </a:solidFill>
              </a:rPr>
              <a:t>9-12 </a:t>
            </a:r>
            <a:r>
              <a:rPr lang="da-DK" altLang="da-DK" sz="2600" dirty="0">
                <a:solidFill>
                  <a:srgbClr val="004567"/>
                </a:solidFill>
              </a:rPr>
              <a:t>kPa og SAT &gt; 95 </a:t>
            </a:r>
            <a:r>
              <a:rPr lang="da-DK" altLang="da-DK" sz="2600" dirty="0" smtClean="0">
                <a:solidFill>
                  <a:srgbClr val="004567"/>
                </a:solidFill>
              </a:rPr>
              <a:t>%. Undgå </a:t>
            </a:r>
            <a:r>
              <a:rPr lang="da-DK" altLang="da-DK" sz="2600" dirty="0" err="1" smtClean="0">
                <a:solidFill>
                  <a:srgbClr val="004567"/>
                </a:solidFill>
              </a:rPr>
              <a:t>hyperoxi</a:t>
            </a:r>
            <a:r>
              <a:rPr lang="da-DK" altLang="da-DK" sz="2600" dirty="0">
                <a:solidFill>
                  <a:srgbClr val="004567"/>
                </a:solidFill>
              </a:rPr>
              <a:t> </a:t>
            </a:r>
            <a:r>
              <a:rPr lang="da-DK" altLang="da-DK" sz="2600" dirty="0" smtClean="0">
                <a:solidFill>
                  <a:srgbClr val="004567"/>
                </a:solidFill>
              </a:rPr>
              <a:t>(P</a:t>
            </a:r>
            <a:r>
              <a:rPr lang="da-DK" altLang="da-DK" sz="2600" baseline="-25000" dirty="0" smtClean="0">
                <a:solidFill>
                  <a:srgbClr val="004567"/>
                </a:solidFill>
              </a:rPr>
              <a:t>a</a:t>
            </a:r>
            <a:r>
              <a:rPr lang="da-DK" altLang="da-DK" sz="2600" dirty="0" smtClean="0">
                <a:solidFill>
                  <a:srgbClr val="004567"/>
                </a:solidFill>
              </a:rPr>
              <a:t>O</a:t>
            </a:r>
            <a:r>
              <a:rPr lang="da-DK" altLang="da-DK" sz="2600" baseline="-25000" dirty="0" smtClean="0">
                <a:solidFill>
                  <a:srgbClr val="004567"/>
                </a:solidFill>
              </a:rPr>
              <a:t>2</a:t>
            </a:r>
            <a:r>
              <a:rPr lang="da-DK" altLang="da-DK" sz="2600" dirty="0" smtClean="0">
                <a:solidFill>
                  <a:srgbClr val="004567"/>
                </a:solidFill>
              </a:rPr>
              <a:t> &gt; 16 kPa) </a:t>
            </a:r>
            <a:endParaRPr lang="da-DK" altLang="da-DK" sz="2600" dirty="0">
              <a:solidFill>
                <a:srgbClr val="004567"/>
              </a:solidFill>
            </a:endParaRPr>
          </a:p>
          <a:p>
            <a:pPr marL="457200" indent="-457200">
              <a:lnSpc>
                <a:spcPct val="110000"/>
              </a:lnSpc>
            </a:pPr>
            <a:r>
              <a:rPr lang="da-DK" altLang="da-DK" sz="2600" dirty="0">
                <a:solidFill>
                  <a:srgbClr val="004567"/>
                </a:solidFill>
              </a:rPr>
              <a:t>PEEP ≥ </a:t>
            </a:r>
            <a:r>
              <a:rPr lang="da-DK" altLang="da-DK" sz="2600" dirty="0" smtClean="0">
                <a:solidFill>
                  <a:srgbClr val="004567"/>
                </a:solidFill>
              </a:rPr>
              <a:t>8 </a:t>
            </a:r>
            <a:r>
              <a:rPr lang="da-DK" altLang="da-DK" sz="2600" dirty="0">
                <a:solidFill>
                  <a:srgbClr val="004567"/>
                </a:solidFill>
              </a:rPr>
              <a:t>cm </a:t>
            </a:r>
            <a:r>
              <a:rPr lang="da-DK" altLang="da-DK" sz="2600" dirty="0" smtClean="0">
                <a:solidFill>
                  <a:srgbClr val="004567"/>
                </a:solidFill>
              </a:rPr>
              <a:t>H</a:t>
            </a:r>
            <a:r>
              <a:rPr lang="da-DK" altLang="da-DK" sz="2600" baseline="-25000" dirty="0" smtClean="0">
                <a:solidFill>
                  <a:srgbClr val="004567"/>
                </a:solidFill>
              </a:rPr>
              <a:t>2</a:t>
            </a:r>
            <a:r>
              <a:rPr lang="da-DK" altLang="da-DK" sz="2600" dirty="0" smtClean="0">
                <a:solidFill>
                  <a:srgbClr val="004567"/>
                </a:solidFill>
              </a:rPr>
              <a:t>0</a:t>
            </a:r>
            <a:endParaRPr lang="da-DK" altLang="da-DK" sz="2600" dirty="0">
              <a:solidFill>
                <a:srgbClr val="004567"/>
              </a:solidFill>
            </a:endParaRPr>
          </a:p>
          <a:p>
            <a:pPr marL="457200" indent="-457200">
              <a:lnSpc>
                <a:spcPct val="110000"/>
              </a:lnSpc>
            </a:pPr>
            <a:r>
              <a:rPr lang="da-DK" altLang="da-DK" sz="2600" dirty="0">
                <a:solidFill>
                  <a:srgbClr val="004567"/>
                </a:solidFill>
              </a:rPr>
              <a:t>MAP &gt; </a:t>
            </a:r>
            <a:r>
              <a:rPr lang="da-DK" altLang="da-DK" sz="2600" dirty="0" smtClean="0">
                <a:solidFill>
                  <a:srgbClr val="004567"/>
                </a:solidFill>
              </a:rPr>
              <a:t>65 </a:t>
            </a:r>
            <a:r>
              <a:rPr lang="da-DK" altLang="da-DK" sz="2600" dirty="0">
                <a:solidFill>
                  <a:srgbClr val="004567"/>
                </a:solidFill>
              </a:rPr>
              <a:t>mm </a:t>
            </a:r>
            <a:r>
              <a:rPr lang="da-DK" altLang="da-DK" sz="2600" dirty="0" smtClean="0">
                <a:solidFill>
                  <a:srgbClr val="004567"/>
                </a:solidFill>
              </a:rPr>
              <a:t>Hg – evt. højere, hvis eksisterende </a:t>
            </a:r>
            <a:r>
              <a:rPr lang="da-DK" altLang="da-DK" sz="2600" dirty="0" err="1" smtClean="0">
                <a:solidFill>
                  <a:srgbClr val="004567"/>
                </a:solidFill>
              </a:rPr>
              <a:t>hypertension</a:t>
            </a:r>
            <a:endParaRPr lang="da-DK" altLang="da-DK" sz="2600" dirty="0">
              <a:solidFill>
                <a:srgbClr val="004567"/>
              </a:solidFill>
            </a:endParaRPr>
          </a:p>
          <a:p>
            <a:pPr marL="457200" indent="-457200">
              <a:lnSpc>
                <a:spcPct val="110000"/>
              </a:lnSpc>
            </a:pPr>
            <a:r>
              <a:rPr lang="da-DK" altLang="da-DK" sz="2600" dirty="0">
                <a:solidFill>
                  <a:srgbClr val="004567"/>
                </a:solidFill>
              </a:rPr>
              <a:t>Serielle målinger af S</a:t>
            </a:r>
            <a:r>
              <a:rPr lang="da-DK" altLang="da-DK" sz="2600" baseline="-25000" dirty="0">
                <a:solidFill>
                  <a:srgbClr val="004567"/>
                </a:solidFill>
              </a:rPr>
              <a:t>cv</a:t>
            </a:r>
            <a:r>
              <a:rPr lang="da-DK" altLang="da-DK" sz="2600" dirty="0">
                <a:solidFill>
                  <a:srgbClr val="004567"/>
                </a:solidFill>
              </a:rPr>
              <a:t>O</a:t>
            </a:r>
            <a:r>
              <a:rPr lang="da-DK" altLang="da-DK" sz="2600" baseline="-25000" dirty="0">
                <a:solidFill>
                  <a:srgbClr val="004567"/>
                </a:solidFill>
              </a:rPr>
              <a:t>2 </a:t>
            </a:r>
            <a:r>
              <a:rPr lang="da-DK" altLang="da-DK" sz="2600" dirty="0" smtClean="0">
                <a:solidFill>
                  <a:srgbClr val="004567"/>
                </a:solidFill>
              </a:rPr>
              <a:t>. Mål: S</a:t>
            </a:r>
            <a:r>
              <a:rPr lang="da-DK" altLang="da-DK" sz="2600" baseline="-25000" dirty="0" smtClean="0">
                <a:solidFill>
                  <a:srgbClr val="004567"/>
                </a:solidFill>
              </a:rPr>
              <a:t>cv</a:t>
            </a:r>
            <a:r>
              <a:rPr lang="da-DK" altLang="da-DK" sz="2600" dirty="0" smtClean="0">
                <a:solidFill>
                  <a:srgbClr val="004567"/>
                </a:solidFill>
              </a:rPr>
              <a:t>O</a:t>
            </a:r>
            <a:r>
              <a:rPr lang="da-DK" altLang="da-DK" sz="2600" baseline="-25000" dirty="0" smtClean="0">
                <a:solidFill>
                  <a:srgbClr val="004567"/>
                </a:solidFill>
              </a:rPr>
              <a:t>2</a:t>
            </a:r>
            <a:r>
              <a:rPr lang="da-DK" altLang="da-DK" sz="2600" dirty="0" smtClean="0">
                <a:solidFill>
                  <a:srgbClr val="004567"/>
                </a:solidFill>
              </a:rPr>
              <a:t> </a:t>
            </a:r>
            <a:r>
              <a:rPr lang="da-DK" altLang="da-DK" sz="2600" dirty="0">
                <a:solidFill>
                  <a:srgbClr val="004567"/>
                </a:solidFill>
              </a:rPr>
              <a:t>&gt; </a:t>
            </a:r>
            <a:r>
              <a:rPr lang="da-DK" altLang="da-DK" sz="2600" dirty="0" smtClean="0">
                <a:solidFill>
                  <a:srgbClr val="004567"/>
                </a:solidFill>
              </a:rPr>
              <a:t>65 % og laktat &lt; 2,5 </a:t>
            </a:r>
            <a:r>
              <a:rPr lang="da-DK" altLang="da-DK" sz="2600" dirty="0" smtClean="0">
                <a:solidFill>
                  <a:srgbClr val="004567"/>
                </a:solidFill>
              </a:rPr>
              <a:t>mmol/l</a:t>
            </a:r>
          </a:p>
          <a:p>
            <a:pPr marL="457200" indent="-457200">
              <a:lnSpc>
                <a:spcPct val="110000"/>
              </a:lnSpc>
            </a:pPr>
            <a:r>
              <a:rPr lang="da-DK" altLang="da-DK" sz="2600" dirty="0" err="1" smtClean="0">
                <a:solidFill>
                  <a:srgbClr val="004567"/>
                </a:solidFill>
              </a:rPr>
              <a:t>Normovolæmi</a:t>
            </a:r>
            <a:r>
              <a:rPr lang="da-DK" altLang="da-DK" sz="2600" dirty="0" smtClean="0">
                <a:solidFill>
                  <a:srgbClr val="004567"/>
                </a:solidFill>
              </a:rPr>
              <a:t> og </a:t>
            </a:r>
            <a:r>
              <a:rPr lang="da-DK" altLang="da-DK" sz="2600" dirty="0" err="1" smtClean="0">
                <a:solidFill>
                  <a:srgbClr val="004567"/>
                </a:solidFill>
              </a:rPr>
              <a:t>normoxi</a:t>
            </a:r>
            <a:endParaRPr lang="da-DK" altLang="da-DK" sz="2600" dirty="0" smtClean="0">
              <a:solidFill>
                <a:srgbClr val="004567"/>
              </a:solidFill>
            </a:endParaRPr>
          </a:p>
          <a:p>
            <a:pPr marL="457200" indent="-457200">
              <a:lnSpc>
                <a:spcPct val="110000"/>
              </a:lnSpc>
            </a:pPr>
            <a:r>
              <a:rPr lang="da-DK" altLang="da-DK" sz="2600" dirty="0">
                <a:solidFill>
                  <a:srgbClr val="004567"/>
                </a:solidFill>
              </a:rPr>
              <a:t>Blodprodukter efter vanlige retningslinjer</a:t>
            </a:r>
          </a:p>
          <a:p>
            <a:pPr marL="457200" indent="-457200">
              <a:lnSpc>
                <a:spcPct val="110000"/>
              </a:lnSpc>
            </a:pPr>
            <a:endParaRPr lang="da-DK" altLang="da-DK" sz="2400" dirty="0">
              <a:solidFill>
                <a:srgbClr val="004567"/>
              </a:solidFill>
            </a:endParaRPr>
          </a:p>
          <a:p>
            <a:endParaRPr lang="da-DK" dirty="0"/>
          </a:p>
        </p:txBody>
      </p:sp>
      <p:sp>
        <p:nvSpPr>
          <p:cNvPr id="7" name="Pladsholder til tekst 6"/>
          <p:cNvSpPr>
            <a:spLocks noGrp="1"/>
          </p:cNvSpPr>
          <p:nvPr>
            <p:ph type="body" sz="quarter" idx="4294967295"/>
          </p:nvPr>
        </p:nvSpPr>
        <p:spPr>
          <a:xfrm>
            <a:off x="6096001" y="1631792"/>
            <a:ext cx="5470525" cy="3948516"/>
          </a:xfrm>
        </p:spPr>
        <p:txBody>
          <a:bodyPr>
            <a:noAutofit/>
          </a:bodyPr>
          <a:lstStyle/>
          <a:p>
            <a:pPr marL="457200" indent="-457200">
              <a:lnSpc>
                <a:spcPct val="100000"/>
              </a:lnSpc>
            </a:pPr>
            <a:r>
              <a:rPr lang="da-DK" altLang="da-DK" sz="2200" dirty="0" err="1" smtClean="0">
                <a:solidFill>
                  <a:srgbClr val="004567"/>
                </a:solidFill>
              </a:rPr>
              <a:t>Tp</a:t>
            </a:r>
            <a:r>
              <a:rPr lang="da-DK" altLang="da-DK" sz="2200" dirty="0" smtClean="0">
                <a:solidFill>
                  <a:srgbClr val="004567"/>
                </a:solidFill>
              </a:rPr>
              <a:t> </a:t>
            </a:r>
            <a:r>
              <a:rPr lang="da-DK" altLang="da-DK" sz="2200" dirty="0">
                <a:solidFill>
                  <a:srgbClr val="004567"/>
                </a:solidFill>
              </a:rPr>
              <a:t>&gt; 35°C (mål 36-37,5 °C</a:t>
            </a:r>
            <a:r>
              <a:rPr lang="da-DK" altLang="da-DK" sz="2200" dirty="0" smtClean="0">
                <a:solidFill>
                  <a:srgbClr val="004567"/>
                </a:solidFill>
              </a:rPr>
              <a:t>). Såfremt det alene er nyrerne, der skal anvendes til transplantation anbefales mild terapeutisk </a:t>
            </a:r>
            <a:r>
              <a:rPr lang="da-DK" altLang="da-DK" sz="2200" dirty="0" err="1" smtClean="0">
                <a:solidFill>
                  <a:srgbClr val="004567"/>
                </a:solidFill>
              </a:rPr>
              <a:t>hypotermi</a:t>
            </a:r>
            <a:r>
              <a:rPr lang="da-DK" altLang="da-DK" sz="2200" dirty="0" smtClean="0">
                <a:solidFill>
                  <a:srgbClr val="004567"/>
                </a:solidFill>
              </a:rPr>
              <a:t> </a:t>
            </a:r>
            <a:r>
              <a:rPr lang="da-DK" altLang="da-DK" sz="2200" b="1" u="sng" dirty="0" smtClean="0">
                <a:solidFill>
                  <a:srgbClr val="004567"/>
                </a:solidFill>
              </a:rPr>
              <a:t>efter </a:t>
            </a:r>
            <a:r>
              <a:rPr lang="da-DK" altLang="da-DK" sz="2200" dirty="0" smtClean="0">
                <a:solidFill>
                  <a:srgbClr val="004567"/>
                </a:solidFill>
              </a:rPr>
              <a:t>hjernedødsdiagnosticeringen:   (34°C </a:t>
            </a:r>
            <a:r>
              <a:rPr lang="da-DK" altLang="da-DK" sz="2200" dirty="0" smtClean="0">
                <a:solidFill>
                  <a:srgbClr val="004567"/>
                </a:solidFill>
              </a:rPr>
              <a:t>&lt; temperatur </a:t>
            </a:r>
            <a:r>
              <a:rPr lang="da-DK" altLang="da-DK" sz="2200" dirty="0">
                <a:solidFill>
                  <a:srgbClr val="004567"/>
                </a:solidFill>
              </a:rPr>
              <a:t>&lt; </a:t>
            </a:r>
            <a:r>
              <a:rPr lang="da-DK" altLang="da-DK" sz="2200" dirty="0" smtClean="0">
                <a:solidFill>
                  <a:srgbClr val="004567"/>
                </a:solidFill>
              </a:rPr>
              <a:t>36°C)</a:t>
            </a:r>
            <a:endParaRPr lang="da-DK" altLang="da-DK" sz="2200" dirty="0">
              <a:solidFill>
                <a:srgbClr val="004567"/>
              </a:solidFill>
            </a:endParaRPr>
          </a:p>
          <a:p>
            <a:pPr marL="457200" indent="-457200">
              <a:lnSpc>
                <a:spcPct val="100000"/>
              </a:lnSpc>
            </a:pPr>
            <a:r>
              <a:rPr lang="da-DK" altLang="da-DK" sz="2200" dirty="0">
                <a:solidFill>
                  <a:srgbClr val="004567"/>
                </a:solidFill>
              </a:rPr>
              <a:t>TD </a:t>
            </a:r>
            <a:r>
              <a:rPr lang="da-DK" altLang="da-DK" sz="2200" dirty="0" smtClean="0">
                <a:solidFill>
                  <a:srgbClr val="004567"/>
                </a:solidFill>
              </a:rPr>
              <a:t>&gt; 1 ml/kg</a:t>
            </a:r>
            <a:endParaRPr lang="da-DK" altLang="da-DK" sz="2200" dirty="0">
              <a:solidFill>
                <a:srgbClr val="004567"/>
              </a:solidFill>
            </a:endParaRPr>
          </a:p>
          <a:p>
            <a:pPr marL="457200" indent="-457200">
              <a:lnSpc>
                <a:spcPct val="100000"/>
              </a:lnSpc>
            </a:pPr>
            <a:r>
              <a:rPr lang="da-DK" altLang="da-DK" sz="2200" dirty="0" smtClean="0">
                <a:solidFill>
                  <a:srgbClr val="004567"/>
                </a:solidFill>
              </a:rPr>
              <a:t>135 mmol/l &lt; P-</a:t>
            </a:r>
            <a:r>
              <a:rPr lang="da-DK" altLang="da-DK" sz="2200" dirty="0" err="1" smtClean="0">
                <a:solidFill>
                  <a:srgbClr val="004567"/>
                </a:solidFill>
              </a:rPr>
              <a:t>Na</a:t>
            </a:r>
            <a:r>
              <a:rPr lang="da-DK" altLang="da-DK" sz="2200" baseline="30000" dirty="0" smtClean="0">
                <a:solidFill>
                  <a:srgbClr val="004567"/>
                </a:solidFill>
              </a:rPr>
              <a:t>+</a:t>
            </a:r>
            <a:r>
              <a:rPr lang="da-DK" altLang="da-DK" sz="2200" dirty="0" smtClean="0">
                <a:solidFill>
                  <a:srgbClr val="004567"/>
                </a:solidFill>
              </a:rPr>
              <a:t> </a:t>
            </a:r>
            <a:r>
              <a:rPr lang="da-DK" altLang="da-DK" sz="2200" dirty="0">
                <a:solidFill>
                  <a:srgbClr val="004567"/>
                </a:solidFill>
              </a:rPr>
              <a:t>&lt; </a:t>
            </a:r>
            <a:r>
              <a:rPr lang="da-DK" altLang="da-DK" sz="2200" dirty="0" smtClean="0">
                <a:solidFill>
                  <a:srgbClr val="004567"/>
                </a:solidFill>
              </a:rPr>
              <a:t>155 mmol/l</a:t>
            </a:r>
            <a:endParaRPr lang="da-DK" altLang="da-DK" sz="2200" dirty="0">
              <a:solidFill>
                <a:srgbClr val="004567"/>
              </a:solidFill>
            </a:endParaRPr>
          </a:p>
          <a:p>
            <a:pPr marL="457200" indent="-457200">
              <a:lnSpc>
                <a:spcPct val="100000"/>
              </a:lnSpc>
            </a:pPr>
            <a:r>
              <a:rPr lang="da-DK" altLang="da-DK" sz="2200" dirty="0" smtClean="0">
                <a:solidFill>
                  <a:srgbClr val="004567"/>
                </a:solidFill>
              </a:rPr>
              <a:t>P-K</a:t>
            </a:r>
            <a:r>
              <a:rPr lang="da-DK" altLang="da-DK" sz="2200" baseline="30000" dirty="0" smtClean="0">
                <a:solidFill>
                  <a:srgbClr val="004567"/>
                </a:solidFill>
              </a:rPr>
              <a:t>+</a:t>
            </a:r>
            <a:r>
              <a:rPr lang="da-DK" altLang="da-DK" sz="2200" dirty="0" smtClean="0">
                <a:solidFill>
                  <a:srgbClr val="004567"/>
                </a:solidFill>
              </a:rPr>
              <a:t> 4-4,5 </a:t>
            </a:r>
            <a:r>
              <a:rPr lang="da-DK" altLang="da-DK" sz="2200" dirty="0">
                <a:solidFill>
                  <a:srgbClr val="004567"/>
                </a:solidFill>
              </a:rPr>
              <a:t>mmol/l </a:t>
            </a:r>
          </a:p>
          <a:p>
            <a:pPr marL="457200" indent="-457200">
              <a:lnSpc>
                <a:spcPct val="100000"/>
              </a:lnSpc>
            </a:pPr>
            <a:r>
              <a:rPr lang="da-DK" altLang="da-DK" sz="2200" dirty="0">
                <a:solidFill>
                  <a:srgbClr val="004567"/>
                </a:solidFill>
              </a:rPr>
              <a:t>Blodsukker 6-10 </a:t>
            </a:r>
            <a:r>
              <a:rPr lang="da-DK" altLang="da-DK" sz="2200" dirty="0" smtClean="0">
                <a:solidFill>
                  <a:srgbClr val="004567"/>
                </a:solidFill>
              </a:rPr>
              <a:t>mmol/l</a:t>
            </a:r>
            <a:endParaRPr lang="da-DK" altLang="da-DK" sz="2200" dirty="0">
              <a:solidFill>
                <a:srgbClr val="004567"/>
              </a:solidFill>
            </a:endParaRPr>
          </a:p>
        </p:txBody>
      </p:sp>
    </p:spTree>
    <p:extLst>
      <p:ext uri="{BB962C8B-B14F-4D97-AF65-F5344CB8AC3E}">
        <p14:creationId xmlns:p14="http://schemas.microsoft.com/office/powerpoint/2010/main" val="3078304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4"/>
          <p:cNvSpPr>
            <a:spLocks noGrp="1"/>
          </p:cNvSpPr>
          <p:nvPr>
            <p:ph type="title"/>
          </p:nvPr>
        </p:nvSpPr>
        <p:spPr>
          <a:xfrm>
            <a:off x="1107442" y="517490"/>
            <a:ext cx="5256212" cy="1603931"/>
          </a:xfrm>
        </p:spPr>
        <p:txBody>
          <a:bodyPr/>
          <a:lstStyle/>
          <a:p>
            <a:r>
              <a:rPr lang="da-DK" dirty="0" smtClean="0"/>
              <a:t>Ved hjertestop</a:t>
            </a:r>
            <a:endParaRPr lang="da-DK" dirty="0"/>
          </a:p>
        </p:txBody>
      </p:sp>
      <p:sp>
        <p:nvSpPr>
          <p:cNvPr id="5" name="Pladsholder til tekst 6"/>
          <p:cNvSpPr>
            <a:spLocks noGrp="1"/>
          </p:cNvSpPr>
          <p:nvPr>
            <p:ph type="body" sz="quarter" idx="15"/>
          </p:nvPr>
        </p:nvSpPr>
        <p:spPr>
          <a:xfrm>
            <a:off x="849023" y="2286000"/>
            <a:ext cx="4895793" cy="3776870"/>
          </a:xfrm>
        </p:spPr>
        <p:txBody>
          <a:bodyPr>
            <a:normAutofit/>
          </a:bodyPr>
          <a:lstStyle/>
          <a:p>
            <a:r>
              <a:rPr lang="da-DK" sz="2400" dirty="0" smtClean="0"/>
              <a:t>Ved hjertestop efter hjernedødsdiagnosen er stillet, bør behandling påbegyndes, men en konkret lægefaglig vurdering vil afgøre varigheden og omfanget af behandlingen. </a:t>
            </a:r>
            <a:endParaRPr lang="da-DK" sz="2400" dirty="0"/>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078" y="1756776"/>
            <a:ext cx="2498722" cy="2498722"/>
          </a:xfrm>
          <a:prstGeom prst="rect">
            <a:avLst/>
          </a:prstGeom>
        </p:spPr>
      </p:pic>
    </p:spTree>
    <p:extLst>
      <p:ext uri="{BB962C8B-B14F-4D97-AF65-F5344CB8AC3E}">
        <p14:creationId xmlns:p14="http://schemas.microsoft.com/office/powerpoint/2010/main" val="3555989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8A07E-B009-4C27-A2AF-A37A2D4E3C5D}"/>
              </a:ext>
            </a:extLst>
          </p:cNvPr>
          <p:cNvSpPr txBox="1">
            <a:spLocks/>
          </p:cNvSpPr>
          <p:nvPr/>
        </p:nvSpPr>
        <p:spPr>
          <a:xfrm>
            <a:off x="892969" y="3164911"/>
            <a:ext cx="10406063" cy="528178"/>
          </a:xfrm>
          <a:prstGeom prst="rect">
            <a:avLst/>
          </a:prstGeom>
        </p:spPr>
        <p:txBody>
          <a:bodyPr>
            <a:noAutofit/>
          </a:bodyPr>
          <a:lstStyle>
            <a:lvl1pPr algn="ctr"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r>
              <a:rPr lang="da-DK" sz="3600" dirty="0" smtClean="0"/>
              <a:t>Spinalreflekser under donoroperation</a:t>
            </a:r>
            <a:endParaRPr lang="da-DK" sz="3600" dirty="0"/>
          </a:p>
        </p:txBody>
      </p:sp>
    </p:spTree>
    <p:extLst>
      <p:ext uri="{BB962C8B-B14F-4D97-AF65-F5344CB8AC3E}">
        <p14:creationId xmlns:p14="http://schemas.microsoft.com/office/powerpoint/2010/main" val="408362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8EC0A-2F28-4723-B405-B375A9CF0D8C}"/>
              </a:ext>
            </a:extLst>
          </p:cNvPr>
          <p:cNvSpPr>
            <a:spLocks noGrp="1"/>
          </p:cNvSpPr>
          <p:nvPr>
            <p:ph type="title"/>
          </p:nvPr>
        </p:nvSpPr>
        <p:spPr>
          <a:xfrm>
            <a:off x="6096002" y="377714"/>
            <a:ext cx="5148262" cy="1420089"/>
          </a:xfrm>
        </p:spPr>
        <p:txBody>
          <a:bodyPr/>
          <a:lstStyle/>
          <a:p>
            <a:r>
              <a:rPr lang="da-DK" dirty="0" smtClean="0"/>
              <a:t>Donoroperationen</a:t>
            </a:r>
            <a:endParaRPr lang="da-DK" dirty="0"/>
          </a:p>
        </p:txBody>
      </p:sp>
      <p:sp>
        <p:nvSpPr>
          <p:cNvPr id="3" name="Pladsholder til tekst 2">
            <a:extLst>
              <a:ext uri="{FF2B5EF4-FFF2-40B4-BE49-F238E27FC236}">
                <a16:creationId xmlns:a16="http://schemas.microsoft.com/office/drawing/2014/main" id="{8B8C9820-93D5-4E17-9A6C-0348F8140A2F}"/>
              </a:ext>
            </a:extLst>
          </p:cNvPr>
          <p:cNvSpPr>
            <a:spLocks noGrp="1"/>
          </p:cNvSpPr>
          <p:nvPr>
            <p:ph type="body" sz="quarter" idx="14"/>
          </p:nvPr>
        </p:nvSpPr>
        <p:spPr>
          <a:xfrm>
            <a:off x="6096002" y="1797803"/>
            <a:ext cx="5148261" cy="4583947"/>
          </a:xfrm>
        </p:spPr>
        <p:txBody>
          <a:bodyPr>
            <a:noAutofit/>
          </a:bodyPr>
          <a:lstStyle/>
          <a:p>
            <a:pPr>
              <a:lnSpc>
                <a:spcPct val="100000"/>
              </a:lnSpc>
            </a:pPr>
            <a:r>
              <a:rPr lang="da-DK" sz="2400" dirty="0" smtClean="0"/>
              <a:t>Operationen foregår på det hospital, hvor donor er indlagt</a:t>
            </a:r>
          </a:p>
          <a:p>
            <a:pPr>
              <a:lnSpc>
                <a:spcPct val="100000"/>
              </a:lnSpc>
            </a:pPr>
            <a:endParaRPr lang="da-DK" sz="2400" dirty="0" smtClean="0"/>
          </a:p>
          <a:p>
            <a:pPr>
              <a:lnSpc>
                <a:spcPct val="100000"/>
              </a:lnSpc>
            </a:pPr>
            <a:r>
              <a:rPr lang="da-DK" sz="2400" dirty="0" smtClean="0"/>
              <a:t>Operationen foretages af et eller flere udtagningshold fra transplantationscentrene  </a:t>
            </a:r>
          </a:p>
          <a:p>
            <a:pPr>
              <a:lnSpc>
                <a:spcPct val="100000"/>
              </a:lnSpc>
            </a:pPr>
            <a:endParaRPr lang="da-DK" sz="2400" dirty="0" smtClean="0"/>
          </a:p>
          <a:p>
            <a:pPr>
              <a:lnSpc>
                <a:spcPct val="100000"/>
              </a:lnSpc>
            </a:pPr>
            <a:r>
              <a:rPr lang="da-DK" sz="2400" dirty="0" smtClean="0"/>
              <a:t>I tilfælde hvor modtageren af et organ er fra udlandet, vil et udenlandsk udtagehold deltage i operationen</a:t>
            </a:r>
            <a:endParaRPr lang="da-DK" sz="2400" dirty="0"/>
          </a:p>
        </p:txBody>
      </p:sp>
      <p:pic>
        <p:nvPicPr>
          <p:cNvPr id="7" name="Pladsholder til billed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268" r="23268"/>
          <a:stretch>
            <a:fillRect/>
          </a:stretch>
        </p:blipFill>
        <p:spPr/>
      </p:pic>
    </p:spTree>
    <p:extLst>
      <p:ext uri="{BB962C8B-B14F-4D97-AF65-F5344CB8AC3E}">
        <p14:creationId xmlns:p14="http://schemas.microsoft.com/office/powerpoint/2010/main" val="3515957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60925" y="222275"/>
            <a:ext cx="6948055" cy="1097279"/>
          </a:xfrm>
        </p:spPr>
        <p:txBody>
          <a:bodyPr/>
          <a:lstStyle/>
          <a:p>
            <a:pPr algn="ctr"/>
            <a:r>
              <a:rPr lang="da-DK" dirty="0"/>
              <a:t>Hvad er spinalreflekser?</a:t>
            </a:r>
          </a:p>
        </p:txBody>
      </p:sp>
      <p:sp>
        <p:nvSpPr>
          <p:cNvPr id="4" name="Pladsholder til tekst 3"/>
          <p:cNvSpPr>
            <a:spLocks noGrp="1"/>
          </p:cNvSpPr>
          <p:nvPr>
            <p:ph type="body" sz="quarter" idx="16"/>
          </p:nvPr>
        </p:nvSpPr>
        <p:spPr>
          <a:xfrm>
            <a:off x="847438" y="1319554"/>
            <a:ext cx="10940371" cy="5260150"/>
          </a:xfrm>
        </p:spPr>
        <p:txBody>
          <a:bodyPr>
            <a:normAutofit/>
          </a:bodyPr>
          <a:lstStyle/>
          <a:p>
            <a:pPr>
              <a:lnSpc>
                <a:spcPct val="150000"/>
              </a:lnSpc>
            </a:pPr>
            <a:r>
              <a:rPr lang="da-DK" sz="2200" dirty="0" smtClean="0"/>
              <a:t>Spinalreflekser er svar </a:t>
            </a:r>
            <a:r>
              <a:rPr lang="da-DK" sz="2200" dirty="0"/>
              <a:t>fra rygmarven på </a:t>
            </a:r>
            <a:r>
              <a:rPr lang="da-DK" sz="2200" dirty="0" smtClean="0"/>
              <a:t>kropsstimuli og er aldrig viljebestemte</a:t>
            </a:r>
          </a:p>
          <a:p>
            <a:pPr marL="0" indent="0">
              <a:lnSpc>
                <a:spcPct val="150000"/>
              </a:lnSpc>
              <a:buNone/>
            </a:pPr>
            <a:endParaRPr lang="da-DK" sz="2200" dirty="0"/>
          </a:p>
          <a:p>
            <a:pPr>
              <a:lnSpc>
                <a:spcPct val="150000"/>
              </a:lnSpc>
            </a:pPr>
            <a:r>
              <a:rPr lang="da-DK" sz="2200" dirty="0"/>
              <a:t>Hjernen dæmper </a:t>
            </a:r>
            <a:r>
              <a:rPr lang="da-DK" sz="2200" dirty="0" smtClean="0"/>
              <a:t>under normale forhold refleksbuerne </a:t>
            </a:r>
            <a:r>
              <a:rPr lang="da-DK" sz="2200" dirty="0"/>
              <a:t>i </a:t>
            </a:r>
            <a:r>
              <a:rPr lang="da-DK" sz="2200" dirty="0" smtClean="0"/>
              <a:t>rygmarven, men når </a:t>
            </a:r>
            <a:r>
              <a:rPr lang="da-DK" sz="2200" dirty="0"/>
              <a:t>hjernen er død, er der ingen </a:t>
            </a:r>
            <a:r>
              <a:rPr lang="da-DK" sz="2200" dirty="0" smtClean="0"/>
              <a:t>dæmpning af reflekserne</a:t>
            </a:r>
          </a:p>
          <a:p>
            <a:pPr marL="0" indent="0">
              <a:lnSpc>
                <a:spcPct val="150000"/>
              </a:lnSpc>
              <a:buNone/>
            </a:pPr>
            <a:endParaRPr lang="da-DK" sz="2200" dirty="0"/>
          </a:p>
          <a:p>
            <a:pPr>
              <a:lnSpc>
                <a:spcPct val="150000"/>
              </a:lnSpc>
            </a:pPr>
            <a:r>
              <a:rPr lang="da-DK" sz="2200" dirty="0" smtClean="0"/>
              <a:t>Ved hjernedød får rygmarven stadig blodforsyning </a:t>
            </a:r>
          </a:p>
          <a:p>
            <a:pPr marL="0" indent="0">
              <a:lnSpc>
                <a:spcPct val="150000"/>
              </a:lnSpc>
              <a:buNone/>
            </a:pPr>
            <a:endParaRPr lang="da-DK" sz="2200" dirty="0"/>
          </a:p>
          <a:p>
            <a:pPr>
              <a:lnSpc>
                <a:spcPct val="150000"/>
              </a:lnSpc>
            </a:pPr>
            <a:r>
              <a:rPr lang="da-DK" sz="2200" dirty="0" smtClean="0"/>
              <a:t>Reflekserne aktiveres ved </a:t>
            </a:r>
            <a:r>
              <a:rPr lang="da-DK" sz="2200" dirty="0"/>
              <a:t>små stimuli og (sjældent) spontant efter </a:t>
            </a:r>
            <a:r>
              <a:rPr lang="da-DK" sz="2200" dirty="0" smtClean="0"/>
              <a:t>hjernedød</a:t>
            </a:r>
          </a:p>
          <a:p>
            <a:pPr marL="0" indent="0">
              <a:lnSpc>
                <a:spcPct val="150000"/>
              </a:lnSpc>
              <a:buNone/>
            </a:pPr>
            <a:endParaRPr lang="da-DK" sz="2200" dirty="0"/>
          </a:p>
          <a:p>
            <a:pPr>
              <a:lnSpc>
                <a:spcPct val="150000"/>
              </a:lnSpc>
            </a:pPr>
            <a:r>
              <a:rPr lang="da-DK" sz="2200" dirty="0"/>
              <a:t>Bevægelserne er </a:t>
            </a:r>
            <a:r>
              <a:rPr lang="da-DK" sz="2200" dirty="0" smtClean="0"/>
              <a:t>automatiserede og modsiger </a:t>
            </a:r>
            <a:r>
              <a:rPr lang="da-DK" sz="2200" dirty="0"/>
              <a:t>ikke diagnosen </a:t>
            </a:r>
            <a:r>
              <a:rPr lang="da-DK" sz="2200" dirty="0" smtClean="0"/>
              <a:t>hjernedød</a:t>
            </a:r>
            <a:endParaRPr lang="da-DK" sz="2200" dirty="0"/>
          </a:p>
          <a:p>
            <a:endParaRPr lang="da-DK" dirty="0"/>
          </a:p>
        </p:txBody>
      </p:sp>
    </p:spTree>
    <p:extLst>
      <p:ext uri="{BB962C8B-B14F-4D97-AF65-F5344CB8AC3E}">
        <p14:creationId xmlns:p14="http://schemas.microsoft.com/office/powerpoint/2010/main" val="2054986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536714" y="1"/>
            <a:ext cx="5559288" cy="1649896"/>
          </a:xfrm>
        </p:spPr>
        <p:txBody>
          <a:bodyPr/>
          <a:lstStyle/>
          <a:p>
            <a:pPr>
              <a:lnSpc>
                <a:spcPct val="100000"/>
              </a:lnSpc>
            </a:pPr>
            <a:r>
              <a:rPr lang="da-DK" dirty="0">
                <a:solidFill>
                  <a:srgbClr val="004567"/>
                </a:solidFill>
              </a:rPr>
              <a:t>Spinalreflekser kan f.eks. udløses af:</a:t>
            </a:r>
          </a:p>
        </p:txBody>
      </p:sp>
      <p:sp>
        <p:nvSpPr>
          <p:cNvPr id="6" name="Pladsholder til tekst 5"/>
          <p:cNvSpPr>
            <a:spLocks noGrp="1"/>
          </p:cNvSpPr>
          <p:nvPr>
            <p:ph type="body" sz="quarter" idx="15"/>
          </p:nvPr>
        </p:nvSpPr>
        <p:spPr>
          <a:xfrm>
            <a:off x="849024" y="1808923"/>
            <a:ext cx="5246976" cy="4061656"/>
          </a:xfrm>
        </p:spPr>
        <p:txBody>
          <a:bodyPr/>
          <a:lstStyle/>
          <a:p>
            <a:pPr>
              <a:buFontTx/>
              <a:buChar char="•"/>
            </a:pPr>
            <a:r>
              <a:rPr lang="da-DK" sz="2200" dirty="0"/>
              <a:t>Passiv fleksion af nakken /passiv bevægelse af hovedet (f.eks. ved forflytning eller ved soignering</a:t>
            </a:r>
            <a:r>
              <a:rPr lang="da-DK" sz="2200" dirty="0" smtClean="0"/>
              <a:t>)</a:t>
            </a:r>
            <a:endParaRPr lang="da-DK" sz="2200" dirty="0"/>
          </a:p>
          <a:p>
            <a:pPr>
              <a:buFontTx/>
              <a:buChar char="•"/>
            </a:pPr>
            <a:endParaRPr lang="da-DK" sz="2200" dirty="0"/>
          </a:p>
          <a:p>
            <a:pPr>
              <a:buFontTx/>
              <a:buChar char="•"/>
            </a:pPr>
            <a:r>
              <a:rPr lang="da-DK" sz="2200" dirty="0"/>
              <a:t>Sensoriske stimuli (f.eks. ved </a:t>
            </a:r>
            <a:r>
              <a:rPr lang="da-DK" sz="2200" dirty="0" err="1"/>
              <a:t>cutan</a:t>
            </a:r>
            <a:r>
              <a:rPr lang="da-DK" sz="2200" dirty="0"/>
              <a:t> stimulation</a:t>
            </a:r>
            <a:r>
              <a:rPr lang="da-DK" sz="2200" dirty="0" smtClean="0"/>
              <a:t>)</a:t>
            </a:r>
            <a:endParaRPr lang="da-DK" sz="2200" dirty="0"/>
          </a:p>
          <a:p>
            <a:endParaRPr lang="da-DK" dirty="0"/>
          </a:p>
        </p:txBody>
      </p:sp>
      <p:pic>
        <p:nvPicPr>
          <p:cNvPr id="7" name="Picture 4" descr="spinalreflekser"/>
          <p:cNvPicPr>
            <a:picLocks noChangeAspect="1" noChangeArrowheads="1"/>
          </p:cNvPicPr>
          <p:nvPr/>
        </p:nvPicPr>
        <p:blipFill>
          <a:blip r:embed="rId2"/>
          <a:srcRect/>
          <a:stretch>
            <a:fillRect/>
          </a:stretch>
        </p:blipFill>
        <p:spPr bwMode="auto">
          <a:xfrm>
            <a:off x="839788" y="4264879"/>
            <a:ext cx="2803580" cy="1959379"/>
          </a:xfrm>
          <a:prstGeom prst="rect">
            <a:avLst/>
          </a:prstGeom>
          <a:noFill/>
          <a:ln w="9525">
            <a:noFill/>
            <a:miter lim="800000"/>
            <a:headEnd/>
            <a:tailEnd/>
          </a:ln>
        </p:spPr>
      </p:pic>
      <p:sp>
        <p:nvSpPr>
          <p:cNvPr id="2" name="Rektangel 1"/>
          <p:cNvSpPr/>
          <p:nvPr/>
        </p:nvSpPr>
        <p:spPr>
          <a:xfrm>
            <a:off x="3384217" y="5244569"/>
            <a:ext cx="2390398" cy="369332"/>
          </a:xfrm>
          <a:prstGeom prst="rect">
            <a:avLst/>
          </a:prstGeom>
        </p:spPr>
        <p:txBody>
          <a:bodyPr wrap="none">
            <a:spAutoFit/>
          </a:bodyPr>
          <a:lstStyle/>
          <a:p>
            <a:r>
              <a:rPr lang="da-DK" dirty="0"/>
              <a:t> Sensorisk refleksbue</a:t>
            </a:r>
          </a:p>
        </p:txBody>
      </p:sp>
    </p:spTree>
    <p:extLst>
      <p:ext uri="{BB962C8B-B14F-4D97-AF65-F5344CB8AC3E}">
        <p14:creationId xmlns:p14="http://schemas.microsoft.com/office/powerpoint/2010/main" val="892032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4C486-1E4B-4979-8107-22F8D4ADDF89}"/>
              </a:ext>
            </a:extLst>
          </p:cNvPr>
          <p:cNvSpPr txBox="1">
            <a:spLocks/>
          </p:cNvSpPr>
          <p:nvPr/>
        </p:nvSpPr>
        <p:spPr>
          <a:xfrm>
            <a:off x="838200" y="930324"/>
            <a:ext cx="10406063" cy="1458119"/>
          </a:xfrm>
          <a:prstGeom prst="rect">
            <a:avLst/>
          </a:prstGeom>
        </p:spPr>
        <p:txBody>
          <a:bodyPr>
            <a:normAutofit/>
          </a:bodyPr>
          <a:lstStyle>
            <a:lvl1pPr algn="ctr"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pPr marL="0" indent="0">
              <a:lnSpc>
                <a:spcPct val="80000"/>
              </a:lnSpc>
              <a:buNone/>
            </a:pPr>
            <a:r>
              <a:rPr lang="da-DK" sz="4000" b="1" dirty="0">
                <a:solidFill>
                  <a:srgbClr val="004567"/>
                </a:solidFill>
              </a:rPr>
              <a:t>Eksempler på </a:t>
            </a:r>
            <a:r>
              <a:rPr lang="da-DK" sz="4000" b="1" dirty="0" smtClean="0">
                <a:solidFill>
                  <a:srgbClr val="004567"/>
                </a:solidFill>
              </a:rPr>
              <a:t>spinalreflekser </a:t>
            </a:r>
          </a:p>
          <a:p>
            <a:pPr marL="0" indent="0">
              <a:lnSpc>
                <a:spcPct val="80000"/>
              </a:lnSpc>
              <a:buNone/>
            </a:pPr>
            <a:r>
              <a:rPr lang="da-DK" sz="4000" b="1" dirty="0" smtClean="0">
                <a:solidFill>
                  <a:srgbClr val="004567"/>
                </a:solidFill>
              </a:rPr>
              <a:t>hos den hjernedøde</a:t>
            </a:r>
            <a:endParaRPr lang="da-DK" sz="4000" b="1" dirty="0">
              <a:solidFill>
                <a:srgbClr val="004567"/>
              </a:solidFill>
            </a:endParaRPr>
          </a:p>
        </p:txBody>
      </p:sp>
      <p:sp>
        <p:nvSpPr>
          <p:cNvPr id="10" name="Pladsholder til tekst 16">
            <a:extLst>
              <a:ext uri="{FF2B5EF4-FFF2-40B4-BE49-F238E27FC236}">
                <a16:creationId xmlns:a16="http://schemas.microsoft.com/office/drawing/2014/main" id="{E00C5C19-074C-4B09-9C29-6AA16C6C54F3}"/>
              </a:ext>
            </a:extLst>
          </p:cNvPr>
          <p:cNvSpPr txBox="1">
            <a:spLocks/>
          </p:cNvSpPr>
          <p:nvPr/>
        </p:nvSpPr>
        <p:spPr>
          <a:xfrm>
            <a:off x="1845156" y="407762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da-DK" sz="1800" dirty="0"/>
          </a:p>
        </p:txBody>
      </p:sp>
      <p:sp>
        <p:nvSpPr>
          <p:cNvPr id="12" name="Ellipse 11">
            <a:extLst>
              <a:ext uri="{FF2B5EF4-FFF2-40B4-BE49-F238E27FC236}">
                <a16:creationId xmlns:a16="http://schemas.microsoft.com/office/drawing/2014/main" id="{BDF71773-FB44-4318-8173-9A610EEB32CD}"/>
              </a:ext>
            </a:extLst>
          </p:cNvPr>
          <p:cNvSpPr/>
          <p:nvPr/>
        </p:nvSpPr>
        <p:spPr>
          <a:xfrm>
            <a:off x="2048162" y="2579964"/>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9B5B0C41-4263-4CD9-80F0-D915B90F685B}"/>
              </a:ext>
            </a:extLst>
          </p:cNvPr>
          <p:cNvSpPr/>
          <p:nvPr/>
        </p:nvSpPr>
        <p:spPr>
          <a:xfrm>
            <a:off x="3769477" y="2579964"/>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Ellipse 17">
            <a:extLst>
              <a:ext uri="{FF2B5EF4-FFF2-40B4-BE49-F238E27FC236}">
                <a16:creationId xmlns:a16="http://schemas.microsoft.com/office/drawing/2014/main" id="{A89B5B31-4A07-4DD1-81E7-3CB74FAEBD52}"/>
              </a:ext>
            </a:extLst>
          </p:cNvPr>
          <p:cNvSpPr/>
          <p:nvPr/>
        </p:nvSpPr>
        <p:spPr>
          <a:xfrm>
            <a:off x="5490792" y="2579964"/>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Ellipse 20">
            <a:extLst>
              <a:ext uri="{FF2B5EF4-FFF2-40B4-BE49-F238E27FC236}">
                <a16:creationId xmlns:a16="http://schemas.microsoft.com/office/drawing/2014/main" id="{3C48AFA0-8A10-4FCC-B3D1-748B93E97A9B}"/>
              </a:ext>
            </a:extLst>
          </p:cNvPr>
          <p:cNvSpPr/>
          <p:nvPr/>
        </p:nvSpPr>
        <p:spPr>
          <a:xfrm>
            <a:off x="7212107" y="2597991"/>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Pladsholder til tekst 16">
            <a:extLst>
              <a:ext uri="{FF2B5EF4-FFF2-40B4-BE49-F238E27FC236}">
                <a16:creationId xmlns:a16="http://schemas.microsoft.com/office/drawing/2014/main" id="{793DEDF2-AC1F-42AA-BA5C-466C84A2CC0C}"/>
              </a:ext>
            </a:extLst>
          </p:cNvPr>
          <p:cNvSpPr txBox="1">
            <a:spLocks/>
          </p:cNvSpPr>
          <p:nvPr/>
        </p:nvSpPr>
        <p:spPr>
          <a:xfrm>
            <a:off x="5299183" y="407762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da-DK" sz="1800" dirty="0"/>
          </a:p>
        </p:txBody>
      </p:sp>
      <p:sp>
        <p:nvSpPr>
          <p:cNvPr id="32" name="Pladsholder til tekst 16">
            <a:extLst>
              <a:ext uri="{FF2B5EF4-FFF2-40B4-BE49-F238E27FC236}">
                <a16:creationId xmlns:a16="http://schemas.microsoft.com/office/drawing/2014/main" id="{514227BE-3D35-4AAC-A1B1-147B2A8E77CE}"/>
              </a:ext>
            </a:extLst>
          </p:cNvPr>
          <p:cNvSpPr txBox="1">
            <a:spLocks/>
          </p:cNvSpPr>
          <p:nvPr/>
        </p:nvSpPr>
        <p:spPr>
          <a:xfrm>
            <a:off x="7009103" y="407762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da-DK" sz="1800" dirty="0"/>
          </a:p>
        </p:txBody>
      </p:sp>
      <p:pic>
        <p:nvPicPr>
          <p:cNvPr id="4" name="Grafik 3">
            <a:extLst>
              <a:ext uri="{FF2B5EF4-FFF2-40B4-BE49-F238E27FC236}">
                <a16:creationId xmlns:a16="http://schemas.microsoft.com/office/drawing/2014/main" id="{0D641F8E-90B8-436A-9601-2F6CC3D5DCE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387630" y="2923865"/>
            <a:ext cx="581025" cy="447675"/>
          </a:xfrm>
          <a:prstGeom prst="rect">
            <a:avLst/>
          </a:prstGeom>
        </p:spPr>
      </p:pic>
      <p:pic>
        <p:nvPicPr>
          <p:cNvPr id="7" name="Grafik 6">
            <a:extLst>
              <a:ext uri="{FF2B5EF4-FFF2-40B4-BE49-F238E27FC236}">
                <a16:creationId xmlns:a16="http://schemas.microsoft.com/office/drawing/2014/main" id="{4C634617-70EF-422B-86D5-ABDC31D221B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162875" y="2850545"/>
            <a:ext cx="416020" cy="594314"/>
          </a:xfrm>
          <a:prstGeom prst="rect">
            <a:avLst/>
          </a:prstGeom>
        </p:spPr>
      </p:pic>
      <p:pic>
        <p:nvPicPr>
          <p:cNvPr id="9" name="Grafik 8">
            <a:extLst>
              <a:ext uri="{FF2B5EF4-FFF2-40B4-BE49-F238E27FC236}">
                <a16:creationId xmlns:a16="http://schemas.microsoft.com/office/drawing/2014/main" id="{D31F2925-719E-483D-BCD8-46D9F12DC6E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471509" y="2823375"/>
            <a:ext cx="653631" cy="631843"/>
          </a:xfrm>
          <a:prstGeom prst="rect">
            <a:avLst/>
          </a:prstGeom>
        </p:spPr>
      </p:pic>
      <p:sp>
        <p:nvSpPr>
          <p:cNvPr id="25" name="Ellipse 24">
            <a:extLst>
              <a:ext uri="{FF2B5EF4-FFF2-40B4-BE49-F238E27FC236}">
                <a16:creationId xmlns:a16="http://schemas.microsoft.com/office/drawing/2014/main" id="{97081123-833F-42B9-A9E3-4669AAE61DB0}"/>
              </a:ext>
            </a:extLst>
          </p:cNvPr>
          <p:cNvSpPr/>
          <p:nvPr/>
        </p:nvSpPr>
        <p:spPr>
          <a:xfrm>
            <a:off x="8873225" y="2597991"/>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Tekstfelt 34">
            <a:extLst>
              <a:ext uri="{FF2B5EF4-FFF2-40B4-BE49-F238E27FC236}">
                <a16:creationId xmlns:a16="http://schemas.microsoft.com/office/drawing/2014/main" id="{D3C5BFE7-473B-4916-BD5D-21FB5214CF16}"/>
              </a:ext>
            </a:extLst>
          </p:cNvPr>
          <p:cNvSpPr txBox="1"/>
          <p:nvPr/>
        </p:nvSpPr>
        <p:spPr>
          <a:xfrm>
            <a:off x="928744" y="5900829"/>
            <a:ext cx="10621888" cy="461665"/>
          </a:xfrm>
          <a:prstGeom prst="rect">
            <a:avLst/>
          </a:prstGeom>
          <a:noFill/>
        </p:spPr>
        <p:txBody>
          <a:bodyPr wrap="square">
            <a:spAutoFit/>
          </a:bodyPr>
          <a:lstStyle/>
          <a:p>
            <a:pPr>
              <a:lnSpc>
                <a:spcPct val="80000"/>
              </a:lnSpc>
            </a:pPr>
            <a:r>
              <a:rPr lang="da-DK" sz="1400" dirty="0"/>
              <a:t>Hosseini MS et al: Factors </a:t>
            </a:r>
            <a:r>
              <a:rPr lang="da-DK" sz="1400" dirty="0" err="1"/>
              <a:t>affecting</a:t>
            </a:r>
            <a:r>
              <a:rPr lang="da-DK" sz="1400" dirty="0"/>
              <a:t> the </a:t>
            </a:r>
            <a:r>
              <a:rPr lang="da-DK" sz="1400" dirty="0" err="1"/>
              <a:t>occurrence</a:t>
            </a:r>
            <a:r>
              <a:rPr lang="da-DK" sz="1400" dirty="0"/>
              <a:t> of spinal </a:t>
            </a:r>
            <a:r>
              <a:rPr lang="da-DK" sz="1400" dirty="0" err="1"/>
              <a:t>reflexes</a:t>
            </a:r>
            <a:r>
              <a:rPr lang="da-DK" sz="1400" dirty="0"/>
              <a:t> in </a:t>
            </a:r>
            <a:r>
              <a:rPr lang="da-DK" sz="1400" dirty="0" err="1"/>
              <a:t>brain</a:t>
            </a:r>
            <a:r>
              <a:rPr lang="da-DK" sz="1400" dirty="0"/>
              <a:t> </a:t>
            </a:r>
            <a:r>
              <a:rPr lang="da-DK" sz="1400" dirty="0" err="1"/>
              <a:t>dead</a:t>
            </a:r>
            <a:r>
              <a:rPr lang="da-DK" sz="1400" dirty="0"/>
              <a:t> cases. Exp </a:t>
            </a:r>
            <a:r>
              <a:rPr lang="da-DK" sz="1400" dirty="0" err="1"/>
              <a:t>Clin</a:t>
            </a:r>
            <a:r>
              <a:rPr lang="da-DK" sz="1400" dirty="0"/>
              <a:t> </a:t>
            </a:r>
            <a:r>
              <a:rPr lang="da-DK" sz="1400" dirty="0" err="1"/>
              <a:t>Transplant</a:t>
            </a:r>
            <a:r>
              <a:rPr lang="da-DK" sz="1400" dirty="0"/>
              <a:t> 2015; 13(4):309-312.</a:t>
            </a:r>
          </a:p>
          <a:p>
            <a:pPr>
              <a:lnSpc>
                <a:spcPct val="80000"/>
              </a:lnSpc>
            </a:pPr>
            <a:r>
              <a:rPr lang="da-DK" sz="1400" dirty="0" err="1"/>
              <a:t>Janzen</a:t>
            </a:r>
            <a:r>
              <a:rPr lang="da-DK" sz="1400" dirty="0"/>
              <a:t> RWC et al: </a:t>
            </a:r>
            <a:r>
              <a:rPr lang="da-DK" sz="1400" dirty="0" err="1"/>
              <a:t>Irreversibler</a:t>
            </a:r>
            <a:r>
              <a:rPr lang="da-DK" sz="1400" dirty="0"/>
              <a:t> </a:t>
            </a:r>
            <a:r>
              <a:rPr lang="da-DK" sz="1400" dirty="0" err="1"/>
              <a:t>Hirnfunktionsausfall</a:t>
            </a:r>
            <a:r>
              <a:rPr lang="da-DK" sz="1400" dirty="0"/>
              <a:t> – Teil 2. </a:t>
            </a:r>
            <a:r>
              <a:rPr lang="da-DK" sz="1400" dirty="0" err="1"/>
              <a:t>Spinalisationsphänomene</a:t>
            </a:r>
            <a:r>
              <a:rPr lang="da-DK" sz="1400" dirty="0"/>
              <a:t>. </a:t>
            </a:r>
            <a:r>
              <a:rPr lang="da-DK" sz="1400" dirty="0" err="1"/>
              <a:t>Nervenarzt</a:t>
            </a:r>
            <a:r>
              <a:rPr lang="da-DK" sz="1400" dirty="0"/>
              <a:t> 2021: 92:169-180</a:t>
            </a:r>
            <a:r>
              <a:rPr lang="da-DK" sz="1600" i="1" dirty="0"/>
              <a:t>	</a:t>
            </a:r>
            <a:endParaRPr lang="da-DK" sz="1600" dirty="0"/>
          </a:p>
        </p:txBody>
      </p:sp>
      <p:sp>
        <p:nvSpPr>
          <p:cNvPr id="36" name="Pladsholder til tekst 16">
            <a:extLst>
              <a:ext uri="{FF2B5EF4-FFF2-40B4-BE49-F238E27FC236}">
                <a16:creationId xmlns:a16="http://schemas.microsoft.com/office/drawing/2014/main" id="{E72E20AE-3840-4B2A-97D4-235860547045}"/>
              </a:ext>
            </a:extLst>
          </p:cNvPr>
          <p:cNvSpPr txBox="1">
            <a:spLocks/>
          </p:cNvSpPr>
          <p:nvPr/>
        </p:nvSpPr>
        <p:spPr>
          <a:xfrm>
            <a:off x="1938434" y="4170112"/>
            <a:ext cx="1405819" cy="704535"/>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smtClean="0"/>
              <a:t>Bevægelse </a:t>
            </a:r>
            <a:r>
              <a:rPr lang="da-DK" sz="1800" dirty="0"/>
              <a:t>af ben</a:t>
            </a:r>
          </a:p>
        </p:txBody>
      </p:sp>
      <p:sp>
        <p:nvSpPr>
          <p:cNvPr id="37" name="Pladsholder til tekst 16">
            <a:extLst>
              <a:ext uri="{FF2B5EF4-FFF2-40B4-BE49-F238E27FC236}">
                <a16:creationId xmlns:a16="http://schemas.microsoft.com/office/drawing/2014/main" id="{A31FDC73-3BDE-4D49-97FB-70AEAD7D8511}"/>
              </a:ext>
            </a:extLst>
          </p:cNvPr>
          <p:cNvSpPr txBox="1">
            <a:spLocks/>
          </p:cNvSpPr>
          <p:nvPr/>
        </p:nvSpPr>
        <p:spPr>
          <a:xfrm>
            <a:off x="3562187" y="4170112"/>
            <a:ext cx="1608825" cy="48591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a:t>Tå fleksion</a:t>
            </a:r>
          </a:p>
        </p:txBody>
      </p:sp>
      <p:sp>
        <p:nvSpPr>
          <p:cNvPr id="38" name="Pladsholder til tekst 16">
            <a:extLst>
              <a:ext uri="{FF2B5EF4-FFF2-40B4-BE49-F238E27FC236}">
                <a16:creationId xmlns:a16="http://schemas.microsoft.com/office/drawing/2014/main" id="{B422F886-9CA4-4C81-8B1B-A3DF3155E9CF}"/>
              </a:ext>
            </a:extLst>
          </p:cNvPr>
          <p:cNvSpPr txBox="1">
            <a:spLocks/>
          </p:cNvSpPr>
          <p:nvPr/>
        </p:nvSpPr>
        <p:spPr>
          <a:xfrm>
            <a:off x="5268803" y="4170112"/>
            <a:ext cx="1608825" cy="82383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err="1" smtClean="0"/>
              <a:t>Plantar</a:t>
            </a:r>
            <a:r>
              <a:rPr lang="da-DK" sz="1800" dirty="0" smtClean="0"/>
              <a:t> </a:t>
            </a:r>
          </a:p>
          <a:p>
            <a:r>
              <a:rPr lang="da-DK" sz="1800" dirty="0" smtClean="0"/>
              <a:t>fleksion</a:t>
            </a:r>
            <a:endParaRPr lang="da-DK" sz="1800" dirty="0"/>
          </a:p>
        </p:txBody>
      </p:sp>
      <p:sp>
        <p:nvSpPr>
          <p:cNvPr id="39" name="Pladsholder til tekst 16">
            <a:extLst>
              <a:ext uri="{FF2B5EF4-FFF2-40B4-BE49-F238E27FC236}">
                <a16:creationId xmlns:a16="http://schemas.microsoft.com/office/drawing/2014/main" id="{1A19FF46-321A-48CB-8CA4-C769CFE2A8A9}"/>
              </a:ext>
            </a:extLst>
          </p:cNvPr>
          <p:cNvSpPr txBox="1">
            <a:spLocks/>
          </p:cNvSpPr>
          <p:nvPr/>
        </p:nvSpPr>
        <p:spPr>
          <a:xfrm>
            <a:off x="6993913" y="4170112"/>
            <a:ext cx="1608825" cy="260913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err="1"/>
              <a:t>A</a:t>
            </a:r>
            <a:r>
              <a:rPr lang="da-DK" sz="1800" dirty="0" err="1" smtClean="0"/>
              <a:t>bdominal</a:t>
            </a:r>
            <a:endParaRPr lang="da-DK" sz="1800" dirty="0" smtClean="0"/>
          </a:p>
          <a:p>
            <a:r>
              <a:rPr lang="da-DK" sz="1800" dirty="0" smtClean="0"/>
              <a:t>refleks</a:t>
            </a:r>
            <a:endParaRPr lang="da-DK" sz="1800" dirty="0"/>
          </a:p>
        </p:txBody>
      </p:sp>
      <p:sp>
        <p:nvSpPr>
          <p:cNvPr id="40" name="Pladsholder til tekst 16">
            <a:extLst>
              <a:ext uri="{FF2B5EF4-FFF2-40B4-BE49-F238E27FC236}">
                <a16:creationId xmlns:a16="http://schemas.microsoft.com/office/drawing/2014/main" id="{CECC6BC6-4242-4FB1-8ED4-AA6A7A1C0D49}"/>
              </a:ext>
            </a:extLst>
          </p:cNvPr>
          <p:cNvSpPr txBox="1">
            <a:spLocks/>
          </p:cNvSpPr>
          <p:nvPr/>
        </p:nvSpPr>
        <p:spPr>
          <a:xfrm>
            <a:off x="8655751" y="4170112"/>
            <a:ext cx="1569739" cy="260913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smtClean="0"/>
              <a:t>Fleksion af</a:t>
            </a:r>
          </a:p>
          <a:p>
            <a:r>
              <a:rPr lang="da-DK" sz="1800" dirty="0" smtClean="0"/>
              <a:t>armene</a:t>
            </a:r>
            <a:endParaRPr lang="da-DK" sz="1800" dirty="0"/>
          </a:p>
        </p:txBody>
      </p:sp>
      <p:pic>
        <p:nvPicPr>
          <p:cNvPr id="23" name="Grafik 12">
            <a:extLst>
              <a:ext uri="{FF2B5EF4-FFF2-40B4-BE49-F238E27FC236}">
                <a16:creationId xmlns:a16="http://schemas.microsoft.com/office/drawing/2014/main" id="{00F654D7-85C7-46A9-B912-36D2C9C97CF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258191" y="2850545"/>
            <a:ext cx="432886" cy="747712"/>
          </a:xfrm>
          <a:prstGeom prst="rect">
            <a:avLst/>
          </a:prstGeom>
        </p:spPr>
      </p:pic>
      <p:pic>
        <p:nvPicPr>
          <p:cNvPr id="24" name="Grafik 21">
            <a:extLst>
              <a:ext uri="{FF2B5EF4-FFF2-40B4-BE49-F238E27FC236}">
                <a16:creationId xmlns:a16="http://schemas.microsoft.com/office/drawing/2014/main" id="{4CF89B41-E120-4684-AA43-C8D946ECE0D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5787608" y="2831932"/>
            <a:ext cx="571213" cy="772818"/>
          </a:xfrm>
          <a:prstGeom prst="rect">
            <a:avLst/>
          </a:prstGeom>
        </p:spPr>
      </p:pic>
    </p:spTree>
    <p:extLst>
      <p:ext uri="{BB962C8B-B14F-4D97-AF65-F5344CB8AC3E}">
        <p14:creationId xmlns:p14="http://schemas.microsoft.com/office/powerpoint/2010/main" val="980513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4C486-1E4B-4979-8107-22F8D4ADDF89}"/>
              </a:ext>
            </a:extLst>
          </p:cNvPr>
          <p:cNvSpPr txBox="1">
            <a:spLocks/>
          </p:cNvSpPr>
          <p:nvPr/>
        </p:nvSpPr>
        <p:spPr>
          <a:xfrm>
            <a:off x="838200" y="930324"/>
            <a:ext cx="10406063" cy="1458119"/>
          </a:xfrm>
          <a:prstGeom prst="rect">
            <a:avLst/>
          </a:prstGeom>
        </p:spPr>
        <p:txBody>
          <a:bodyPr>
            <a:normAutofit/>
          </a:bodyPr>
          <a:lstStyle>
            <a:lvl1pPr algn="ctr"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pPr marL="0" indent="0">
              <a:lnSpc>
                <a:spcPct val="80000"/>
              </a:lnSpc>
              <a:buNone/>
            </a:pPr>
            <a:r>
              <a:rPr lang="da-DK" sz="4000" b="1" dirty="0">
                <a:solidFill>
                  <a:srgbClr val="004567"/>
                </a:solidFill>
              </a:rPr>
              <a:t>Eksempler på spinalreflekser</a:t>
            </a:r>
          </a:p>
        </p:txBody>
      </p:sp>
      <p:sp>
        <p:nvSpPr>
          <p:cNvPr id="10" name="Pladsholder til tekst 16">
            <a:extLst>
              <a:ext uri="{FF2B5EF4-FFF2-40B4-BE49-F238E27FC236}">
                <a16:creationId xmlns:a16="http://schemas.microsoft.com/office/drawing/2014/main" id="{E00C5C19-074C-4B09-9C29-6AA16C6C54F3}"/>
              </a:ext>
            </a:extLst>
          </p:cNvPr>
          <p:cNvSpPr txBox="1">
            <a:spLocks/>
          </p:cNvSpPr>
          <p:nvPr/>
        </p:nvSpPr>
        <p:spPr>
          <a:xfrm>
            <a:off x="1845156" y="407762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da-DK" sz="1800" dirty="0"/>
          </a:p>
        </p:txBody>
      </p:sp>
      <p:sp>
        <p:nvSpPr>
          <p:cNvPr id="12" name="Ellipse 11">
            <a:extLst>
              <a:ext uri="{FF2B5EF4-FFF2-40B4-BE49-F238E27FC236}">
                <a16:creationId xmlns:a16="http://schemas.microsoft.com/office/drawing/2014/main" id="{BDF71773-FB44-4318-8173-9A610EEB32CD}"/>
              </a:ext>
            </a:extLst>
          </p:cNvPr>
          <p:cNvSpPr/>
          <p:nvPr/>
        </p:nvSpPr>
        <p:spPr>
          <a:xfrm>
            <a:off x="2048162" y="2579964"/>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9B5B0C41-4263-4CD9-80F0-D915B90F685B}"/>
              </a:ext>
            </a:extLst>
          </p:cNvPr>
          <p:cNvSpPr/>
          <p:nvPr/>
        </p:nvSpPr>
        <p:spPr>
          <a:xfrm>
            <a:off x="3769477" y="2579964"/>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Ellipse 17">
            <a:extLst>
              <a:ext uri="{FF2B5EF4-FFF2-40B4-BE49-F238E27FC236}">
                <a16:creationId xmlns:a16="http://schemas.microsoft.com/office/drawing/2014/main" id="{A89B5B31-4A07-4DD1-81E7-3CB74FAEBD52}"/>
              </a:ext>
            </a:extLst>
          </p:cNvPr>
          <p:cNvSpPr/>
          <p:nvPr/>
        </p:nvSpPr>
        <p:spPr>
          <a:xfrm>
            <a:off x="5490792" y="2579964"/>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Ellipse 20">
            <a:extLst>
              <a:ext uri="{FF2B5EF4-FFF2-40B4-BE49-F238E27FC236}">
                <a16:creationId xmlns:a16="http://schemas.microsoft.com/office/drawing/2014/main" id="{3C48AFA0-8A10-4FCC-B3D1-748B93E97A9B}"/>
              </a:ext>
            </a:extLst>
          </p:cNvPr>
          <p:cNvSpPr/>
          <p:nvPr/>
        </p:nvSpPr>
        <p:spPr>
          <a:xfrm>
            <a:off x="7212107" y="2597991"/>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Pladsholder til tekst 16">
            <a:extLst>
              <a:ext uri="{FF2B5EF4-FFF2-40B4-BE49-F238E27FC236}">
                <a16:creationId xmlns:a16="http://schemas.microsoft.com/office/drawing/2014/main" id="{793DEDF2-AC1F-42AA-BA5C-466C84A2CC0C}"/>
              </a:ext>
            </a:extLst>
          </p:cNvPr>
          <p:cNvSpPr txBox="1">
            <a:spLocks/>
          </p:cNvSpPr>
          <p:nvPr/>
        </p:nvSpPr>
        <p:spPr>
          <a:xfrm>
            <a:off x="5299183" y="407762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da-DK" sz="1800" dirty="0"/>
          </a:p>
        </p:txBody>
      </p:sp>
      <p:sp>
        <p:nvSpPr>
          <p:cNvPr id="32" name="Pladsholder til tekst 16">
            <a:extLst>
              <a:ext uri="{FF2B5EF4-FFF2-40B4-BE49-F238E27FC236}">
                <a16:creationId xmlns:a16="http://schemas.microsoft.com/office/drawing/2014/main" id="{514227BE-3D35-4AAC-A1B1-147B2A8E77CE}"/>
              </a:ext>
            </a:extLst>
          </p:cNvPr>
          <p:cNvSpPr txBox="1">
            <a:spLocks/>
          </p:cNvSpPr>
          <p:nvPr/>
        </p:nvSpPr>
        <p:spPr>
          <a:xfrm>
            <a:off x="7009103" y="407762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da-DK" sz="1800" dirty="0"/>
          </a:p>
        </p:txBody>
      </p:sp>
      <p:sp>
        <p:nvSpPr>
          <p:cNvPr id="25" name="Ellipse 24">
            <a:extLst>
              <a:ext uri="{FF2B5EF4-FFF2-40B4-BE49-F238E27FC236}">
                <a16:creationId xmlns:a16="http://schemas.microsoft.com/office/drawing/2014/main" id="{97081123-833F-42B9-A9E3-4669AAE61DB0}"/>
              </a:ext>
            </a:extLst>
          </p:cNvPr>
          <p:cNvSpPr/>
          <p:nvPr/>
        </p:nvSpPr>
        <p:spPr>
          <a:xfrm>
            <a:off x="8873225" y="2597991"/>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Tekstfelt 34">
            <a:extLst>
              <a:ext uri="{FF2B5EF4-FFF2-40B4-BE49-F238E27FC236}">
                <a16:creationId xmlns:a16="http://schemas.microsoft.com/office/drawing/2014/main" id="{D3C5BFE7-473B-4916-BD5D-21FB5214CF16}"/>
              </a:ext>
            </a:extLst>
          </p:cNvPr>
          <p:cNvSpPr txBox="1"/>
          <p:nvPr/>
        </p:nvSpPr>
        <p:spPr>
          <a:xfrm>
            <a:off x="928744" y="5900829"/>
            <a:ext cx="10621888" cy="461665"/>
          </a:xfrm>
          <a:prstGeom prst="rect">
            <a:avLst/>
          </a:prstGeom>
          <a:noFill/>
        </p:spPr>
        <p:txBody>
          <a:bodyPr wrap="square">
            <a:spAutoFit/>
          </a:bodyPr>
          <a:lstStyle/>
          <a:p>
            <a:pPr>
              <a:lnSpc>
                <a:spcPct val="80000"/>
              </a:lnSpc>
            </a:pPr>
            <a:r>
              <a:rPr lang="da-DK" sz="1400" dirty="0"/>
              <a:t>Hosseini MS et al: Factors </a:t>
            </a:r>
            <a:r>
              <a:rPr lang="da-DK" sz="1400" dirty="0" err="1"/>
              <a:t>affecting</a:t>
            </a:r>
            <a:r>
              <a:rPr lang="da-DK" sz="1400" dirty="0"/>
              <a:t> the </a:t>
            </a:r>
            <a:r>
              <a:rPr lang="da-DK" sz="1400" dirty="0" err="1"/>
              <a:t>occurrence</a:t>
            </a:r>
            <a:r>
              <a:rPr lang="da-DK" sz="1400" dirty="0"/>
              <a:t> of spinal </a:t>
            </a:r>
            <a:r>
              <a:rPr lang="da-DK" sz="1400" dirty="0" err="1"/>
              <a:t>reflexes</a:t>
            </a:r>
            <a:r>
              <a:rPr lang="da-DK" sz="1400" dirty="0"/>
              <a:t> in </a:t>
            </a:r>
            <a:r>
              <a:rPr lang="da-DK" sz="1400" dirty="0" err="1"/>
              <a:t>brain</a:t>
            </a:r>
            <a:r>
              <a:rPr lang="da-DK" sz="1400" dirty="0"/>
              <a:t> </a:t>
            </a:r>
            <a:r>
              <a:rPr lang="da-DK" sz="1400" dirty="0" err="1"/>
              <a:t>dead</a:t>
            </a:r>
            <a:r>
              <a:rPr lang="da-DK" sz="1400" dirty="0"/>
              <a:t> cases. Exp </a:t>
            </a:r>
            <a:r>
              <a:rPr lang="da-DK" sz="1400" dirty="0" err="1"/>
              <a:t>Clin</a:t>
            </a:r>
            <a:r>
              <a:rPr lang="da-DK" sz="1400" dirty="0"/>
              <a:t> </a:t>
            </a:r>
            <a:r>
              <a:rPr lang="da-DK" sz="1400" dirty="0" err="1"/>
              <a:t>Transplant</a:t>
            </a:r>
            <a:r>
              <a:rPr lang="da-DK" sz="1400" dirty="0"/>
              <a:t> 2015; 13(4):309-312.</a:t>
            </a:r>
          </a:p>
          <a:p>
            <a:pPr>
              <a:lnSpc>
                <a:spcPct val="80000"/>
              </a:lnSpc>
            </a:pPr>
            <a:r>
              <a:rPr lang="da-DK" sz="1400" dirty="0" err="1"/>
              <a:t>Janzen</a:t>
            </a:r>
            <a:r>
              <a:rPr lang="da-DK" sz="1400" dirty="0"/>
              <a:t> RWC et al: </a:t>
            </a:r>
            <a:r>
              <a:rPr lang="da-DK" sz="1400" dirty="0" err="1"/>
              <a:t>Irreversibler</a:t>
            </a:r>
            <a:r>
              <a:rPr lang="da-DK" sz="1400" dirty="0"/>
              <a:t> </a:t>
            </a:r>
            <a:r>
              <a:rPr lang="da-DK" sz="1400" dirty="0" err="1"/>
              <a:t>Hirnfunktionsausfall</a:t>
            </a:r>
            <a:r>
              <a:rPr lang="da-DK" sz="1400" dirty="0"/>
              <a:t> – Teil 2. </a:t>
            </a:r>
            <a:r>
              <a:rPr lang="da-DK" sz="1400" dirty="0" err="1"/>
              <a:t>Spinalisationsphänomene</a:t>
            </a:r>
            <a:r>
              <a:rPr lang="da-DK" sz="1400" dirty="0"/>
              <a:t>. </a:t>
            </a:r>
            <a:r>
              <a:rPr lang="da-DK" sz="1400" dirty="0" err="1"/>
              <a:t>Nervenarzt</a:t>
            </a:r>
            <a:r>
              <a:rPr lang="da-DK" sz="1400" dirty="0"/>
              <a:t> 2021: 92:169-180</a:t>
            </a:r>
            <a:r>
              <a:rPr lang="da-DK" sz="1600" i="1" dirty="0"/>
              <a:t>	</a:t>
            </a:r>
            <a:endParaRPr lang="da-DK" sz="1600" dirty="0"/>
          </a:p>
        </p:txBody>
      </p:sp>
      <p:sp>
        <p:nvSpPr>
          <p:cNvPr id="36" name="Pladsholder til tekst 16">
            <a:extLst>
              <a:ext uri="{FF2B5EF4-FFF2-40B4-BE49-F238E27FC236}">
                <a16:creationId xmlns:a16="http://schemas.microsoft.com/office/drawing/2014/main" id="{E72E20AE-3840-4B2A-97D4-235860547045}"/>
              </a:ext>
            </a:extLst>
          </p:cNvPr>
          <p:cNvSpPr txBox="1">
            <a:spLocks/>
          </p:cNvSpPr>
          <p:nvPr/>
        </p:nvSpPr>
        <p:spPr>
          <a:xfrm>
            <a:off x="1825794" y="4170112"/>
            <a:ext cx="1608825" cy="704535"/>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a:t>Ekstension /pronation af armene</a:t>
            </a:r>
          </a:p>
        </p:txBody>
      </p:sp>
      <p:sp>
        <p:nvSpPr>
          <p:cNvPr id="37" name="Pladsholder til tekst 16">
            <a:extLst>
              <a:ext uri="{FF2B5EF4-FFF2-40B4-BE49-F238E27FC236}">
                <a16:creationId xmlns:a16="http://schemas.microsoft.com/office/drawing/2014/main" id="{A31FDC73-3BDE-4D49-97FB-70AEAD7D8511}"/>
              </a:ext>
            </a:extLst>
          </p:cNvPr>
          <p:cNvSpPr txBox="1">
            <a:spLocks/>
          </p:cNvSpPr>
          <p:nvPr/>
        </p:nvSpPr>
        <p:spPr>
          <a:xfrm>
            <a:off x="3562187" y="4170112"/>
            <a:ext cx="1608825" cy="48591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da-DK" sz="1800" dirty="0"/>
              <a:t>Lazarus</a:t>
            </a:r>
          </a:p>
        </p:txBody>
      </p:sp>
      <p:sp>
        <p:nvSpPr>
          <p:cNvPr id="38" name="Pladsholder til tekst 16">
            <a:extLst>
              <a:ext uri="{FF2B5EF4-FFF2-40B4-BE49-F238E27FC236}">
                <a16:creationId xmlns:a16="http://schemas.microsoft.com/office/drawing/2014/main" id="{B422F886-9CA4-4C81-8B1B-A3DF3155E9CF}"/>
              </a:ext>
            </a:extLst>
          </p:cNvPr>
          <p:cNvSpPr txBox="1">
            <a:spLocks/>
          </p:cNvSpPr>
          <p:nvPr/>
        </p:nvSpPr>
        <p:spPr>
          <a:xfrm>
            <a:off x="5100304" y="4170112"/>
            <a:ext cx="1983794" cy="1586111"/>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da-DK" sz="1800" dirty="0" err="1"/>
              <a:t>M</a:t>
            </a:r>
            <a:r>
              <a:rPr lang="da-DK" sz="1800" dirty="0" err="1" smtClean="0"/>
              <a:t>yoklonier</a:t>
            </a:r>
            <a:r>
              <a:rPr lang="da-DK" sz="1800" dirty="0" smtClean="0"/>
              <a:t> i ansigtet</a:t>
            </a:r>
            <a:endParaRPr lang="da-DK" sz="1800" dirty="0"/>
          </a:p>
        </p:txBody>
      </p:sp>
      <p:sp>
        <p:nvSpPr>
          <p:cNvPr id="39" name="Pladsholder til tekst 16">
            <a:extLst>
              <a:ext uri="{FF2B5EF4-FFF2-40B4-BE49-F238E27FC236}">
                <a16:creationId xmlns:a16="http://schemas.microsoft.com/office/drawing/2014/main" id="{1A19FF46-321A-48CB-8CA4-C769CFE2A8A9}"/>
              </a:ext>
            </a:extLst>
          </p:cNvPr>
          <p:cNvSpPr txBox="1">
            <a:spLocks/>
          </p:cNvSpPr>
          <p:nvPr/>
        </p:nvSpPr>
        <p:spPr>
          <a:xfrm>
            <a:off x="6993913" y="4170112"/>
            <a:ext cx="1608825" cy="141236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a:t>Profus sved</a:t>
            </a:r>
          </a:p>
        </p:txBody>
      </p:sp>
      <p:sp>
        <p:nvSpPr>
          <p:cNvPr id="40" name="Pladsholder til tekst 16">
            <a:extLst>
              <a:ext uri="{FF2B5EF4-FFF2-40B4-BE49-F238E27FC236}">
                <a16:creationId xmlns:a16="http://schemas.microsoft.com/office/drawing/2014/main" id="{CECC6BC6-4242-4FB1-8ED4-AA6A7A1C0D49}"/>
              </a:ext>
            </a:extLst>
          </p:cNvPr>
          <p:cNvSpPr txBox="1">
            <a:spLocks/>
          </p:cNvSpPr>
          <p:nvPr/>
        </p:nvSpPr>
        <p:spPr>
          <a:xfrm>
            <a:off x="8655751" y="4170112"/>
            <a:ext cx="1569739" cy="260913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err="1"/>
              <a:t>Blushing</a:t>
            </a:r>
            <a:endParaRPr lang="da-DK" sz="1800" dirty="0"/>
          </a:p>
          <a:p>
            <a:endParaRPr lang="da-DK" sz="1800" dirty="0"/>
          </a:p>
        </p:txBody>
      </p:sp>
      <p:pic>
        <p:nvPicPr>
          <p:cNvPr id="23" name="Grafik 22">
            <a:extLst>
              <a:ext uri="{FF2B5EF4-FFF2-40B4-BE49-F238E27FC236}">
                <a16:creationId xmlns:a16="http://schemas.microsoft.com/office/drawing/2014/main" id="{560F2DF2-7305-4907-844F-C9FE1302B97B}"/>
              </a:ext>
            </a:extLst>
          </p:cNvPr>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5857875" y="2923865"/>
            <a:ext cx="476250" cy="457200"/>
          </a:xfrm>
          <a:prstGeom prst="rect">
            <a:avLst/>
          </a:prstGeom>
        </p:spPr>
      </p:pic>
      <p:pic>
        <p:nvPicPr>
          <p:cNvPr id="24" name="Grafik 23">
            <a:extLst>
              <a:ext uri="{FF2B5EF4-FFF2-40B4-BE49-F238E27FC236}">
                <a16:creationId xmlns:a16="http://schemas.microsoft.com/office/drawing/2014/main" id="{06A10BEC-0073-4786-82DA-D1DD9220D25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503952" y="2883156"/>
            <a:ext cx="619125" cy="514350"/>
          </a:xfrm>
          <a:prstGeom prst="rect">
            <a:avLst/>
          </a:prstGeom>
        </p:spPr>
      </p:pic>
      <p:pic>
        <p:nvPicPr>
          <p:cNvPr id="20" name="Grafik 18">
            <a:extLst>
              <a:ext uri="{FF2B5EF4-FFF2-40B4-BE49-F238E27FC236}">
                <a16:creationId xmlns:a16="http://schemas.microsoft.com/office/drawing/2014/main" id="{9B656897-B3C9-4735-88DC-C01DACF84B34}"/>
              </a:ext>
            </a:extLst>
          </p:cNvPr>
          <p:cNvPicPr>
            <a:picLocks noChangeAspect="1"/>
          </p:cNvPicPr>
          <p:nvPr/>
        </p:nvPicPr>
        <p:blipFill>
          <a:blip r:embed="rId9">
            <a:extLst>
              <a:ext uri="{96DAC541-7B7A-43D3-8B79-37D633B846F1}">
                <asvg:svgBlip xmlns:asvg="http://schemas.microsoft.com/office/drawing/2016/SVG/main" xmlns="" r:embed="rId12"/>
              </a:ext>
            </a:extLst>
          </a:blip>
          <a:stretch>
            <a:fillRect/>
          </a:stretch>
        </p:blipFill>
        <p:spPr>
          <a:xfrm>
            <a:off x="2417519" y="2781434"/>
            <a:ext cx="425373" cy="882255"/>
          </a:xfrm>
          <a:prstGeom prst="rect">
            <a:avLst/>
          </a:prstGeom>
        </p:spPr>
      </p:pic>
      <p:pic>
        <p:nvPicPr>
          <p:cNvPr id="5" name="Billed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77691" y="2939104"/>
            <a:ext cx="586392" cy="441961"/>
          </a:xfrm>
          <a:prstGeom prst="rect">
            <a:avLst/>
          </a:prstGeom>
        </p:spPr>
      </p:pic>
      <p:pic>
        <p:nvPicPr>
          <p:cNvPr id="6" name="Billed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59749" y="2916934"/>
            <a:ext cx="429769" cy="512065"/>
          </a:xfrm>
          <a:prstGeom prst="rect">
            <a:avLst/>
          </a:prstGeom>
        </p:spPr>
      </p:pic>
    </p:spTree>
    <p:extLst>
      <p:ext uri="{BB962C8B-B14F-4D97-AF65-F5344CB8AC3E}">
        <p14:creationId xmlns:p14="http://schemas.microsoft.com/office/powerpoint/2010/main" val="2182555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3B45B75-CE59-4C08-9AD3-4EF0DC9C6201}"/>
              </a:ext>
            </a:extLst>
          </p:cNvPr>
          <p:cNvSpPr>
            <a:spLocks noGrp="1"/>
          </p:cNvSpPr>
          <p:nvPr>
            <p:ph type="title"/>
          </p:nvPr>
        </p:nvSpPr>
        <p:spPr>
          <a:xfrm>
            <a:off x="6096003" y="743602"/>
            <a:ext cx="5256212" cy="1603931"/>
          </a:xfrm>
        </p:spPr>
        <p:txBody>
          <a:bodyPr/>
          <a:lstStyle/>
          <a:p>
            <a:r>
              <a:rPr lang="da-DK" dirty="0"/>
              <a:t>Forekomst</a:t>
            </a:r>
            <a:br>
              <a:rPr lang="da-DK" dirty="0"/>
            </a:br>
            <a:endParaRPr lang="da-DK" dirty="0"/>
          </a:p>
        </p:txBody>
      </p:sp>
      <p:sp>
        <p:nvSpPr>
          <p:cNvPr id="5" name="Pladsholder til tekst 4">
            <a:extLst>
              <a:ext uri="{FF2B5EF4-FFF2-40B4-BE49-F238E27FC236}">
                <a16:creationId xmlns:a16="http://schemas.microsoft.com/office/drawing/2014/main" id="{3F73A599-1FAA-456B-96BC-5705B2E361DD}"/>
              </a:ext>
            </a:extLst>
          </p:cNvPr>
          <p:cNvSpPr>
            <a:spLocks noGrp="1"/>
          </p:cNvSpPr>
          <p:nvPr>
            <p:ph type="body" sz="quarter" idx="14"/>
          </p:nvPr>
        </p:nvSpPr>
        <p:spPr>
          <a:xfrm>
            <a:off x="6096005" y="2519511"/>
            <a:ext cx="5256210" cy="2835275"/>
          </a:xfrm>
        </p:spPr>
        <p:txBody>
          <a:bodyPr>
            <a:normAutofit/>
          </a:bodyPr>
          <a:lstStyle/>
          <a:p>
            <a:r>
              <a:rPr lang="da-DK" sz="2400" dirty="0"/>
              <a:t>Spinalreflekser forekommer hyppigst inden for de første 24 timer efter </a:t>
            </a:r>
            <a:r>
              <a:rPr lang="da-DK" sz="2400" dirty="0" err="1" smtClean="0"/>
              <a:t>incarceration</a:t>
            </a:r>
            <a:endParaRPr lang="da-DK" sz="2400" dirty="0"/>
          </a:p>
          <a:p>
            <a:endParaRPr lang="da-DK" sz="2400" dirty="0"/>
          </a:p>
          <a:p>
            <a:r>
              <a:rPr lang="da-DK" sz="2400" dirty="0"/>
              <a:t>Forekommer hos 13 – 75 % af hjernedøde </a:t>
            </a:r>
            <a:endParaRPr lang="da-DK" sz="2400" dirty="0" smtClean="0"/>
          </a:p>
          <a:p>
            <a:pPr marL="0" indent="0">
              <a:buNone/>
            </a:pPr>
            <a:r>
              <a:rPr lang="da-DK" sz="2400" dirty="0" smtClean="0"/>
              <a:t>  (stor spredning – lav evidens)</a:t>
            </a:r>
            <a:endParaRPr lang="da-DK" sz="2400" dirty="0"/>
          </a:p>
        </p:txBody>
      </p:sp>
      <p:pic>
        <p:nvPicPr>
          <p:cNvPr id="6" name="Grafik 131">
            <a:extLst>
              <a:ext uri="{FF2B5EF4-FFF2-40B4-BE49-F238E27FC236}">
                <a16:creationId xmlns:a16="http://schemas.microsoft.com/office/drawing/2014/main" id="{987C4B34-735B-4058-AECB-1AE798400579}"/>
              </a:ext>
            </a:extLst>
          </p:cNvPr>
          <p:cNvPicPr>
            <a:picLocks noChangeAspect="1"/>
          </p:cNvPicPr>
          <p:nvPr/>
        </p:nvPicPr>
        <p:blipFill>
          <a:blip r:embed="rId3">
            <a:extLst>
              <a:ext uri="{96DAC541-7B7A-43D3-8B79-37D633B846F1}">
                <asvg:svgBlip xmlns:asvg="http://schemas.microsoft.com/office/drawing/2016/SVG/main" xmlns="" r:embed="rId43"/>
              </a:ext>
            </a:extLst>
          </a:blip>
          <a:stretch>
            <a:fillRect/>
          </a:stretch>
        </p:blipFill>
        <p:spPr>
          <a:xfrm>
            <a:off x="1875296" y="2221501"/>
            <a:ext cx="2005676" cy="2414998"/>
          </a:xfrm>
          <a:prstGeom prst="rect">
            <a:avLst/>
          </a:prstGeom>
        </p:spPr>
      </p:pic>
    </p:spTree>
    <p:extLst>
      <p:ext uri="{BB962C8B-B14F-4D97-AF65-F5344CB8AC3E}">
        <p14:creationId xmlns:p14="http://schemas.microsoft.com/office/powerpoint/2010/main" val="3331789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p:cNvSpPr>
            <a:spLocks noGrp="1"/>
          </p:cNvSpPr>
          <p:nvPr>
            <p:ph type="body" sz="quarter" idx="15"/>
          </p:nvPr>
        </p:nvSpPr>
        <p:spPr>
          <a:xfrm>
            <a:off x="847436" y="457200"/>
            <a:ext cx="5248563" cy="6122504"/>
          </a:xfrm>
        </p:spPr>
        <p:txBody>
          <a:bodyPr>
            <a:normAutofit/>
          </a:bodyPr>
          <a:lstStyle/>
          <a:p>
            <a:pPr>
              <a:buFontTx/>
              <a:buChar char="•"/>
            </a:pPr>
            <a:r>
              <a:rPr lang="da-DK" altLang="da-DK" sz="2400" dirty="0"/>
              <a:t>Spinalreflekser kan dæmpes ved at </a:t>
            </a:r>
            <a:r>
              <a:rPr lang="da-DK" altLang="da-DK" sz="2400" dirty="0" smtClean="0"/>
              <a:t>give </a:t>
            </a:r>
            <a:r>
              <a:rPr lang="da-DK" altLang="da-DK" sz="2400" dirty="0"/>
              <a:t>relaksantia på intensiv, når hjernedødsdiagnosen er stillet, </a:t>
            </a:r>
            <a:r>
              <a:rPr lang="da-DK" altLang="da-DK" sz="2400" dirty="0" smtClean="0"/>
              <a:t>og </a:t>
            </a:r>
            <a:r>
              <a:rPr lang="da-DK" altLang="da-DK" sz="2400" dirty="0"/>
              <a:t>/eller på </a:t>
            </a:r>
            <a:r>
              <a:rPr lang="da-DK" altLang="da-DK" sz="2400" dirty="0" smtClean="0"/>
              <a:t>OP-afdelingen</a:t>
            </a:r>
          </a:p>
          <a:p>
            <a:pPr>
              <a:buFontTx/>
              <a:buChar char="•"/>
            </a:pPr>
            <a:endParaRPr lang="da-DK" altLang="da-DK" sz="2400" dirty="0"/>
          </a:p>
          <a:p>
            <a:pPr>
              <a:buFontTx/>
              <a:buChar char="•"/>
            </a:pPr>
            <a:endParaRPr lang="da-DK" altLang="da-DK" sz="2400" dirty="0" smtClean="0"/>
          </a:p>
          <a:p>
            <a:pPr>
              <a:buFontTx/>
              <a:buChar char="•"/>
            </a:pPr>
            <a:endParaRPr lang="da-DK" altLang="da-DK" sz="2400" dirty="0" smtClean="0"/>
          </a:p>
          <a:p>
            <a:pPr>
              <a:buFontTx/>
              <a:buChar char="•"/>
            </a:pPr>
            <a:endParaRPr lang="da-DK" altLang="da-DK" sz="2400" dirty="0" smtClean="0"/>
          </a:p>
          <a:p>
            <a:pPr>
              <a:buFontTx/>
              <a:buChar char="•"/>
            </a:pPr>
            <a:endParaRPr lang="da-DK" altLang="da-DK" sz="2400" dirty="0"/>
          </a:p>
          <a:p>
            <a:pPr>
              <a:buFontTx/>
              <a:buChar char="•"/>
            </a:pPr>
            <a:endParaRPr lang="da-DK" altLang="da-DK" sz="2400" dirty="0"/>
          </a:p>
          <a:p>
            <a:pPr>
              <a:buFontTx/>
              <a:buChar char="•"/>
            </a:pPr>
            <a:r>
              <a:rPr lang="da-DK" altLang="da-DK" sz="2400" dirty="0" err="1" smtClean="0"/>
              <a:t>Relaksantia</a:t>
            </a:r>
            <a:r>
              <a:rPr lang="da-DK" altLang="da-DK" sz="2400" dirty="0" smtClean="0"/>
              <a:t> gives af </a:t>
            </a:r>
            <a:r>
              <a:rPr lang="da-DK" altLang="da-DK" sz="2400" dirty="0"/>
              <a:t>operationstekniske årsager, idet </a:t>
            </a:r>
            <a:r>
              <a:rPr lang="da-DK" altLang="da-DK" sz="2400" dirty="0" smtClean="0"/>
              <a:t>spinalreflekser </a:t>
            </a:r>
            <a:r>
              <a:rPr lang="da-DK" altLang="da-DK" sz="2400" dirty="0"/>
              <a:t>kan genere under </a:t>
            </a:r>
            <a:r>
              <a:rPr lang="da-DK" altLang="da-DK" sz="2400" dirty="0" smtClean="0"/>
              <a:t>organudtagningen</a:t>
            </a:r>
          </a:p>
          <a:p>
            <a:pPr>
              <a:buFontTx/>
              <a:buChar char="•"/>
            </a:pPr>
            <a:endParaRPr lang="da-DK" altLang="da-DK" sz="2400" dirty="0"/>
          </a:p>
          <a:p>
            <a:pPr>
              <a:buFontTx/>
              <a:buChar char="•"/>
            </a:pPr>
            <a:r>
              <a:rPr lang="da-DK" altLang="da-DK" sz="2400" dirty="0" smtClean="0"/>
              <a:t>Spinalreflekser kan være ubehagelige og frustrerende for pårørende og personalet at opleve</a:t>
            </a:r>
            <a:endParaRPr lang="da-DK" altLang="da-DK" sz="2400" dirty="0"/>
          </a:p>
          <a:p>
            <a:pPr>
              <a:buFontTx/>
              <a:buChar char="•"/>
            </a:pPr>
            <a:endParaRPr lang="da-DK" altLang="da-DK" dirty="0"/>
          </a:p>
          <a:p>
            <a:endParaRPr lang="da-DK" dirty="0"/>
          </a:p>
        </p:txBody>
      </p:sp>
      <p:pic>
        <p:nvPicPr>
          <p:cNvPr id="7" name="Picture 4" descr="111129000002_sto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8425" b="842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3"/>
          <p:cNvSpPr>
            <a:spLocks noGrp="1"/>
          </p:cNvSpPr>
          <p:nvPr>
            <p:ph type="title"/>
          </p:nvPr>
        </p:nvSpPr>
        <p:spPr>
          <a:xfrm>
            <a:off x="845819" y="1864327"/>
            <a:ext cx="5250181" cy="1603931"/>
          </a:xfrm>
        </p:spPr>
        <p:txBody>
          <a:bodyPr>
            <a:normAutofit/>
          </a:bodyPr>
          <a:lstStyle/>
          <a:p>
            <a:r>
              <a:rPr lang="da-DK" sz="2600" dirty="0" smtClean="0"/>
              <a:t>Hvorfor er der behov for at dæmpe spinalreflekser?</a:t>
            </a:r>
            <a:endParaRPr lang="da-DK" sz="2600" dirty="0"/>
          </a:p>
        </p:txBody>
      </p:sp>
    </p:spTree>
    <p:extLst>
      <p:ext uri="{BB962C8B-B14F-4D97-AF65-F5344CB8AC3E}">
        <p14:creationId xmlns:p14="http://schemas.microsoft.com/office/powerpoint/2010/main" val="15235014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8A07E-B009-4C27-A2AF-A37A2D4E3C5D}"/>
              </a:ext>
            </a:extLst>
          </p:cNvPr>
          <p:cNvSpPr txBox="1">
            <a:spLocks/>
          </p:cNvSpPr>
          <p:nvPr/>
        </p:nvSpPr>
        <p:spPr>
          <a:xfrm>
            <a:off x="892969" y="3164911"/>
            <a:ext cx="10406063" cy="528178"/>
          </a:xfrm>
          <a:prstGeom prst="rect">
            <a:avLst/>
          </a:prstGeom>
        </p:spPr>
        <p:txBody>
          <a:bodyPr>
            <a:noAutofit/>
          </a:bodyPr>
          <a:lstStyle>
            <a:lvl1pPr algn="ctr"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r>
              <a:rPr lang="da-DK" sz="3600" dirty="0" smtClean="0"/>
              <a:t>Afslutning af donoroperationen</a:t>
            </a:r>
            <a:endParaRPr lang="da-DK" sz="3600" dirty="0"/>
          </a:p>
        </p:txBody>
      </p:sp>
    </p:spTree>
    <p:extLst>
      <p:ext uri="{BB962C8B-B14F-4D97-AF65-F5344CB8AC3E}">
        <p14:creationId xmlns:p14="http://schemas.microsoft.com/office/powerpoint/2010/main" val="1022163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p:cNvSpPr>
            <a:spLocks noGrp="1"/>
          </p:cNvSpPr>
          <p:nvPr>
            <p:ph type="body" sz="quarter" idx="4294967295"/>
          </p:nvPr>
        </p:nvSpPr>
        <p:spPr>
          <a:xfrm>
            <a:off x="839788" y="368300"/>
            <a:ext cx="4351338" cy="6264275"/>
          </a:xfrm>
        </p:spPr>
        <p:txBody>
          <a:bodyPr>
            <a:normAutofit/>
          </a:bodyPr>
          <a:lstStyle/>
          <a:p>
            <a:pPr marL="457200" indent="-457200">
              <a:buFont typeface="+mj-lt"/>
              <a:buAutoNum type="arabicPeriod"/>
              <a:defRPr/>
            </a:pPr>
            <a:r>
              <a:rPr lang="da-DK" altLang="da-DK" dirty="0"/>
              <a:t>Organerne bliver gennemskyllet med en meget </a:t>
            </a:r>
            <a:r>
              <a:rPr lang="da-DK" altLang="da-DK" dirty="0" smtClean="0"/>
              <a:t>kold perfusions væske</a:t>
            </a:r>
            <a:r>
              <a:rPr lang="da-DK" altLang="da-DK" dirty="0"/>
              <a:t>. </a:t>
            </a:r>
            <a:r>
              <a:rPr lang="da-DK" altLang="da-DK" dirty="0" smtClean="0"/>
              <a:t>Det </a:t>
            </a:r>
            <a:r>
              <a:rPr lang="da-DK" altLang="da-DK" dirty="0"/>
              <a:t>gør, at donor bliver </a:t>
            </a:r>
            <a:r>
              <a:rPr lang="da-DK" altLang="da-DK" dirty="0" smtClean="0"/>
              <a:t>bleg </a:t>
            </a:r>
            <a:r>
              <a:rPr lang="da-DK" altLang="da-DK" dirty="0"/>
              <a:t>og </a:t>
            </a:r>
            <a:r>
              <a:rPr lang="da-DK" altLang="da-DK" dirty="0" smtClean="0"/>
              <a:t>kold</a:t>
            </a:r>
          </a:p>
          <a:p>
            <a:pPr marL="457200" indent="-457200">
              <a:buFont typeface="+mj-lt"/>
              <a:buAutoNum type="arabicPeriod"/>
              <a:defRPr/>
            </a:pPr>
            <a:endParaRPr lang="da-DK" altLang="da-DK" dirty="0" smtClean="0"/>
          </a:p>
          <a:p>
            <a:pPr marL="458788" indent="-457200">
              <a:buFont typeface="+mj-lt"/>
              <a:buAutoNum type="arabicPeriod"/>
            </a:pPr>
            <a:endParaRPr lang="da-DK" altLang="da-DK" dirty="0" smtClean="0"/>
          </a:p>
          <a:p>
            <a:pPr marL="458788" indent="-457200">
              <a:buFont typeface="+mj-lt"/>
              <a:buAutoNum type="arabicPeriod"/>
            </a:pPr>
            <a:endParaRPr lang="da-DK" altLang="da-DK" dirty="0"/>
          </a:p>
          <a:p>
            <a:pPr marL="458788" indent="-457200">
              <a:buFont typeface="+mj-lt"/>
              <a:buAutoNum type="arabicPeriod"/>
            </a:pPr>
            <a:endParaRPr lang="da-DK" altLang="da-DK" dirty="0" smtClean="0"/>
          </a:p>
          <a:p>
            <a:pPr marL="458788" indent="-457200">
              <a:buFont typeface="+mj-lt"/>
              <a:buAutoNum type="arabicPeriod"/>
            </a:pPr>
            <a:endParaRPr lang="da-DK" altLang="da-DK" dirty="0" smtClean="0"/>
          </a:p>
          <a:p>
            <a:pPr marL="458788" indent="-457200">
              <a:buFont typeface="+mj-lt"/>
              <a:buAutoNum type="arabicPeriod"/>
            </a:pPr>
            <a:endParaRPr lang="da-DK" altLang="da-DK" dirty="0"/>
          </a:p>
          <a:p>
            <a:pPr marL="458788" indent="-457200">
              <a:buFont typeface="+mj-lt"/>
              <a:buAutoNum type="arabicPeriod"/>
            </a:pPr>
            <a:r>
              <a:rPr lang="da-DK" altLang="da-DK" dirty="0" smtClean="0"/>
              <a:t>Så </a:t>
            </a:r>
            <a:r>
              <a:rPr lang="da-DK" altLang="da-DK" dirty="0"/>
              <a:t>snart et organ er taget ud, forberedes det til </a:t>
            </a:r>
            <a:r>
              <a:rPr lang="da-DK" altLang="da-DK" dirty="0" smtClean="0"/>
              <a:t>transport</a:t>
            </a:r>
            <a:r>
              <a:rPr lang="da-DK" altLang="da-DK" dirty="0"/>
              <a:t>, og det aktuelle operationshold forlader  </a:t>
            </a:r>
            <a:r>
              <a:rPr lang="da-DK" altLang="da-DK" dirty="0" smtClean="0"/>
              <a:t>sygehuset</a:t>
            </a:r>
            <a:endParaRPr lang="da-DK" altLang="da-DK" dirty="0"/>
          </a:p>
          <a:p>
            <a:pPr>
              <a:defRPr/>
            </a:pPr>
            <a:endParaRPr lang="da-DK" altLang="da-DK" dirty="0"/>
          </a:p>
          <a:p>
            <a:endParaRPr lang="da-DK" dirty="0"/>
          </a:p>
        </p:txBody>
      </p:sp>
      <p:pic>
        <p:nvPicPr>
          <p:cNvPr id="16" name="Picture 3" descr="organer bl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648" y="2272749"/>
            <a:ext cx="4378704" cy="231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kstfelt 16"/>
          <p:cNvSpPr txBox="1"/>
          <p:nvPr/>
        </p:nvSpPr>
        <p:spPr>
          <a:xfrm>
            <a:off x="7214703" y="417347"/>
            <a:ext cx="4029560" cy="6647974"/>
          </a:xfrm>
          <a:prstGeom prst="rect">
            <a:avLst/>
          </a:prstGeom>
          <a:noFill/>
        </p:spPr>
        <p:txBody>
          <a:bodyPr wrap="square" rtlCol="0">
            <a:spAutoFit/>
          </a:bodyPr>
          <a:lstStyle/>
          <a:p>
            <a:pPr marL="458788" indent="-457200">
              <a:buFont typeface="+mj-lt"/>
              <a:buAutoNum type="arabicPeriod" startAt="3"/>
            </a:pPr>
            <a:r>
              <a:rPr lang="da-DK" altLang="da-DK" sz="2400" dirty="0" smtClean="0"/>
              <a:t>Det </a:t>
            </a:r>
            <a:r>
              <a:rPr lang="da-DK" altLang="da-DK" sz="2400" dirty="0"/>
              <a:t>vil ske, mens </a:t>
            </a:r>
            <a:r>
              <a:rPr lang="da-DK" altLang="da-DK" sz="2400" dirty="0" smtClean="0"/>
              <a:t>    operationen </a:t>
            </a:r>
            <a:r>
              <a:rPr lang="da-DK" altLang="da-DK" sz="2400" dirty="0"/>
              <a:t>endnu ikke er </a:t>
            </a:r>
            <a:r>
              <a:rPr lang="da-DK" altLang="da-DK" sz="2400" dirty="0" smtClean="0"/>
              <a:t>afsluttet</a:t>
            </a:r>
            <a:endParaRPr lang="da-DK" altLang="da-DK" sz="2400" dirty="0"/>
          </a:p>
          <a:p>
            <a:pPr marL="1588" indent="12700"/>
            <a:endParaRPr lang="da-DK" altLang="da-DK" dirty="0"/>
          </a:p>
          <a:p>
            <a:pPr marL="1588"/>
            <a:r>
              <a:rPr lang="da-DK" altLang="da-DK" dirty="0" smtClean="0"/>
              <a:t> </a:t>
            </a:r>
          </a:p>
          <a:p>
            <a:pPr marL="1588" indent="12700">
              <a:buFontTx/>
              <a:buChar char="•"/>
            </a:pPr>
            <a:endParaRPr lang="da-DK" altLang="da-DK" dirty="0"/>
          </a:p>
          <a:p>
            <a:pPr marL="1588" indent="12700">
              <a:buFontTx/>
              <a:buChar char="•"/>
            </a:pPr>
            <a:endParaRPr lang="da-DK" altLang="da-DK" dirty="0" smtClean="0"/>
          </a:p>
          <a:p>
            <a:pPr marL="1588" indent="12700">
              <a:buFontTx/>
              <a:buChar char="•"/>
            </a:pPr>
            <a:endParaRPr lang="da-DK" altLang="da-DK" dirty="0"/>
          </a:p>
          <a:p>
            <a:pPr marL="1588" indent="12700">
              <a:buFontTx/>
              <a:buChar char="•"/>
            </a:pPr>
            <a:endParaRPr lang="da-DK" altLang="da-DK" dirty="0" smtClean="0"/>
          </a:p>
          <a:p>
            <a:pPr marL="1588" indent="12700">
              <a:buFontTx/>
              <a:buChar char="•"/>
            </a:pPr>
            <a:endParaRPr lang="da-DK" altLang="da-DK" dirty="0"/>
          </a:p>
          <a:p>
            <a:pPr marL="1588" indent="12700">
              <a:buFontTx/>
              <a:buChar char="•"/>
            </a:pPr>
            <a:endParaRPr lang="da-DK" altLang="da-DK" dirty="0" smtClean="0"/>
          </a:p>
          <a:p>
            <a:pPr marL="1588" indent="12700">
              <a:buFontTx/>
              <a:buChar char="•"/>
            </a:pPr>
            <a:endParaRPr lang="da-DK" altLang="da-DK" dirty="0" smtClean="0"/>
          </a:p>
          <a:p>
            <a:pPr marL="1588" indent="12700">
              <a:buFontTx/>
              <a:buChar char="•"/>
            </a:pPr>
            <a:endParaRPr lang="da-DK" altLang="da-DK" dirty="0"/>
          </a:p>
          <a:p>
            <a:pPr marL="1588" indent="12700">
              <a:buFontTx/>
              <a:buChar char="•"/>
            </a:pPr>
            <a:endParaRPr lang="da-DK" altLang="da-DK" dirty="0"/>
          </a:p>
          <a:p>
            <a:pPr marL="1588"/>
            <a:endParaRPr lang="da-DK" altLang="da-DK" dirty="0"/>
          </a:p>
          <a:p>
            <a:pPr marL="458788" indent="-457200">
              <a:buFont typeface="+mj-lt"/>
              <a:buAutoNum type="arabicPeriod" startAt="4"/>
            </a:pPr>
            <a:r>
              <a:rPr lang="da-DK" altLang="da-DK" sz="2400" dirty="0" smtClean="0"/>
              <a:t>Det </a:t>
            </a:r>
            <a:r>
              <a:rPr lang="da-DK" altLang="da-DK" sz="2400" dirty="0"/>
              <a:t>vil være nyrekirurgen, </a:t>
            </a:r>
            <a:r>
              <a:rPr lang="da-DK" altLang="da-DK" sz="2400" dirty="0" smtClean="0"/>
              <a:t>der </a:t>
            </a:r>
            <a:r>
              <a:rPr lang="da-DK" altLang="da-DK" sz="2400" dirty="0"/>
              <a:t>afslutter </a:t>
            </a:r>
            <a:r>
              <a:rPr lang="da-DK" altLang="da-DK" sz="2400" dirty="0" smtClean="0"/>
              <a:t>operationen og </a:t>
            </a:r>
            <a:r>
              <a:rPr lang="da-DK" altLang="da-DK" sz="2400" dirty="0"/>
              <a:t>tager afsked med jeres lokale team</a:t>
            </a:r>
          </a:p>
          <a:p>
            <a:endParaRPr lang="da-DK" dirty="0"/>
          </a:p>
        </p:txBody>
      </p:sp>
    </p:spTree>
    <p:extLst>
      <p:ext uri="{BB962C8B-B14F-4D97-AF65-F5344CB8AC3E}">
        <p14:creationId xmlns:p14="http://schemas.microsoft.com/office/powerpoint/2010/main" val="7808228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4C486-1E4B-4979-8107-22F8D4ADDF89}"/>
              </a:ext>
            </a:extLst>
          </p:cNvPr>
          <p:cNvSpPr txBox="1">
            <a:spLocks/>
          </p:cNvSpPr>
          <p:nvPr/>
        </p:nvSpPr>
        <p:spPr>
          <a:xfrm>
            <a:off x="838202" y="715182"/>
            <a:ext cx="10406063" cy="1205057"/>
          </a:xfrm>
          <a:prstGeom prst="rect">
            <a:avLst/>
          </a:prstGeom>
        </p:spPr>
        <p:txBody>
          <a:bodyPr>
            <a:normAutofit/>
          </a:bodyPr>
          <a:lstStyle>
            <a:lvl1pPr algn="ctr"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r>
              <a:rPr lang="da-DK" sz="3600" dirty="0"/>
              <a:t>Tid fra udtagning af organ til det skal transplanteres</a:t>
            </a:r>
          </a:p>
        </p:txBody>
      </p:sp>
      <p:sp>
        <p:nvSpPr>
          <p:cNvPr id="10" name="Pladsholder til tekst 16">
            <a:extLst>
              <a:ext uri="{FF2B5EF4-FFF2-40B4-BE49-F238E27FC236}">
                <a16:creationId xmlns:a16="http://schemas.microsoft.com/office/drawing/2014/main" id="{E00C5C19-074C-4B09-9C29-6AA16C6C54F3}"/>
              </a:ext>
            </a:extLst>
          </p:cNvPr>
          <p:cNvSpPr txBox="1">
            <a:spLocks/>
          </p:cNvSpPr>
          <p:nvPr/>
        </p:nvSpPr>
        <p:spPr>
          <a:xfrm>
            <a:off x="1006218" y="3992642"/>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600" dirty="0"/>
              <a:t>Hjertet</a:t>
            </a:r>
          </a:p>
          <a:p>
            <a:r>
              <a:rPr lang="da-DK" altLang="da-DK" sz="1800" dirty="0"/>
              <a:t>skal være sat ind i recipienten inden 4 timer</a:t>
            </a:r>
          </a:p>
        </p:txBody>
      </p:sp>
      <p:sp>
        <p:nvSpPr>
          <p:cNvPr id="12" name="Ellipse 11">
            <a:extLst>
              <a:ext uri="{FF2B5EF4-FFF2-40B4-BE49-F238E27FC236}">
                <a16:creationId xmlns:a16="http://schemas.microsoft.com/office/drawing/2014/main" id="{BDF71773-FB44-4318-8173-9A610EEB32CD}"/>
              </a:ext>
            </a:extLst>
          </p:cNvPr>
          <p:cNvSpPr/>
          <p:nvPr/>
        </p:nvSpPr>
        <p:spPr>
          <a:xfrm>
            <a:off x="1166063" y="2560906"/>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9B5B0C41-4263-4CD9-80F0-D915B90F685B}"/>
              </a:ext>
            </a:extLst>
          </p:cNvPr>
          <p:cNvSpPr/>
          <p:nvPr/>
        </p:nvSpPr>
        <p:spPr>
          <a:xfrm>
            <a:off x="3278469" y="2523264"/>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Ellipse 17">
            <a:extLst>
              <a:ext uri="{FF2B5EF4-FFF2-40B4-BE49-F238E27FC236}">
                <a16:creationId xmlns:a16="http://schemas.microsoft.com/office/drawing/2014/main" id="{A89B5B31-4A07-4DD1-81E7-3CB74FAEBD52}"/>
              </a:ext>
            </a:extLst>
          </p:cNvPr>
          <p:cNvSpPr/>
          <p:nvPr/>
        </p:nvSpPr>
        <p:spPr>
          <a:xfrm>
            <a:off x="5472492" y="2523263"/>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Ellipse 20">
            <a:extLst>
              <a:ext uri="{FF2B5EF4-FFF2-40B4-BE49-F238E27FC236}">
                <a16:creationId xmlns:a16="http://schemas.microsoft.com/office/drawing/2014/main" id="{3C48AFA0-8A10-4FCC-B3D1-748B93E97A9B}"/>
              </a:ext>
            </a:extLst>
          </p:cNvPr>
          <p:cNvSpPr/>
          <p:nvPr/>
        </p:nvSpPr>
        <p:spPr>
          <a:xfrm>
            <a:off x="7619644" y="2560905"/>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a:extLst>
              <a:ext uri="{FF2B5EF4-FFF2-40B4-BE49-F238E27FC236}">
                <a16:creationId xmlns:a16="http://schemas.microsoft.com/office/drawing/2014/main" id="{C8494F19-055F-4987-B06A-8CB6F7AFA3BB}"/>
              </a:ext>
            </a:extLst>
          </p:cNvPr>
          <p:cNvSpPr/>
          <p:nvPr/>
        </p:nvSpPr>
        <p:spPr>
          <a:xfrm>
            <a:off x="9813667" y="2523264"/>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0" name="Pladsholder til tekst 16">
            <a:extLst>
              <a:ext uri="{FF2B5EF4-FFF2-40B4-BE49-F238E27FC236}">
                <a16:creationId xmlns:a16="http://schemas.microsoft.com/office/drawing/2014/main" id="{9514FB54-0A0B-430F-B00B-20B002FC4D26}"/>
              </a:ext>
            </a:extLst>
          </p:cNvPr>
          <p:cNvSpPr txBox="1">
            <a:spLocks/>
          </p:cNvSpPr>
          <p:nvPr/>
        </p:nvSpPr>
        <p:spPr>
          <a:xfrm>
            <a:off x="3121518" y="3992642"/>
            <a:ext cx="1608825" cy="2330297"/>
          </a:xfrm>
          <a:prstGeom prst="rect">
            <a:avLst/>
          </a:prstGeom>
        </p:spPr>
        <p:txBody>
          <a:bodyP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800" dirty="0"/>
              <a:t>Lungerne</a:t>
            </a:r>
          </a:p>
          <a:p>
            <a:r>
              <a:rPr lang="da-DK" altLang="da-DK" sz="1900" dirty="0"/>
              <a:t>skal være sat ind inden 6-8 timer, med mindre de skal ”optimeres” inden indsættelse</a:t>
            </a:r>
            <a:r>
              <a:rPr lang="da-DK" sz="1900" dirty="0"/>
              <a:t> </a:t>
            </a:r>
          </a:p>
        </p:txBody>
      </p:sp>
      <p:sp>
        <p:nvSpPr>
          <p:cNvPr id="32" name="Pladsholder til tekst 16">
            <a:extLst>
              <a:ext uri="{FF2B5EF4-FFF2-40B4-BE49-F238E27FC236}">
                <a16:creationId xmlns:a16="http://schemas.microsoft.com/office/drawing/2014/main" id="{514227BE-3D35-4AAC-A1B1-147B2A8E77CE}"/>
              </a:ext>
            </a:extLst>
          </p:cNvPr>
          <p:cNvSpPr txBox="1">
            <a:spLocks/>
          </p:cNvSpPr>
          <p:nvPr/>
        </p:nvSpPr>
        <p:spPr>
          <a:xfrm>
            <a:off x="5282940" y="3992642"/>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600" dirty="0"/>
              <a:t>Nyrerne</a:t>
            </a:r>
          </a:p>
          <a:p>
            <a:r>
              <a:rPr lang="da-DK" sz="1800" dirty="0"/>
              <a:t>skal helst være sat i inden 24 timer</a:t>
            </a:r>
          </a:p>
        </p:txBody>
      </p:sp>
      <p:sp>
        <p:nvSpPr>
          <p:cNvPr id="33" name="Pladsholder til tekst 16">
            <a:extLst>
              <a:ext uri="{FF2B5EF4-FFF2-40B4-BE49-F238E27FC236}">
                <a16:creationId xmlns:a16="http://schemas.microsoft.com/office/drawing/2014/main" id="{E722997A-098E-4784-A7E7-F8C270154586}"/>
              </a:ext>
            </a:extLst>
          </p:cNvPr>
          <p:cNvSpPr txBox="1">
            <a:spLocks/>
          </p:cNvSpPr>
          <p:nvPr/>
        </p:nvSpPr>
        <p:spPr>
          <a:xfrm>
            <a:off x="7444362" y="3992642"/>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600" dirty="0"/>
              <a:t>Leveren</a:t>
            </a:r>
          </a:p>
          <a:p>
            <a:r>
              <a:rPr lang="da-DK" sz="1800" dirty="0"/>
              <a:t>skal være sat ind inden 12-18 timer</a:t>
            </a:r>
          </a:p>
        </p:txBody>
      </p:sp>
      <p:sp>
        <p:nvSpPr>
          <p:cNvPr id="34" name="Pladsholder til tekst 16">
            <a:extLst>
              <a:ext uri="{FF2B5EF4-FFF2-40B4-BE49-F238E27FC236}">
                <a16:creationId xmlns:a16="http://schemas.microsoft.com/office/drawing/2014/main" id="{8F2FE894-C174-4249-A221-FABE3920F22B}"/>
              </a:ext>
            </a:extLst>
          </p:cNvPr>
          <p:cNvSpPr txBox="1">
            <a:spLocks/>
          </p:cNvSpPr>
          <p:nvPr/>
        </p:nvSpPr>
        <p:spPr>
          <a:xfrm>
            <a:off x="9605784" y="3992642"/>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600" dirty="0" err="1"/>
              <a:t>Pancreas</a:t>
            </a:r>
            <a:endParaRPr lang="da-DK" sz="2600" dirty="0"/>
          </a:p>
          <a:p>
            <a:r>
              <a:rPr lang="da-DK" sz="1800" dirty="0"/>
              <a:t>skal være sat </a:t>
            </a:r>
            <a:r>
              <a:rPr lang="da-DK" sz="1800" dirty="0" smtClean="0"/>
              <a:t>ind </a:t>
            </a:r>
            <a:r>
              <a:rPr lang="da-DK" sz="1800" dirty="0"/>
              <a:t>inden 7-8 timer</a:t>
            </a:r>
          </a:p>
        </p:txBody>
      </p:sp>
      <p:pic>
        <p:nvPicPr>
          <p:cNvPr id="16" name="Grafik 15">
            <a:extLst>
              <a:ext uri="{FF2B5EF4-FFF2-40B4-BE49-F238E27FC236}">
                <a16:creationId xmlns:a16="http://schemas.microsoft.com/office/drawing/2014/main" id="{4B46F793-D9BC-41E8-9605-279FADE8AB67}"/>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1487357" y="2789823"/>
            <a:ext cx="585554" cy="797004"/>
          </a:xfrm>
          <a:prstGeom prst="rect">
            <a:avLst/>
          </a:prstGeom>
        </p:spPr>
      </p:pic>
      <p:pic>
        <p:nvPicPr>
          <p:cNvPr id="17" name="Grafik 17">
            <a:extLst>
              <a:ext uri="{FF2B5EF4-FFF2-40B4-BE49-F238E27FC236}">
                <a16:creationId xmlns:a16="http://schemas.microsoft.com/office/drawing/2014/main" id="{EF8C239A-F063-465B-8D01-AE57580494A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452080" y="2719175"/>
            <a:ext cx="922900" cy="716043"/>
          </a:xfrm>
          <a:prstGeom prst="rect">
            <a:avLst/>
          </a:prstGeom>
        </p:spPr>
      </p:pic>
      <p:pic>
        <p:nvPicPr>
          <p:cNvPr id="19" name="Grafik 25">
            <a:extLst>
              <a:ext uri="{FF2B5EF4-FFF2-40B4-BE49-F238E27FC236}">
                <a16:creationId xmlns:a16="http://schemas.microsoft.com/office/drawing/2014/main" id="{050F4D16-B21E-499E-9487-E8B1ABCF1283}"/>
              </a:ext>
            </a:extLst>
          </p:cNvPr>
          <p:cNvPicPr>
            <a:picLocks noChangeAspect="1"/>
          </p:cNvPicPr>
          <p:nvPr/>
        </p:nvPicPr>
        <p:blipFill>
          <a:blip r:embed="rId8">
            <a:extLst>
              <a:ext uri="{96DAC541-7B7A-43D3-8B79-37D633B846F1}">
                <asvg:svgBlip xmlns="" xmlns:asvg="http://schemas.microsoft.com/office/drawing/2016/SVG/main" r:embed="rId15"/>
              </a:ext>
            </a:extLst>
          </a:blip>
          <a:stretch>
            <a:fillRect/>
          </a:stretch>
        </p:blipFill>
        <p:spPr>
          <a:xfrm>
            <a:off x="5649372" y="2829858"/>
            <a:ext cx="849059" cy="669450"/>
          </a:xfrm>
          <a:prstGeom prst="rect">
            <a:avLst/>
          </a:prstGeom>
        </p:spPr>
      </p:pic>
      <p:pic>
        <p:nvPicPr>
          <p:cNvPr id="20" name="Grafik 19">
            <a:extLst>
              <a:ext uri="{FF2B5EF4-FFF2-40B4-BE49-F238E27FC236}">
                <a16:creationId xmlns:a16="http://schemas.microsoft.com/office/drawing/2014/main" id="{B0D719A2-49EE-4F65-AE67-E1B7CA664D91}"/>
              </a:ext>
            </a:extLst>
          </p:cNvPr>
          <p:cNvPicPr>
            <a:picLocks noChangeAspect="1"/>
          </p:cNvPicPr>
          <p:nvPr/>
        </p:nvPicPr>
        <p:blipFill>
          <a:blip r:embed="rId16">
            <a:extLst>
              <a:ext uri="{96DAC541-7B7A-43D3-8B79-37D633B846F1}">
                <asvg:svgBlip xmlns="" xmlns:asvg="http://schemas.microsoft.com/office/drawing/2016/SVG/main" r:embed="rId9"/>
              </a:ext>
            </a:extLst>
          </a:blip>
          <a:stretch>
            <a:fillRect/>
          </a:stretch>
        </p:blipFill>
        <p:spPr>
          <a:xfrm>
            <a:off x="7902174" y="2933205"/>
            <a:ext cx="731505" cy="502013"/>
          </a:xfrm>
          <a:prstGeom prst="rect">
            <a:avLst/>
          </a:prstGeom>
        </p:spPr>
      </p:pic>
      <p:pic>
        <p:nvPicPr>
          <p:cNvPr id="22" name="Grafik 23">
            <a:extLst>
              <a:ext uri="{FF2B5EF4-FFF2-40B4-BE49-F238E27FC236}">
                <a16:creationId xmlns:a16="http://schemas.microsoft.com/office/drawing/2014/main" id="{41A384BA-B3C2-4A3C-83C0-D7713575A3DB}"/>
              </a:ext>
            </a:extLst>
          </p:cNvPr>
          <p:cNvPicPr>
            <a:picLocks noChangeAspect="1"/>
          </p:cNvPicPr>
          <p:nvPr/>
        </p:nvPicPr>
        <p:blipFill>
          <a:blip r:embed="rId17">
            <a:extLst>
              <a:ext uri="{96DAC541-7B7A-43D3-8B79-37D633B846F1}">
                <asvg:svgBlip xmlns="" xmlns:asvg="http://schemas.microsoft.com/office/drawing/2016/SVG/main" r:embed="rId13"/>
              </a:ext>
            </a:extLst>
          </a:blip>
          <a:stretch>
            <a:fillRect/>
          </a:stretch>
        </p:blipFill>
        <p:spPr>
          <a:xfrm>
            <a:off x="9978172" y="2885872"/>
            <a:ext cx="923360" cy="477600"/>
          </a:xfrm>
          <a:prstGeom prst="rect">
            <a:avLst/>
          </a:prstGeom>
        </p:spPr>
      </p:pic>
    </p:spTree>
    <p:extLst>
      <p:ext uri="{BB962C8B-B14F-4D97-AF65-F5344CB8AC3E}">
        <p14:creationId xmlns:p14="http://schemas.microsoft.com/office/powerpoint/2010/main" val="2163678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49024" y="520858"/>
            <a:ext cx="5256212" cy="1603931"/>
          </a:xfrm>
        </p:spPr>
        <p:txBody>
          <a:bodyPr/>
          <a:lstStyle/>
          <a:p>
            <a:pPr algn="ctr"/>
            <a:r>
              <a:rPr lang="da-DK" dirty="0" smtClean="0"/>
              <a:t>Efter endt organ- udtagning</a:t>
            </a:r>
            <a:endParaRPr lang="da-DK" dirty="0"/>
          </a:p>
        </p:txBody>
      </p:sp>
      <p:sp>
        <p:nvSpPr>
          <p:cNvPr id="9" name="Pladsholder til tekst 8"/>
          <p:cNvSpPr>
            <a:spLocks noGrp="1"/>
          </p:cNvSpPr>
          <p:nvPr>
            <p:ph type="body" sz="quarter" idx="15"/>
          </p:nvPr>
        </p:nvSpPr>
        <p:spPr>
          <a:xfrm>
            <a:off x="849024" y="2433234"/>
            <a:ext cx="5040332" cy="3948516"/>
          </a:xfrm>
        </p:spPr>
        <p:txBody>
          <a:bodyPr>
            <a:normAutofit fontScale="92500" lnSpcReduction="20000"/>
          </a:bodyPr>
          <a:lstStyle/>
          <a:p>
            <a:pPr>
              <a:buFontTx/>
              <a:buChar char="•"/>
            </a:pPr>
            <a:r>
              <a:rPr lang="da-DK" altLang="da-DK" sz="2600" dirty="0"/>
              <a:t>Normalt ses det ikke, at organer er blevet fjernet</a:t>
            </a:r>
          </a:p>
          <a:p>
            <a:pPr>
              <a:buFontTx/>
              <a:buChar char="•"/>
            </a:pPr>
            <a:endParaRPr lang="da-DK" altLang="da-DK" sz="2600" dirty="0"/>
          </a:p>
          <a:p>
            <a:pPr>
              <a:buFontTx/>
              <a:buChar char="•"/>
            </a:pPr>
            <a:r>
              <a:rPr lang="da-DK" altLang="da-DK" sz="2600" dirty="0"/>
              <a:t>Operationssåret lukkes på vanlig vis</a:t>
            </a:r>
          </a:p>
          <a:p>
            <a:pPr>
              <a:buFontTx/>
              <a:buChar char="•"/>
            </a:pPr>
            <a:endParaRPr lang="da-DK" altLang="da-DK" sz="2600" dirty="0"/>
          </a:p>
          <a:p>
            <a:pPr>
              <a:buFontTx/>
              <a:buChar char="•"/>
            </a:pPr>
            <a:r>
              <a:rPr lang="da-DK" altLang="da-DK" sz="2600" dirty="0"/>
              <a:t>Afdøde gøres i stand efter aftale med </a:t>
            </a:r>
            <a:r>
              <a:rPr lang="da-DK" altLang="da-DK" sz="2600" dirty="0" smtClean="0"/>
              <a:t>intensivafdelingen</a:t>
            </a:r>
          </a:p>
          <a:p>
            <a:pPr>
              <a:buFontTx/>
              <a:buChar char="•"/>
            </a:pPr>
            <a:endParaRPr lang="da-DK" altLang="da-DK" sz="2600" dirty="0"/>
          </a:p>
          <a:p>
            <a:pPr>
              <a:buFontTx/>
              <a:buChar char="•"/>
            </a:pPr>
            <a:r>
              <a:rPr lang="da-DK" altLang="da-DK" sz="2600" dirty="0"/>
              <a:t>Det aftales med intensivafdelingen, hvor den afdøde køres hen efter organudtagningen, </a:t>
            </a:r>
            <a:r>
              <a:rPr lang="da-DK" altLang="da-DK" sz="2600" dirty="0" smtClean="0"/>
              <a:t>så </a:t>
            </a:r>
            <a:r>
              <a:rPr lang="da-DK" altLang="da-DK" sz="2600" dirty="0"/>
              <a:t>pårørende får mulighed for at tage afsked med den afdøde</a:t>
            </a:r>
          </a:p>
          <a:p>
            <a:endParaRPr lang="da-DK" dirty="0"/>
          </a:p>
        </p:txBody>
      </p:sp>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9580" y="1885809"/>
            <a:ext cx="2694559" cy="2694559"/>
          </a:xfrm>
          <a:prstGeom prst="rect">
            <a:avLst/>
          </a:prstGeom>
        </p:spPr>
      </p:pic>
    </p:spTree>
    <p:extLst>
      <p:ext uri="{BB962C8B-B14F-4D97-AF65-F5344CB8AC3E}">
        <p14:creationId xmlns:p14="http://schemas.microsoft.com/office/powerpoint/2010/main" val="2071224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6C583DE-92F5-494E-B6B4-FBB93E6A4CCF}"/>
              </a:ext>
            </a:extLst>
          </p:cNvPr>
          <p:cNvSpPr>
            <a:spLocks noGrp="1"/>
          </p:cNvSpPr>
          <p:nvPr>
            <p:ph type="title" idx="4294967295"/>
          </p:nvPr>
        </p:nvSpPr>
        <p:spPr>
          <a:xfrm>
            <a:off x="853966" y="1042988"/>
            <a:ext cx="5827713" cy="1603375"/>
          </a:xfrm>
        </p:spPr>
        <p:txBody>
          <a:bodyPr>
            <a:normAutofit fontScale="90000"/>
          </a:bodyPr>
          <a:lstStyle/>
          <a:p>
            <a:r>
              <a:rPr lang="da-DK" dirty="0" smtClean="0"/>
              <a:t>Brug National </a:t>
            </a:r>
            <a:r>
              <a:rPr lang="da-DK" dirty="0"/>
              <a:t>Guideline for Organdonation</a:t>
            </a:r>
            <a:br>
              <a:rPr lang="da-DK" dirty="0"/>
            </a:br>
            <a:r>
              <a:rPr lang="da-DK" dirty="0"/>
              <a:t/>
            </a:r>
            <a:br>
              <a:rPr lang="da-DK" dirty="0"/>
            </a:br>
            <a:endParaRPr lang="da-DK" dirty="0"/>
          </a:p>
        </p:txBody>
      </p:sp>
      <p:sp>
        <p:nvSpPr>
          <p:cNvPr id="12" name="Tekstfelt 11">
            <a:extLst>
              <a:ext uri="{FF2B5EF4-FFF2-40B4-BE49-F238E27FC236}">
                <a16:creationId xmlns:a16="http://schemas.microsoft.com/office/drawing/2014/main" id="{CF4ED5D8-8D74-48D6-A666-9AF3D24445AF}"/>
              </a:ext>
            </a:extLst>
          </p:cNvPr>
          <p:cNvSpPr txBox="1"/>
          <p:nvPr/>
        </p:nvSpPr>
        <p:spPr>
          <a:xfrm>
            <a:off x="839788" y="2011986"/>
            <a:ext cx="6773586" cy="492443"/>
          </a:xfrm>
          <a:prstGeom prst="rect">
            <a:avLst/>
          </a:prstGeom>
          <a:noFill/>
        </p:spPr>
        <p:txBody>
          <a:bodyPr wrap="square">
            <a:spAutoFit/>
          </a:bodyPr>
          <a:lstStyle/>
          <a:p>
            <a:r>
              <a:rPr lang="da-DK" sz="2600" dirty="0"/>
              <a:t>- alt hvad du skal bruge </a:t>
            </a:r>
            <a:r>
              <a:rPr lang="da-DK" sz="2600" dirty="0" smtClean="0"/>
              <a:t>i et donationsforløb</a:t>
            </a:r>
            <a:endParaRPr lang="da-DK" sz="2600" dirty="0"/>
          </a:p>
        </p:txBody>
      </p:sp>
      <p:sp>
        <p:nvSpPr>
          <p:cNvPr id="14" name="Tekstfelt 13">
            <a:extLst>
              <a:ext uri="{FF2B5EF4-FFF2-40B4-BE49-F238E27FC236}">
                <a16:creationId xmlns:a16="http://schemas.microsoft.com/office/drawing/2014/main" id="{2894BE80-2F22-4D4E-A3F6-4FB2EDC415DE}"/>
              </a:ext>
            </a:extLst>
          </p:cNvPr>
          <p:cNvSpPr txBox="1"/>
          <p:nvPr/>
        </p:nvSpPr>
        <p:spPr>
          <a:xfrm>
            <a:off x="853966" y="2878779"/>
            <a:ext cx="5526956" cy="3046988"/>
          </a:xfrm>
          <a:prstGeom prst="rect">
            <a:avLst/>
          </a:prstGeom>
          <a:noFill/>
        </p:spPr>
        <p:txBody>
          <a:bodyPr wrap="square">
            <a:spAutoFit/>
          </a:bodyPr>
          <a:lstStyle/>
          <a:p>
            <a:pPr marL="342900" indent="-342900">
              <a:buFont typeface="Arial" panose="020B0604020202020204" pitchFamily="34" charset="0"/>
              <a:buChar char="•"/>
            </a:pPr>
            <a:r>
              <a:rPr lang="da-DK" sz="2400" dirty="0"/>
              <a:t>Praktisk hjælpeværktøj  – uanset hvor i forløbet du står</a:t>
            </a:r>
          </a:p>
          <a:p>
            <a:endParaRPr lang="da-DK" sz="2400" dirty="0"/>
          </a:p>
          <a:p>
            <a:pPr marL="342900" indent="-342900">
              <a:buFont typeface="Arial" panose="020B0604020202020204" pitchFamily="34" charset="0"/>
              <a:buChar char="•"/>
            </a:pPr>
            <a:r>
              <a:rPr lang="da-DK" sz="2400" dirty="0"/>
              <a:t>Alle dokumenter og vejledninger samlet ét sted</a:t>
            </a:r>
          </a:p>
          <a:p>
            <a:pPr marL="342900" indent="-342900">
              <a:buFont typeface="Arial" panose="020B0604020202020204" pitchFamily="34" charset="0"/>
              <a:buChar char="•"/>
            </a:pPr>
            <a:endParaRPr lang="da-DK" sz="2400" dirty="0"/>
          </a:p>
          <a:p>
            <a:pPr marL="342900" indent="-342900">
              <a:buFont typeface="Arial" panose="020B0604020202020204" pitchFamily="34" charset="0"/>
              <a:buChar char="•"/>
            </a:pPr>
            <a:r>
              <a:rPr lang="da-DK" sz="2400" dirty="0"/>
              <a:t>Konkrete handlingsanvisninger og overblik over hele forløbet </a:t>
            </a:r>
          </a:p>
        </p:txBody>
      </p:sp>
      <p:pic>
        <p:nvPicPr>
          <p:cNvPr id="7" name="Billede 6">
            <a:extLst>
              <a:ext uri="{FF2B5EF4-FFF2-40B4-BE49-F238E27FC236}">
                <a16:creationId xmlns:a16="http://schemas.microsoft.com/office/drawing/2014/main" id="{479D1FBF-6248-4E70-91EA-D3301E91E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10588">
            <a:off x="8073180" y="1171552"/>
            <a:ext cx="2962662" cy="5191099"/>
          </a:xfrm>
          <a:prstGeom prst="rect">
            <a:avLst/>
          </a:prstGeom>
        </p:spPr>
      </p:pic>
      <p:sp>
        <p:nvSpPr>
          <p:cNvPr id="9" name="Pladsholder til slidenummer 5">
            <a:extLst>
              <a:ext uri="{FF2B5EF4-FFF2-40B4-BE49-F238E27FC236}">
                <a16:creationId xmlns:a16="http://schemas.microsoft.com/office/drawing/2014/main" id="{1C41947E-B981-4787-B7B3-DD7CD08D1730}"/>
              </a:ext>
            </a:extLst>
          </p:cNvPr>
          <p:cNvSpPr txBox="1">
            <a:spLocks/>
          </p:cNvSpPr>
          <p:nvPr/>
        </p:nvSpPr>
        <p:spPr>
          <a:xfrm>
            <a:off x="304800" y="6357366"/>
            <a:ext cx="2633663" cy="365125"/>
          </a:xfrm>
          <a:prstGeom prst="rect">
            <a:avLst/>
          </a:prstGeom>
        </p:spPr>
        <p:txBody>
          <a:bodyPr vert="horz" lIns="91440" tIns="45720" rIns="91440" bIns="45720" rtlCol="0" anchor="ctr"/>
          <a:lstStyle>
            <a:defPPr>
              <a:defRPr lang="da-DK"/>
            </a:defPPr>
            <a:lvl1pPr marL="0" algn="l"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32647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D8C59F-58EB-4820-96A5-5DC6839D11E0}"/>
              </a:ext>
            </a:extLst>
          </p:cNvPr>
          <p:cNvSpPr>
            <a:spLocks noGrp="1"/>
          </p:cNvSpPr>
          <p:nvPr>
            <p:ph type="title"/>
          </p:nvPr>
        </p:nvSpPr>
        <p:spPr>
          <a:xfrm>
            <a:off x="847436" y="577124"/>
            <a:ext cx="4351318" cy="1603931"/>
          </a:xfrm>
        </p:spPr>
        <p:txBody>
          <a:bodyPr/>
          <a:lstStyle/>
          <a:p>
            <a:pPr algn="ctr"/>
            <a:r>
              <a:rPr lang="da-DK" dirty="0" smtClean="0"/>
              <a:t>Efter donations</a:t>
            </a:r>
            <a:br>
              <a:rPr lang="da-DK" dirty="0" smtClean="0"/>
            </a:br>
            <a:r>
              <a:rPr lang="da-DK" dirty="0" smtClean="0"/>
              <a:t>forløbet</a:t>
            </a:r>
            <a:endParaRPr lang="da-DK" dirty="0"/>
          </a:p>
        </p:txBody>
      </p:sp>
      <p:sp>
        <p:nvSpPr>
          <p:cNvPr id="5" name="Pladsholder til tekst 4">
            <a:extLst>
              <a:ext uri="{FF2B5EF4-FFF2-40B4-BE49-F238E27FC236}">
                <a16:creationId xmlns:a16="http://schemas.microsoft.com/office/drawing/2014/main" id="{DBEC84AC-51E5-474F-B126-8E4440D3519C}"/>
              </a:ext>
            </a:extLst>
          </p:cNvPr>
          <p:cNvSpPr>
            <a:spLocks noGrp="1"/>
          </p:cNvSpPr>
          <p:nvPr>
            <p:ph type="body" sz="quarter" idx="14"/>
          </p:nvPr>
        </p:nvSpPr>
        <p:spPr/>
        <p:txBody>
          <a:bodyPr/>
          <a:lstStyle/>
          <a:p>
            <a:r>
              <a:rPr lang="da-DK" altLang="da-DK" sz="2400" dirty="0" smtClean="0"/>
              <a:t>4-8 </a:t>
            </a:r>
            <a:r>
              <a:rPr lang="da-DK" altLang="da-DK" sz="2400" dirty="0"/>
              <a:t>uger efter modtager </a:t>
            </a:r>
            <a:r>
              <a:rPr lang="da-DK" altLang="da-DK" sz="2400" dirty="0" smtClean="0"/>
              <a:t>OP-afdelingen information om</a:t>
            </a:r>
            <a:r>
              <a:rPr lang="da-DK" altLang="da-DK" sz="2400" dirty="0"/>
              <a:t>, hvordan transplantationerne er </a:t>
            </a:r>
            <a:r>
              <a:rPr lang="da-DK" altLang="da-DK" sz="2400" dirty="0" smtClean="0"/>
              <a:t>gået.</a:t>
            </a:r>
            <a:endParaRPr lang="da-DK" altLang="da-DK" sz="2400" dirty="0"/>
          </a:p>
          <a:p>
            <a:pPr marL="0" indent="0">
              <a:buNone/>
            </a:pPr>
            <a:endParaRPr lang="da-DK" dirty="0"/>
          </a:p>
        </p:txBody>
      </p:sp>
    </p:spTree>
    <p:extLst>
      <p:ext uri="{BB962C8B-B14F-4D97-AF65-F5344CB8AC3E}">
        <p14:creationId xmlns:p14="http://schemas.microsoft.com/office/powerpoint/2010/main" val="1515717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27DCC-80EA-436E-A499-26F95FC837C1}"/>
              </a:ext>
            </a:extLst>
          </p:cNvPr>
          <p:cNvSpPr>
            <a:spLocks noGrp="1"/>
          </p:cNvSpPr>
          <p:nvPr>
            <p:ph type="title"/>
          </p:nvPr>
        </p:nvSpPr>
        <p:spPr>
          <a:xfrm>
            <a:off x="839788" y="249382"/>
            <a:ext cx="5256212" cy="2161309"/>
          </a:xfrm>
        </p:spPr>
        <p:txBody>
          <a:bodyPr>
            <a:normAutofit/>
          </a:bodyPr>
          <a:lstStyle/>
          <a:p>
            <a:r>
              <a:rPr lang="da-DK" dirty="0" smtClean="0"/>
              <a:t>Hvordan adskiller en donoroperation sig fra en anden operation</a:t>
            </a:r>
            <a:endParaRPr lang="da-DK" dirty="0"/>
          </a:p>
        </p:txBody>
      </p:sp>
      <p:sp>
        <p:nvSpPr>
          <p:cNvPr id="3" name="Pladsholder til tekst 2">
            <a:extLst>
              <a:ext uri="{FF2B5EF4-FFF2-40B4-BE49-F238E27FC236}">
                <a16:creationId xmlns:a16="http://schemas.microsoft.com/office/drawing/2014/main" id="{904A3B06-0A52-49BD-B1AB-533889C6C6D0}"/>
              </a:ext>
            </a:extLst>
          </p:cNvPr>
          <p:cNvSpPr>
            <a:spLocks noGrp="1"/>
          </p:cNvSpPr>
          <p:nvPr>
            <p:ph type="body" sz="quarter" idx="4294967295"/>
          </p:nvPr>
        </p:nvSpPr>
        <p:spPr>
          <a:xfrm>
            <a:off x="839788" y="2558741"/>
            <a:ext cx="5801644" cy="4186443"/>
          </a:xfrm>
        </p:spPr>
        <p:txBody>
          <a:bodyPr>
            <a:normAutofit/>
          </a:bodyPr>
          <a:lstStyle/>
          <a:p>
            <a:pPr marL="344488" indent="-342900"/>
            <a:r>
              <a:rPr lang="da-DK" altLang="da-DK" dirty="0" smtClean="0"/>
              <a:t>Der opereres </a:t>
            </a:r>
            <a:r>
              <a:rPr lang="da-DK" altLang="da-DK" dirty="0"/>
              <a:t>på en </a:t>
            </a:r>
            <a:r>
              <a:rPr lang="da-DK" altLang="da-DK" dirty="0" smtClean="0"/>
              <a:t>afdød</a:t>
            </a:r>
            <a:endParaRPr lang="da-DK" altLang="da-DK" dirty="0"/>
          </a:p>
          <a:p>
            <a:pPr marL="344488" indent="-342900"/>
            <a:r>
              <a:rPr lang="da-DK" altLang="da-DK" dirty="0" smtClean="0"/>
              <a:t>Rigtig </a:t>
            </a:r>
            <a:r>
              <a:rPr lang="da-DK" altLang="da-DK" dirty="0"/>
              <a:t>mange mennesker på </a:t>
            </a:r>
            <a:r>
              <a:rPr lang="da-DK" altLang="da-DK" dirty="0" smtClean="0"/>
              <a:t>OP-stuen </a:t>
            </a:r>
            <a:endParaRPr lang="da-DK" altLang="da-DK" dirty="0"/>
          </a:p>
          <a:p>
            <a:pPr marL="344488" indent="-342900"/>
            <a:r>
              <a:rPr lang="da-DK" altLang="da-DK" dirty="0" smtClean="0"/>
              <a:t>Fremmede </a:t>
            </a:r>
            <a:r>
              <a:rPr lang="da-DK" altLang="da-DK" dirty="0"/>
              <a:t>operationshold fra </a:t>
            </a:r>
            <a:r>
              <a:rPr lang="da-DK" altLang="da-DK" dirty="0" smtClean="0"/>
              <a:t>forskellige transplantationscentre</a:t>
            </a:r>
            <a:endParaRPr lang="da-DK" altLang="da-DK" dirty="0"/>
          </a:p>
          <a:p>
            <a:pPr marL="344488" indent="-342900"/>
            <a:r>
              <a:rPr lang="da-DK" altLang="da-DK" dirty="0" smtClean="0"/>
              <a:t>Et transplantationscenter står for koordineringen</a:t>
            </a:r>
            <a:endParaRPr lang="da-DK" altLang="da-DK" dirty="0"/>
          </a:p>
          <a:p>
            <a:pPr marL="344488" indent="-342900"/>
            <a:r>
              <a:rPr lang="da-DK" altLang="da-DK" dirty="0" smtClean="0"/>
              <a:t>Pludselig </a:t>
            </a:r>
            <a:r>
              <a:rPr lang="da-DK" altLang="da-DK" dirty="0"/>
              <a:t>er alle </a:t>
            </a:r>
            <a:r>
              <a:rPr lang="da-DK" altLang="da-DK" dirty="0" smtClean="0"/>
              <a:t>væk og det lokale operationspersonale står tilbage</a:t>
            </a:r>
            <a:endParaRPr lang="da-DK" altLang="da-DK" dirty="0"/>
          </a:p>
          <a:p>
            <a:pPr marL="344488" indent="-342900"/>
            <a:r>
              <a:rPr lang="da-DK" altLang="da-DK" dirty="0" smtClean="0"/>
              <a:t>Operationen </a:t>
            </a:r>
            <a:r>
              <a:rPr lang="da-DK" altLang="da-DK" dirty="0"/>
              <a:t>er til gavn for andre </a:t>
            </a:r>
            <a:r>
              <a:rPr lang="da-DK" altLang="da-DK" dirty="0" smtClean="0"/>
              <a:t>patienter</a:t>
            </a:r>
            <a:endParaRPr lang="da-DK" altLang="da-DK" dirty="0"/>
          </a:p>
        </p:txBody>
      </p:sp>
    </p:spTree>
    <p:extLst>
      <p:ext uri="{BB962C8B-B14F-4D97-AF65-F5344CB8AC3E}">
        <p14:creationId xmlns:p14="http://schemas.microsoft.com/office/powerpoint/2010/main" val="3031057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75D18FA-EF5F-4A32-95B8-44C41EF10BBF}"/>
              </a:ext>
            </a:extLst>
          </p:cNvPr>
          <p:cNvSpPr/>
          <p:nvPr/>
        </p:nvSpPr>
        <p:spPr>
          <a:xfrm>
            <a:off x="-285605" y="-83088"/>
            <a:ext cx="12575575" cy="72132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Grafik 3">
            <a:extLst>
              <a:ext uri="{FF2B5EF4-FFF2-40B4-BE49-F238E27FC236}">
                <a16:creationId xmlns:a16="http://schemas.microsoft.com/office/drawing/2014/main" id="{9939A220-C616-4B8B-99D4-472104BBFC8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590194" y="2851757"/>
            <a:ext cx="1011612" cy="1011612"/>
          </a:xfrm>
          <a:prstGeom prst="rect">
            <a:avLst/>
          </a:prstGeom>
        </p:spPr>
      </p:pic>
      <p:sp>
        <p:nvSpPr>
          <p:cNvPr id="5" name="Undertitel 2">
            <a:extLst>
              <a:ext uri="{FF2B5EF4-FFF2-40B4-BE49-F238E27FC236}">
                <a16:creationId xmlns:a16="http://schemas.microsoft.com/office/drawing/2014/main" id="{F4DF7878-D4BB-47BE-84CD-EF4BD2336E1A}"/>
              </a:ext>
            </a:extLst>
          </p:cNvPr>
          <p:cNvSpPr txBox="1">
            <a:spLocks/>
          </p:cNvSpPr>
          <p:nvPr/>
        </p:nvSpPr>
        <p:spPr>
          <a:xfrm>
            <a:off x="2154244" y="5501338"/>
            <a:ext cx="7883511" cy="677393"/>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defRPr/>
            </a:pPr>
            <a:r>
              <a:rPr lang="da-DK" sz="1400" dirty="0">
                <a:solidFill>
                  <a:schemeClr val="bg1"/>
                </a:solidFill>
              </a:rPr>
              <a:t>Udarbejdet af </a:t>
            </a:r>
          </a:p>
          <a:p>
            <a:pPr marL="0" indent="0" algn="ctr">
              <a:lnSpc>
                <a:spcPct val="100000"/>
              </a:lnSpc>
              <a:buFont typeface="Arial" panose="020B0604020202020204" pitchFamily="34" charset="0"/>
              <a:buNone/>
              <a:defRPr/>
            </a:pPr>
            <a:r>
              <a:rPr lang="da-DK" sz="1400" dirty="0">
                <a:solidFill>
                  <a:schemeClr val="bg1"/>
                </a:solidFill>
              </a:rPr>
              <a:t>Dansk Center for Organdonation</a:t>
            </a:r>
          </a:p>
          <a:p>
            <a:pPr marL="0" indent="0" algn="ctr">
              <a:lnSpc>
                <a:spcPct val="100000"/>
              </a:lnSpc>
              <a:buNone/>
              <a:defRPr/>
            </a:pPr>
            <a:r>
              <a:rPr lang="da-DK" sz="1400" dirty="0" smtClean="0">
                <a:solidFill>
                  <a:schemeClr val="bg1"/>
                </a:solidFill>
              </a:rPr>
              <a:t>Sidst revideret April 2022</a:t>
            </a:r>
            <a:endParaRPr lang="da-DK" sz="1400" dirty="0">
              <a:solidFill>
                <a:schemeClr val="bg1"/>
              </a:solidFill>
            </a:endParaRPr>
          </a:p>
          <a:p>
            <a:pPr marL="0" indent="0" algn="ctr">
              <a:lnSpc>
                <a:spcPct val="100000"/>
              </a:lnSpc>
              <a:buFont typeface="Arial" panose="020B0604020202020204" pitchFamily="34" charset="0"/>
              <a:buNone/>
              <a:defRPr/>
            </a:pPr>
            <a:endParaRPr lang="da-DK" sz="1400" dirty="0">
              <a:solidFill>
                <a:schemeClr val="bg1"/>
              </a:solidFill>
            </a:endParaRPr>
          </a:p>
          <a:p>
            <a:pPr marL="0" indent="0">
              <a:buFont typeface="Arial" panose="020B0604020202020204" pitchFamily="34" charset="0"/>
              <a:buNone/>
              <a:defRPr/>
            </a:pPr>
            <a:endParaRPr lang="da-DK" dirty="0"/>
          </a:p>
        </p:txBody>
      </p:sp>
    </p:spTree>
    <p:extLst>
      <p:ext uri="{BB962C8B-B14F-4D97-AF65-F5344CB8AC3E}">
        <p14:creationId xmlns:p14="http://schemas.microsoft.com/office/powerpoint/2010/main" val="3400023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0CCB7-1914-476B-BDDE-2B0D07B28C17}"/>
              </a:ext>
            </a:extLst>
          </p:cNvPr>
          <p:cNvSpPr>
            <a:spLocks noGrp="1"/>
          </p:cNvSpPr>
          <p:nvPr>
            <p:ph type="title"/>
          </p:nvPr>
        </p:nvSpPr>
        <p:spPr>
          <a:xfrm>
            <a:off x="838199" y="681985"/>
            <a:ext cx="10406063" cy="1205057"/>
          </a:xfrm>
        </p:spPr>
        <p:txBody>
          <a:bodyPr>
            <a:normAutofit/>
          </a:bodyPr>
          <a:lstStyle/>
          <a:p>
            <a:pPr algn="ctr"/>
            <a:r>
              <a:rPr lang="da-DK" dirty="0" smtClean="0"/>
              <a:t>National </a:t>
            </a:r>
            <a:r>
              <a:rPr lang="da-DK" dirty="0"/>
              <a:t>Guideline for Organdonation</a:t>
            </a:r>
            <a:br>
              <a:rPr lang="da-DK" dirty="0"/>
            </a:br>
            <a:endParaRPr lang="da-DK" dirty="0"/>
          </a:p>
        </p:txBody>
      </p:sp>
      <p:grpSp>
        <p:nvGrpSpPr>
          <p:cNvPr id="15" name="Gruppe 14">
            <a:extLst>
              <a:ext uri="{FF2B5EF4-FFF2-40B4-BE49-F238E27FC236}">
                <a16:creationId xmlns:a16="http://schemas.microsoft.com/office/drawing/2014/main" id="{7A5F85A7-7F3B-46A5-8C12-6DA3F783BCF2}"/>
              </a:ext>
            </a:extLst>
          </p:cNvPr>
          <p:cNvGrpSpPr/>
          <p:nvPr/>
        </p:nvGrpSpPr>
        <p:grpSpPr>
          <a:xfrm>
            <a:off x="6623261" y="2898230"/>
            <a:ext cx="3868986" cy="2339684"/>
            <a:chOff x="6470862" y="3491890"/>
            <a:chExt cx="3868986" cy="2339684"/>
          </a:xfrm>
        </p:grpSpPr>
        <p:pic>
          <p:nvPicPr>
            <p:cNvPr id="7" name="Billede 6">
              <a:extLst>
                <a:ext uri="{FF2B5EF4-FFF2-40B4-BE49-F238E27FC236}">
                  <a16:creationId xmlns:a16="http://schemas.microsoft.com/office/drawing/2014/main" id="{C209FFD9-1CFB-40B2-B938-BC99FFB9C0BF}"/>
                </a:ext>
              </a:extLst>
            </p:cNvPr>
            <p:cNvPicPr>
              <a:picLocks noChangeAspect="1"/>
            </p:cNvPicPr>
            <p:nvPr/>
          </p:nvPicPr>
          <p:blipFill rotWithShape="1">
            <a:blip r:embed="rId3"/>
            <a:srcRect l="13278" r="5669"/>
            <a:stretch/>
          </p:blipFill>
          <p:spPr>
            <a:xfrm>
              <a:off x="6734392" y="3616289"/>
              <a:ext cx="3336038" cy="1970565"/>
            </a:xfrm>
            <a:prstGeom prst="rect">
              <a:avLst/>
            </a:prstGeom>
          </p:spPr>
        </p:pic>
        <p:pic>
          <p:nvPicPr>
            <p:cNvPr id="8" name="Billede 7">
              <a:extLst>
                <a:ext uri="{FF2B5EF4-FFF2-40B4-BE49-F238E27FC236}">
                  <a16:creationId xmlns:a16="http://schemas.microsoft.com/office/drawing/2014/main" id="{581FA52B-1302-4E4C-8891-8C7EA636A08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0862" y="3491890"/>
              <a:ext cx="3868986" cy="233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uppe 10">
            <a:extLst>
              <a:ext uri="{FF2B5EF4-FFF2-40B4-BE49-F238E27FC236}">
                <a16:creationId xmlns:a16="http://schemas.microsoft.com/office/drawing/2014/main" id="{A50EC722-1F9E-4BA4-BBBE-5478677D5F16}"/>
              </a:ext>
            </a:extLst>
          </p:cNvPr>
          <p:cNvGrpSpPr/>
          <p:nvPr/>
        </p:nvGrpSpPr>
        <p:grpSpPr>
          <a:xfrm>
            <a:off x="2197262" y="2629330"/>
            <a:ext cx="1321400" cy="2315322"/>
            <a:chOff x="2567114" y="3128283"/>
            <a:chExt cx="1564251" cy="2740839"/>
          </a:xfrm>
        </p:grpSpPr>
        <p:pic>
          <p:nvPicPr>
            <p:cNvPr id="5" name="Billede 4">
              <a:extLst>
                <a:ext uri="{FF2B5EF4-FFF2-40B4-BE49-F238E27FC236}">
                  <a16:creationId xmlns:a16="http://schemas.microsoft.com/office/drawing/2014/main" id="{FD3A6D0F-F8E6-4B90-977B-DE7CCC64E9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19406">
              <a:off x="2567114" y="3128283"/>
              <a:ext cx="1564251" cy="2740839"/>
            </a:xfrm>
            <a:prstGeom prst="rect">
              <a:avLst/>
            </a:prstGeom>
          </p:spPr>
        </p:pic>
        <p:pic>
          <p:nvPicPr>
            <p:cNvPr id="10" name="Billede 9">
              <a:extLst>
                <a:ext uri="{FF2B5EF4-FFF2-40B4-BE49-F238E27FC236}">
                  <a16:creationId xmlns:a16="http://schemas.microsoft.com/office/drawing/2014/main" id="{516B9C50-AC35-4FA9-88B5-14CACF9B9CC6}"/>
                </a:ext>
              </a:extLst>
            </p:cNvPr>
            <p:cNvPicPr>
              <a:picLocks noChangeAspect="1"/>
            </p:cNvPicPr>
            <p:nvPr/>
          </p:nvPicPr>
          <p:blipFill>
            <a:blip r:embed="rId6"/>
            <a:stretch>
              <a:fillRect/>
            </a:stretch>
          </p:blipFill>
          <p:spPr>
            <a:xfrm>
              <a:off x="3259635" y="3338095"/>
              <a:ext cx="179207" cy="179207"/>
            </a:xfrm>
            <a:prstGeom prst="rect">
              <a:avLst/>
            </a:prstGeom>
          </p:spPr>
        </p:pic>
      </p:grpSp>
      <p:sp>
        <p:nvSpPr>
          <p:cNvPr id="13" name="Tekstfelt 12">
            <a:extLst>
              <a:ext uri="{FF2B5EF4-FFF2-40B4-BE49-F238E27FC236}">
                <a16:creationId xmlns:a16="http://schemas.microsoft.com/office/drawing/2014/main" id="{1034819B-34C8-4C80-9DB7-9FEDB1067A7A}"/>
              </a:ext>
            </a:extLst>
          </p:cNvPr>
          <p:cNvSpPr txBox="1"/>
          <p:nvPr/>
        </p:nvSpPr>
        <p:spPr>
          <a:xfrm>
            <a:off x="1146456" y="1739752"/>
            <a:ext cx="3304913" cy="461665"/>
          </a:xfrm>
          <a:prstGeom prst="rect">
            <a:avLst/>
          </a:prstGeom>
          <a:noFill/>
        </p:spPr>
        <p:txBody>
          <a:bodyPr wrap="square">
            <a:spAutoFit/>
          </a:bodyPr>
          <a:lstStyle/>
          <a:p>
            <a:pPr algn="ctr"/>
            <a:r>
              <a:rPr lang="da-DK" sz="2400" b="1" dirty="0"/>
              <a:t>Find den som App</a:t>
            </a:r>
          </a:p>
        </p:txBody>
      </p:sp>
      <p:sp>
        <p:nvSpPr>
          <p:cNvPr id="14" name="Tekstboks 13">
            <a:extLst>
              <a:ext uri="{FF2B5EF4-FFF2-40B4-BE49-F238E27FC236}">
                <a16:creationId xmlns:a16="http://schemas.microsoft.com/office/drawing/2014/main" id="{1BEE8E17-1A02-4EF2-92AC-71F41198315B}"/>
              </a:ext>
            </a:extLst>
          </p:cNvPr>
          <p:cNvSpPr txBox="1"/>
          <p:nvPr/>
        </p:nvSpPr>
        <p:spPr>
          <a:xfrm>
            <a:off x="1132610" y="5392243"/>
            <a:ext cx="3151281" cy="830997"/>
          </a:xfrm>
          <a:prstGeom prst="rect">
            <a:avLst/>
          </a:prstGeom>
          <a:noFill/>
        </p:spPr>
        <p:txBody>
          <a:bodyPr wrap="square" rtlCol="0">
            <a:spAutoFit/>
          </a:bodyPr>
          <a:lstStyle/>
          <a:p>
            <a:pPr algn="ctr"/>
            <a:r>
              <a:rPr lang="da-DK" sz="2400" dirty="0">
                <a:solidFill>
                  <a:srgbClr val="004567"/>
                </a:solidFill>
                <a:latin typeface="Arial" panose="020B0604020202020204" pitchFamily="34" charset="0"/>
                <a:cs typeface="Arial" panose="020B0604020202020204" pitchFamily="34" charset="0"/>
              </a:rPr>
              <a:t>Søg på: </a:t>
            </a:r>
          </a:p>
          <a:p>
            <a:pPr algn="ctr"/>
            <a:r>
              <a:rPr lang="da-DK" sz="2400" dirty="0">
                <a:solidFill>
                  <a:srgbClr val="004567"/>
                </a:solidFill>
                <a:latin typeface="Arial" panose="020B0604020202020204" pitchFamily="34" charset="0"/>
                <a:cs typeface="Arial" panose="020B0604020202020204" pitchFamily="34" charset="0"/>
              </a:rPr>
              <a:t>‘Organdonation</a:t>
            </a:r>
            <a:r>
              <a:rPr lang="da-DK" sz="2000" dirty="0">
                <a:solidFill>
                  <a:srgbClr val="004567"/>
                </a:solidFill>
                <a:latin typeface="Arial" panose="020B0604020202020204" pitchFamily="34" charset="0"/>
                <a:cs typeface="Arial" panose="020B0604020202020204" pitchFamily="34" charset="0"/>
              </a:rPr>
              <a:t>’</a:t>
            </a:r>
          </a:p>
        </p:txBody>
      </p:sp>
      <p:sp>
        <p:nvSpPr>
          <p:cNvPr id="16" name="Tekstboks 17">
            <a:extLst>
              <a:ext uri="{FF2B5EF4-FFF2-40B4-BE49-F238E27FC236}">
                <a16:creationId xmlns:a16="http://schemas.microsoft.com/office/drawing/2014/main" id="{320E8C24-B421-4DA3-B65E-6F85EC2E39E3}"/>
              </a:ext>
            </a:extLst>
          </p:cNvPr>
          <p:cNvSpPr txBox="1"/>
          <p:nvPr/>
        </p:nvSpPr>
        <p:spPr>
          <a:xfrm>
            <a:off x="4497035" y="3177356"/>
            <a:ext cx="1035672" cy="461665"/>
          </a:xfrm>
          <a:prstGeom prst="rect">
            <a:avLst/>
          </a:prstGeom>
          <a:noFill/>
        </p:spPr>
        <p:txBody>
          <a:bodyPr wrap="square" rtlCol="0">
            <a:spAutoFit/>
          </a:bodyPr>
          <a:lstStyle/>
          <a:p>
            <a:r>
              <a:rPr lang="da-DK" sz="2400" dirty="0">
                <a:solidFill>
                  <a:srgbClr val="004567"/>
                </a:solidFill>
                <a:latin typeface="Arial" panose="020B0604020202020204" pitchFamily="34" charset="0"/>
                <a:cs typeface="Arial" panose="020B0604020202020204" pitchFamily="34" charset="0"/>
              </a:rPr>
              <a:t>Apple</a:t>
            </a:r>
          </a:p>
        </p:txBody>
      </p:sp>
      <p:sp>
        <p:nvSpPr>
          <p:cNvPr id="17" name="Tekstboks 18">
            <a:extLst>
              <a:ext uri="{FF2B5EF4-FFF2-40B4-BE49-F238E27FC236}">
                <a16:creationId xmlns:a16="http://schemas.microsoft.com/office/drawing/2014/main" id="{45EA11E4-D1D3-4715-95C5-D32C0947B4A5}"/>
              </a:ext>
            </a:extLst>
          </p:cNvPr>
          <p:cNvSpPr txBox="1"/>
          <p:nvPr/>
        </p:nvSpPr>
        <p:spPr>
          <a:xfrm>
            <a:off x="4497035" y="3753420"/>
            <a:ext cx="2232248" cy="461665"/>
          </a:xfrm>
          <a:prstGeom prst="rect">
            <a:avLst/>
          </a:prstGeom>
          <a:noFill/>
        </p:spPr>
        <p:txBody>
          <a:bodyPr wrap="square" rtlCol="0">
            <a:spAutoFit/>
          </a:bodyPr>
          <a:lstStyle/>
          <a:p>
            <a:r>
              <a:rPr lang="da-DK" sz="2400" dirty="0">
                <a:solidFill>
                  <a:srgbClr val="004567"/>
                </a:solidFill>
                <a:latin typeface="Arial" panose="020B0604020202020204" pitchFamily="34" charset="0"/>
                <a:cs typeface="Arial" panose="020B0604020202020204" pitchFamily="34" charset="0"/>
              </a:rPr>
              <a:t>Android</a:t>
            </a:r>
          </a:p>
        </p:txBody>
      </p:sp>
      <p:pic>
        <p:nvPicPr>
          <p:cNvPr id="18" name="Billede 17">
            <a:extLst>
              <a:ext uri="{FF2B5EF4-FFF2-40B4-BE49-F238E27FC236}">
                <a16:creationId xmlns:a16="http://schemas.microsoft.com/office/drawing/2014/main" id="{A1586A32-351A-47BC-81B2-1EBD0C62B0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1806" y="3114005"/>
            <a:ext cx="494396" cy="494396"/>
          </a:xfrm>
          <a:prstGeom prst="rect">
            <a:avLst/>
          </a:prstGeom>
        </p:spPr>
      </p:pic>
      <p:pic>
        <p:nvPicPr>
          <p:cNvPr id="19" name="Billede 18">
            <a:extLst>
              <a:ext uri="{FF2B5EF4-FFF2-40B4-BE49-F238E27FC236}">
                <a16:creationId xmlns:a16="http://schemas.microsoft.com/office/drawing/2014/main" id="{27593DBA-25FC-4944-BBAE-94E1209455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2979" y="3797451"/>
            <a:ext cx="470632" cy="470632"/>
          </a:xfrm>
          <a:prstGeom prst="rect">
            <a:avLst/>
          </a:prstGeom>
        </p:spPr>
      </p:pic>
      <p:sp>
        <p:nvSpPr>
          <p:cNvPr id="22" name="Tekstfelt 21">
            <a:extLst>
              <a:ext uri="{FF2B5EF4-FFF2-40B4-BE49-F238E27FC236}">
                <a16:creationId xmlns:a16="http://schemas.microsoft.com/office/drawing/2014/main" id="{83AA6A6E-9F2C-415E-8735-899A0FF7B706}"/>
              </a:ext>
            </a:extLst>
          </p:cNvPr>
          <p:cNvSpPr txBox="1"/>
          <p:nvPr/>
        </p:nvSpPr>
        <p:spPr>
          <a:xfrm>
            <a:off x="6917916" y="1766256"/>
            <a:ext cx="3304913" cy="461665"/>
          </a:xfrm>
          <a:prstGeom prst="rect">
            <a:avLst/>
          </a:prstGeom>
          <a:noFill/>
        </p:spPr>
        <p:txBody>
          <a:bodyPr wrap="square">
            <a:spAutoFit/>
          </a:bodyPr>
          <a:lstStyle/>
          <a:p>
            <a:pPr algn="ctr"/>
            <a:r>
              <a:rPr lang="da-DK" sz="2400" b="1" dirty="0"/>
              <a:t>Eller på computeren</a:t>
            </a:r>
          </a:p>
        </p:txBody>
      </p:sp>
      <p:sp>
        <p:nvSpPr>
          <p:cNvPr id="24" name="Tekstboks 13">
            <a:extLst>
              <a:ext uri="{FF2B5EF4-FFF2-40B4-BE49-F238E27FC236}">
                <a16:creationId xmlns:a16="http://schemas.microsoft.com/office/drawing/2014/main" id="{DCB40A55-9F38-4C4B-A875-077E51A88EE2}"/>
              </a:ext>
            </a:extLst>
          </p:cNvPr>
          <p:cNvSpPr txBox="1"/>
          <p:nvPr/>
        </p:nvSpPr>
        <p:spPr>
          <a:xfrm>
            <a:off x="6497457" y="5576382"/>
            <a:ext cx="4114705" cy="461665"/>
          </a:xfrm>
          <a:prstGeom prst="rect">
            <a:avLst/>
          </a:prstGeom>
          <a:noFill/>
        </p:spPr>
        <p:txBody>
          <a:bodyPr wrap="square" rtlCol="0">
            <a:spAutoFit/>
          </a:bodyPr>
          <a:lstStyle/>
          <a:p>
            <a:pPr algn="ctr"/>
            <a:r>
              <a:rPr lang="da-DK" sz="2400" dirty="0">
                <a:solidFill>
                  <a:srgbClr val="004567"/>
                </a:solidFill>
                <a:latin typeface="Arial" panose="020B0604020202020204" pitchFamily="34" charset="0"/>
                <a:cs typeface="Arial" panose="020B0604020202020204" pitchFamily="34" charset="0"/>
              </a:rPr>
              <a:t>www.organdonation.dk</a:t>
            </a:r>
            <a:endParaRPr lang="da-DK" sz="2000" dirty="0">
              <a:solidFill>
                <a:srgbClr val="00456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6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3DBC52-8633-44CC-B13E-BEC18FF25123}"/>
              </a:ext>
            </a:extLst>
          </p:cNvPr>
          <p:cNvSpPr>
            <a:spLocks noGrp="1"/>
          </p:cNvSpPr>
          <p:nvPr>
            <p:ph type="title"/>
          </p:nvPr>
        </p:nvSpPr>
        <p:spPr>
          <a:xfrm>
            <a:off x="838199" y="636759"/>
            <a:ext cx="5257801" cy="1603931"/>
          </a:xfrm>
        </p:spPr>
        <p:txBody>
          <a:bodyPr/>
          <a:lstStyle/>
          <a:p>
            <a:pPr algn="ctr"/>
            <a:r>
              <a:rPr lang="da-DK" dirty="0" smtClean="0"/>
              <a:t>National Guideline Punkt 8</a:t>
            </a:r>
            <a:endParaRPr lang="da-DK" dirty="0"/>
          </a:p>
        </p:txBody>
      </p:sp>
      <p:sp>
        <p:nvSpPr>
          <p:cNvPr id="3" name="Pladsholder til tekst 2">
            <a:extLst>
              <a:ext uri="{FF2B5EF4-FFF2-40B4-BE49-F238E27FC236}">
                <a16:creationId xmlns:a16="http://schemas.microsoft.com/office/drawing/2014/main" id="{DDAED368-85DF-45B2-A8D3-BED58EDBD7E1}"/>
              </a:ext>
            </a:extLst>
          </p:cNvPr>
          <p:cNvSpPr>
            <a:spLocks noGrp="1"/>
          </p:cNvSpPr>
          <p:nvPr>
            <p:ph type="body" sz="quarter" idx="15"/>
          </p:nvPr>
        </p:nvSpPr>
        <p:spPr>
          <a:xfrm>
            <a:off x="839788" y="2763078"/>
            <a:ext cx="5256212" cy="3107497"/>
          </a:xfrm>
        </p:spPr>
        <p:txBody>
          <a:bodyPr/>
          <a:lstStyle/>
          <a:p>
            <a:pPr>
              <a:defRPr/>
            </a:pPr>
            <a:r>
              <a:rPr lang="da-DK" sz="2400" dirty="0" smtClean="0">
                <a:latin typeface="Arial" pitchFamily="34" charset="0"/>
              </a:rPr>
              <a:t>Punkt 8 er særlig relevant for dig, når du modtager besked om, at skulle klargøre til en donoroperation</a:t>
            </a:r>
          </a:p>
          <a:p>
            <a:pPr marL="0" indent="0">
              <a:buNone/>
              <a:defRPr/>
            </a:pPr>
            <a:r>
              <a:rPr lang="da-DK" sz="2400" dirty="0" smtClean="0">
                <a:latin typeface="Arial" pitchFamily="34" charset="0"/>
              </a:rPr>
              <a:t> </a:t>
            </a:r>
          </a:p>
          <a:p>
            <a:pPr>
              <a:defRPr/>
            </a:pPr>
            <a:r>
              <a:rPr lang="da-DK" sz="2400" dirty="0" smtClean="0">
                <a:latin typeface="Arial" pitchFamily="34" charset="0"/>
              </a:rPr>
              <a:t>Her </a:t>
            </a:r>
            <a:r>
              <a:rPr lang="da-DK" sz="2400" dirty="0">
                <a:latin typeface="Arial" pitchFamily="34" charset="0"/>
              </a:rPr>
              <a:t>kan du se, hvad der skal forberedes på </a:t>
            </a:r>
            <a:r>
              <a:rPr lang="da-DK" sz="2400" dirty="0" smtClean="0">
                <a:latin typeface="Arial" pitchFamily="34" charset="0"/>
              </a:rPr>
              <a:t>operationsstuen</a:t>
            </a:r>
            <a:r>
              <a:rPr lang="da-DK" sz="2400" dirty="0">
                <a:latin typeface="Arial" pitchFamily="34" charset="0"/>
              </a:rPr>
              <a:t>, hvordan operationen foregår </a:t>
            </a:r>
            <a:r>
              <a:rPr lang="da-DK" sz="2400" dirty="0" smtClean="0">
                <a:latin typeface="Arial" pitchFamily="34" charset="0"/>
              </a:rPr>
              <a:t>og </a:t>
            </a:r>
            <a:r>
              <a:rPr lang="da-DK" sz="2400" dirty="0">
                <a:latin typeface="Arial" pitchFamily="34" charset="0"/>
              </a:rPr>
              <a:t>hvilke </a:t>
            </a:r>
            <a:r>
              <a:rPr lang="da-DK" sz="2400" dirty="0" smtClean="0">
                <a:latin typeface="Arial" pitchFamily="34" charset="0"/>
              </a:rPr>
              <a:t>opgaver, </a:t>
            </a:r>
            <a:r>
              <a:rPr lang="da-DK" sz="2400" dirty="0">
                <a:latin typeface="Arial" pitchFamily="34" charset="0"/>
              </a:rPr>
              <a:t>du skal varetage</a:t>
            </a:r>
          </a:p>
          <a:p>
            <a:pPr marL="0" indent="0">
              <a:buNone/>
            </a:pPr>
            <a:endParaRPr lang="da-DK" dirty="0"/>
          </a:p>
        </p:txBody>
      </p:sp>
    </p:spTree>
    <p:extLst>
      <p:ext uri="{BB962C8B-B14F-4D97-AF65-F5344CB8AC3E}">
        <p14:creationId xmlns:p14="http://schemas.microsoft.com/office/powerpoint/2010/main" val="1370942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2">
            <a:extLst>
              <a:ext uri="{FF2B5EF4-FFF2-40B4-BE49-F238E27FC236}">
                <a16:creationId xmlns:a16="http://schemas.microsoft.com/office/drawing/2014/main" id="{834EBCCD-DB71-43D5-A625-D7FF4B65A30E}"/>
              </a:ext>
            </a:extLst>
          </p:cNvPr>
          <p:cNvSpPr txBox="1">
            <a:spLocks/>
          </p:cNvSpPr>
          <p:nvPr/>
        </p:nvSpPr>
        <p:spPr>
          <a:xfrm>
            <a:off x="858658" y="1723809"/>
            <a:ext cx="5257800" cy="10098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400" dirty="0" smtClean="0">
                <a:solidFill>
                  <a:srgbClr val="004567"/>
                </a:solidFill>
              </a:rPr>
              <a:t>Donor hentes på intensiv af lokal anæstesilæge og anæstesisygeplejerske</a:t>
            </a:r>
            <a:endParaRPr lang="da-DK" sz="2400" dirty="0">
              <a:solidFill>
                <a:srgbClr val="004567"/>
              </a:solidFill>
            </a:endParaRPr>
          </a:p>
        </p:txBody>
      </p:sp>
      <p:pic>
        <p:nvPicPr>
          <p:cNvPr id="17" name="Billede 16">
            <a:extLst>
              <a:ext uri="{FF2B5EF4-FFF2-40B4-BE49-F238E27FC236}">
                <a16:creationId xmlns:a16="http://schemas.microsoft.com/office/drawing/2014/main" id="{572566A5-5000-434E-87C5-00AAA0689635}"/>
              </a:ext>
            </a:extLst>
          </p:cNvPr>
          <p:cNvPicPr>
            <a:picLocks noChangeAspect="1"/>
          </p:cNvPicPr>
          <p:nvPr/>
        </p:nvPicPr>
        <p:blipFill>
          <a:blip r:embed="rId3"/>
          <a:stretch>
            <a:fillRect/>
          </a:stretch>
        </p:blipFill>
        <p:spPr>
          <a:xfrm>
            <a:off x="11326308" y="360785"/>
            <a:ext cx="501602" cy="501602"/>
          </a:xfrm>
          <a:prstGeom prst="rect">
            <a:avLst/>
          </a:prstGeom>
        </p:spPr>
      </p:pic>
      <p:sp>
        <p:nvSpPr>
          <p:cNvPr id="11" name="Rektangel 10">
            <a:extLst>
              <a:ext uri="{FF2B5EF4-FFF2-40B4-BE49-F238E27FC236}">
                <a16:creationId xmlns:a16="http://schemas.microsoft.com/office/drawing/2014/main" id="{C8202157-D73B-42B2-8A63-086DE88E5AEF}"/>
              </a:ext>
            </a:extLst>
          </p:cNvPr>
          <p:cNvSpPr/>
          <p:nvPr/>
        </p:nvSpPr>
        <p:spPr>
          <a:xfrm>
            <a:off x="858658" y="2965430"/>
            <a:ext cx="5247571" cy="3416320"/>
          </a:xfrm>
          <a:prstGeom prst="rect">
            <a:avLst/>
          </a:prstGeom>
        </p:spPr>
        <p:txBody>
          <a:bodyPr wrap="square">
            <a:spAutoFit/>
          </a:bodyPr>
          <a:lstStyle/>
          <a:p>
            <a:pPr marL="457200" indent="-457200">
              <a:buFont typeface="Arial" panose="020B0604020202020204" pitchFamily="34" charset="0"/>
              <a:buChar char="•"/>
            </a:pPr>
            <a:r>
              <a:rPr lang="da-DK" sz="2400" dirty="0" smtClean="0">
                <a:solidFill>
                  <a:srgbClr val="004567"/>
                </a:solidFill>
                <a:cs typeface="Arial" panose="020B0604020202020204" pitchFamily="34" charset="0"/>
              </a:rPr>
              <a:t>Afhentningstidspunkt aftales med intensivpersonalet, </a:t>
            </a:r>
            <a:r>
              <a:rPr lang="da-DK" sz="2400" dirty="0"/>
              <a:t>så der kan tages hensyn til pårørendes ønsker om </a:t>
            </a:r>
            <a:r>
              <a:rPr lang="da-DK" sz="2400" dirty="0" smtClean="0"/>
              <a:t>afskeden</a:t>
            </a:r>
            <a:endParaRPr lang="da-DK" sz="2400" dirty="0" smtClean="0">
              <a:solidFill>
                <a:srgbClr val="004567"/>
              </a:solidFill>
              <a:cs typeface="Arial" panose="020B0604020202020204" pitchFamily="34" charset="0"/>
            </a:endParaRPr>
          </a:p>
          <a:p>
            <a:pPr marL="457200" indent="-457200">
              <a:buFont typeface="Arial" panose="020B0604020202020204" pitchFamily="34" charset="0"/>
              <a:buChar char="•"/>
            </a:pPr>
            <a:r>
              <a:rPr lang="da-DK" sz="2400" dirty="0">
                <a:solidFill>
                  <a:srgbClr val="004567"/>
                </a:solidFill>
                <a:cs typeface="Arial" panose="020B0604020202020204" pitchFamily="34" charset="0"/>
              </a:rPr>
              <a:t>H</a:t>
            </a:r>
            <a:r>
              <a:rPr lang="da-DK" sz="2400" dirty="0" smtClean="0">
                <a:solidFill>
                  <a:srgbClr val="004567"/>
                </a:solidFill>
                <a:cs typeface="Arial" panose="020B0604020202020204" pitchFamily="34" charset="0"/>
              </a:rPr>
              <a:t>ør om der er særlige ønsker til tøj mv. donor skal iføres efter operationen</a:t>
            </a:r>
          </a:p>
          <a:p>
            <a:pPr marL="457200" indent="-457200">
              <a:buFont typeface="Arial" panose="020B0604020202020204" pitchFamily="34" charset="0"/>
              <a:buChar char="•"/>
            </a:pPr>
            <a:r>
              <a:rPr lang="da-DK" sz="2400" dirty="0" smtClean="0">
                <a:solidFill>
                  <a:srgbClr val="004567"/>
                </a:solidFill>
                <a:cs typeface="Arial" panose="020B0604020202020204" pitchFamily="34" charset="0"/>
              </a:rPr>
              <a:t>Vær opmærksom på om donor har været cirkulatorisk ustabil</a:t>
            </a:r>
            <a:endParaRPr lang="da-DK" sz="2400" dirty="0">
              <a:solidFill>
                <a:srgbClr val="004567"/>
              </a:solidFill>
              <a:cs typeface="Arial" panose="020B0604020202020204" pitchFamily="34" charset="0"/>
            </a:endParaRPr>
          </a:p>
        </p:txBody>
      </p:sp>
      <p:sp>
        <p:nvSpPr>
          <p:cNvPr id="13" name="Tekstfelt 12">
            <a:extLst>
              <a:ext uri="{FF2B5EF4-FFF2-40B4-BE49-F238E27FC236}">
                <a16:creationId xmlns:a16="http://schemas.microsoft.com/office/drawing/2014/main" id="{31AF3A36-13AC-48AD-ADAD-197E679E9CF7}"/>
              </a:ext>
            </a:extLst>
          </p:cNvPr>
          <p:cNvSpPr txBox="1"/>
          <p:nvPr/>
        </p:nvSpPr>
        <p:spPr>
          <a:xfrm>
            <a:off x="838200" y="486825"/>
            <a:ext cx="5268029" cy="1200329"/>
          </a:xfrm>
          <a:prstGeom prst="rect">
            <a:avLst/>
          </a:prstGeom>
          <a:noFill/>
        </p:spPr>
        <p:txBody>
          <a:bodyPr wrap="square">
            <a:spAutoFit/>
          </a:bodyPr>
          <a:lstStyle/>
          <a:p>
            <a:pPr algn="ctr"/>
            <a:r>
              <a:rPr lang="da-DK" sz="3600" b="1" dirty="0" smtClean="0">
                <a:latin typeface="Georgia" panose="02040502050405020303" pitchFamily="18" charset="0"/>
              </a:rPr>
              <a:t>Transport fra intensiv til OP</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2811324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1" y="681679"/>
            <a:ext cx="5148262" cy="1603931"/>
          </a:xfrm>
        </p:spPr>
        <p:txBody>
          <a:bodyPr/>
          <a:lstStyle/>
          <a:p>
            <a:pPr algn="ctr"/>
            <a:r>
              <a:rPr lang="da-DK" dirty="0" smtClean="0"/>
              <a:t>Transport </a:t>
            </a:r>
            <a:r>
              <a:rPr lang="da-DK" dirty="0"/>
              <a:t>fra intensiv til OP </a:t>
            </a:r>
          </a:p>
        </p:txBody>
      </p:sp>
      <p:sp>
        <p:nvSpPr>
          <p:cNvPr id="3" name="Pladsholder til tekst 2"/>
          <p:cNvSpPr>
            <a:spLocks noGrp="1"/>
          </p:cNvSpPr>
          <p:nvPr>
            <p:ph type="body" sz="quarter" idx="14"/>
          </p:nvPr>
        </p:nvSpPr>
        <p:spPr>
          <a:xfrm>
            <a:off x="6096003" y="2547793"/>
            <a:ext cx="5043052" cy="3376757"/>
          </a:xfrm>
        </p:spPr>
        <p:txBody>
          <a:bodyPr>
            <a:normAutofit lnSpcReduction="10000"/>
          </a:bodyPr>
          <a:lstStyle/>
          <a:p>
            <a:r>
              <a:rPr lang="da-DK" sz="2400" dirty="0"/>
              <a:t>Bibehold monitorering under transporten</a:t>
            </a:r>
          </a:p>
          <a:p>
            <a:endParaRPr lang="da-DK" sz="2400" dirty="0"/>
          </a:p>
          <a:p>
            <a:r>
              <a:rPr lang="da-DK" sz="2400" dirty="0"/>
              <a:t>Medbring defibrillator i tilfælde af hjertestop</a:t>
            </a:r>
          </a:p>
          <a:p>
            <a:endParaRPr lang="da-DK" sz="2400" dirty="0"/>
          </a:p>
          <a:p>
            <a:r>
              <a:rPr lang="da-DK" sz="2400" dirty="0"/>
              <a:t>Giv evt. muskel </a:t>
            </a:r>
            <a:r>
              <a:rPr lang="da-DK" sz="2400" dirty="0" err="1" smtClean="0"/>
              <a:t>relaksantia</a:t>
            </a:r>
            <a:r>
              <a:rPr lang="da-DK" sz="2400" dirty="0" smtClean="0"/>
              <a:t> inden donor transporteres til operationsafsnittet, </a:t>
            </a:r>
            <a:r>
              <a:rPr lang="da-DK" sz="2400" dirty="0"/>
              <a:t>for at forebygge eller dæmpe spinale reflekser  </a:t>
            </a:r>
          </a:p>
          <a:p>
            <a:endParaRPr lang="da-DK" dirty="0"/>
          </a:p>
        </p:txBody>
      </p:sp>
      <p:pic>
        <p:nvPicPr>
          <p:cNvPr id="4" name="Grafik 274">
            <a:extLst>
              <a:ext uri="{FF2B5EF4-FFF2-40B4-BE49-F238E27FC236}">
                <a16:creationId xmlns:a16="http://schemas.microsoft.com/office/drawing/2014/main" id="{80A1BE98-B37C-4DA3-90AB-256D31A5BE88}"/>
              </a:ext>
            </a:extLst>
          </p:cNvPr>
          <p:cNvPicPr>
            <a:picLocks noChangeAspect="1"/>
          </p:cNvPicPr>
          <p:nvPr/>
        </p:nvPicPr>
        <p:blipFill>
          <a:blip r:embed="rId3">
            <a:extLst>
              <a:ext uri="{96DAC541-7B7A-43D3-8B79-37D633B846F1}">
                <asvg:svgBlip xmlns:asvg="http://schemas.microsoft.com/office/drawing/2016/SVG/main" xmlns="" r:embed="rId53"/>
              </a:ext>
            </a:extLst>
          </a:blip>
          <a:stretch>
            <a:fillRect/>
          </a:stretch>
        </p:blipFill>
        <p:spPr>
          <a:xfrm>
            <a:off x="1651069" y="2285610"/>
            <a:ext cx="1966774" cy="1629613"/>
          </a:xfrm>
          <a:prstGeom prst="rect">
            <a:avLst/>
          </a:prstGeom>
        </p:spPr>
      </p:pic>
    </p:spTree>
    <p:extLst>
      <p:ext uri="{BB962C8B-B14F-4D97-AF65-F5344CB8AC3E}">
        <p14:creationId xmlns:p14="http://schemas.microsoft.com/office/powerpoint/2010/main" val="3925024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096003" y="393213"/>
            <a:ext cx="5148262" cy="1603931"/>
          </a:xfrm>
        </p:spPr>
        <p:txBody>
          <a:bodyPr/>
          <a:lstStyle/>
          <a:p>
            <a:pPr algn="ctr"/>
            <a:r>
              <a:rPr lang="da-DK" dirty="0" smtClean="0"/>
              <a:t>Klargøring af operationsstuen </a:t>
            </a:r>
            <a:endParaRPr lang="da-DK" dirty="0"/>
          </a:p>
        </p:txBody>
      </p:sp>
      <p:sp>
        <p:nvSpPr>
          <p:cNvPr id="6" name="Pladsholder til tekst 5"/>
          <p:cNvSpPr>
            <a:spLocks noGrp="1"/>
          </p:cNvSpPr>
          <p:nvPr>
            <p:ph type="body" sz="quarter" idx="14"/>
          </p:nvPr>
        </p:nvSpPr>
        <p:spPr>
          <a:xfrm>
            <a:off x="6096002" y="2123268"/>
            <a:ext cx="5612293" cy="4595584"/>
          </a:xfrm>
        </p:spPr>
        <p:txBody>
          <a:bodyPr>
            <a:normAutofit fontScale="92500" lnSpcReduction="10000"/>
          </a:bodyPr>
          <a:lstStyle/>
          <a:p>
            <a:r>
              <a:rPr lang="da-DK" sz="2600" dirty="0" smtClean="0"/>
              <a:t>Benyt størst mulige stue</a:t>
            </a:r>
          </a:p>
          <a:p>
            <a:pPr marL="0" indent="0">
              <a:buNone/>
            </a:pPr>
            <a:endParaRPr lang="da-DK" sz="2600" dirty="0" smtClean="0"/>
          </a:p>
          <a:p>
            <a:r>
              <a:rPr lang="da-DK" sz="2600" dirty="0" smtClean="0"/>
              <a:t>Tidspunkt for operationsstart og antal udtagningshold koordineres af Transplantationscentret</a:t>
            </a:r>
          </a:p>
          <a:p>
            <a:pPr marL="0" indent="0">
              <a:buNone/>
            </a:pPr>
            <a:endParaRPr lang="da-DK" sz="2600" dirty="0" smtClean="0"/>
          </a:p>
          <a:p>
            <a:r>
              <a:rPr lang="da-DK" altLang="da-DK" sz="2600" dirty="0"/>
              <a:t>Transplantationsholdene medbringer en stor del af </a:t>
            </a:r>
            <a:r>
              <a:rPr lang="da-DK" sz="2600" dirty="0"/>
              <a:t>det udstyr, de skal anvende under </a:t>
            </a:r>
            <a:r>
              <a:rPr lang="da-DK" sz="2600" dirty="0" smtClean="0"/>
              <a:t>operationen samt </a:t>
            </a:r>
            <a:r>
              <a:rPr lang="da-DK" sz="2600" dirty="0" err="1" smtClean="0"/>
              <a:t>perfusionsvæske</a:t>
            </a:r>
            <a:endParaRPr lang="da-DK" sz="2600" dirty="0" smtClean="0"/>
          </a:p>
          <a:p>
            <a:pPr marL="0" indent="0">
              <a:buNone/>
            </a:pPr>
            <a:r>
              <a:rPr lang="da-DK" sz="2600" dirty="0" smtClean="0"/>
              <a:t> </a:t>
            </a:r>
            <a:endParaRPr lang="da-DK" altLang="da-DK" sz="2600" dirty="0"/>
          </a:p>
          <a:p>
            <a:r>
              <a:rPr lang="da-DK" altLang="da-DK" sz="2600" dirty="0"/>
              <a:t>Der er behov for, at </a:t>
            </a:r>
            <a:r>
              <a:rPr lang="da-DK" altLang="da-DK" sz="2600" dirty="0" smtClean="0"/>
              <a:t>OP-afdelingen </a:t>
            </a:r>
            <a:r>
              <a:rPr lang="da-DK" altLang="da-DK" sz="2600" dirty="0"/>
              <a:t>er behjælpelig med yderligere </a:t>
            </a:r>
            <a:r>
              <a:rPr lang="da-DK" altLang="da-DK" sz="2600" dirty="0" smtClean="0"/>
              <a:t>udstyr,</a:t>
            </a:r>
            <a:r>
              <a:rPr lang="da-DK" sz="2600" dirty="0" smtClean="0"/>
              <a:t> </a:t>
            </a:r>
            <a:r>
              <a:rPr lang="da-DK" sz="2600" dirty="0"/>
              <a:t>assistance med udpakning og klargøring af </a:t>
            </a:r>
            <a:r>
              <a:rPr lang="da-DK" sz="2600" dirty="0" smtClean="0"/>
              <a:t>apparatur</a:t>
            </a:r>
          </a:p>
          <a:p>
            <a:endParaRPr lang="da-DK" dirty="0"/>
          </a:p>
        </p:txBody>
      </p:sp>
      <p:pic>
        <p:nvPicPr>
          <p:cNvPr id="7" name="Picture 4" descr="1909492-operationsstu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5013" r="25013"/>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1842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Office-tema">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kabelon DCO" id="{6C41BC89-E622-44CC-AF79-4638A82D387D}" vid="{A557D600-BC3C-4FFD-9FDC-1A119798BA1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Skabelon DCO</Template>
  <TotalTime>0</TotalTime>
  <Words>2515</Words>
  <Application>Microsoft Office PowerPoint</Application>
  <PresentationFormat>Widescreen</PresentationFormat>
  <Paragraphs>379</Paragraphs>
  <Slides>42</Slides>
  <Notes>30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42</vt:i4>
      </vt:variant>
    </vt:vector>
  </HeadingPairs>
  <TitlesOfParts>
    <vt:vector size="46" baseType="lpstr">
      <vt:lpstr>Arial</vt:lpstr>
      <vt:lpstr>Calibri</vt:lpstr>
      <vt:lpstr>Georgia</vt:lpstr>
      <vt:lpstr>Office-tema</vt:lpstr>
      <vt:lpstr>Anæstesisygepleje ved donoroperationen</vt:lpstr>
      <vt:lpstr>PowerPoint-præsentation</vt:lpstr>
      <vt:lpstr>Donoroperationen</vt:lpstr>
      <vt:lpstr>Brug National Guideline for Organdonation  </vt:lpstr>
      <vt:lpstr>National Guideline for Organdonation </vt:lpstr>
      <vt:lpstr>National Guideline Punkt 8</vt:lpstr>
      <vt:lpstr>PowerPoint-præsentation</vt:lpstr>
      <vt:lpstr>Transport fra intensiv til OP </vt:lpstr>
      <vt:lpstr>Klargøring af operationsstuen </vt:lpstr>
      <vt:lpstr>Fremstilling på stuen</vt:lpstr>
      <vt:lpstr>Fremstilling på stuen</vt:lpstr>
      <vt:lpstr>PowerPoint-præsentation</vt:lpstr>
      <vt:lpstr>PowerPoint-præsentation</vt:lpstr>
      <vt:lpstr>Eksternt personalebehov</vt:lpstr>
      <vt:lpstr>Ved lungedonation til udenlandsk modtager</vt:lpstr>
      <vt:lpstr>PowerPoint-præsentation</vt:lpstr>
      <vt:lpstr>PowerPoint-præsentation</vt:lpstr>
      <vt:lpstr>PowerPoint-præsentation</vt:lpstr>
      <vt:lpstr>PowerPoint-præsentation</vt:lpstr>
      <vt:lpstr>PowerPoint-præsentation</vt:lpstr>
      <vt:lpstr>Brug Rekommandationen i National Guideline</vt:lpstr>
      <vt:lpstr>PowerPoint-præsentation</vt:lpstr>
      <vt:lpstr>PowerPoint-præsentation</vt:lpstr>
      <vt:lpstr>Hvad handler det om?</vt:lpstr>
      <vt:lpstr>Hvorfor er det så svært?</vt:lpstr>
      <vt:lpstr>  Organbevarende behandling med fokus på: </vt:lpstr>
      <vt:lpstr>Referenceområde </vt:lpstr>
      <vt:lpstr>Ved hjertestop</vt:lpstr>
      <vt:lpstr>PowerPoint-præsentation</vt:lpstr>
      <vt:lpstr>Hvad er spinalreflekser?</vt:lpstr>
      <vt:lpstr>Spinalreflekser kan f.eks. udløses af:</vt:lpstr>
      <vt:lpstr>PowerPoint-præsentation</vt:lpstr>
      <vt:lpstr>PowerPoint-præsentation</vt:lpstr>
      <vt:lpstr>Forekomst </vt:lpstr>
      <vt:lpstr>Hvorfor er der behov for at dæmpe spinalreflekser?</vt:lpstr>
      <vt:lpstr>PowerPoint-præsentation</vt:lpstr>
      <vt:lpstr>PowerPoint-præsentation</vt:lpstr>
      <vt:lpstr>PowerPoint-præsentation</vt:lpstr>
      <vt:lpstr>Efter endt organ- udtagning</vt:lpstr>
      <vt:lpstr>Efter donations forløbet</vt:lpstr>
      <vt:lpstr>Hvordan adskiller en donoroperation sig fra en anden operation</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Skøtt Skare Bruun</dc:creator>
  <cp:lastModifiedBy>Anne Marie Michelsen</cp:lastModifiedBy>
  <cp:revision>107</cp:revision>
  <cp:lastPrinted>2020-06-19T12:24:47Z</cp:lastPrinted>
  <dcterms:created xsi:type="dcterms:W3CDTF">2021-08-19T07:14:15Z</dcterms:created>
  <dcterms:modified xsi:type="dcterms:W3CDTF">2022-06-22T07:16:55Z</dcterms:modified>
</cp:coreProperties>
</file>