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465" r:id="rId2"/>
    <p:sldId id="494" r:id="rId3"/>
    <p:sldId id="495" r:id="rId4"/>
    <p:sldId id="471" r:id="rId5"/>
    <p:sldId id="472" r:id="rId6"/>
    <p:sldId id="490" r:id="rId7"/>
    <p:sldId id="474" r:id="rId8"/>
    <p:sldId id="477" r:id="rId9"/>
    <p:sldId id="478" r:id="rId10"/>
    <p:sldId id="479" r:id="rId11"/>
    <p:sldId id="480" r:id="rId12"/>
    <p:sldId id="487" r:id="rId13"/>
    <p:sldId id="485" r:id="rId14"/>
    <p:sldId id="486" r:id="rId15"/>
    <p:sldId id="493" r:id="rId16"/>
    <p:sldId id="489" r:id="rId17"/>
  </p:sldIdLst>
  <p:sldSz cx="12192000" cy="6858000"/>
  <p:notesSz cx="6797675" cy="9926638"/>
  <p:custDataLst>
    <p:tags r:id="rId1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65"/>
            <p14:sldId id="494"/>
            <p14:sldId id="495"/>
            <p14:sldId id="471"/>
            <p14:sldId id="472"/>
            <p14:sldId id="490"/>
            <p14:sldId id="474"/>
            <p14:sldId id="477"/>
            <p14:sldId id="478"/>
            <p14:sldId id="479"/>
            <p14:sldId id="480"/>
            <p14:sldId id="487"/>
            <p14:sldId id="485"/>
            <p14:sldId id="486"/>
            <p14:sldId id="493"/>
            <p14:sldId id="489"/>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FF612C"/>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1469" autoAdjust="0"/>
  </p:normalViewPr>
  <p:slideViewPr>
    <p:cSldViewPr snapToGrid="0" snapToObjects="1">
      <p:cViewPr varScale="1">
        <p:scale>
          <a:sx n="105" d="100"/>
          <a:sy n="105" d="100"/>
        </p:scale>
        <p:origin x="828" y="11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14-02-2024</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30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smtClean="0"/>
              <a:t>Inden konstateringen</a:t>
            </a:r>
            <a:r>
              <a:rPr lang="da-DK" baseline="0" dirty="0" smtClean="0"/>
              <a:t> af døden skal betingelserne for at kunne stille dødsdiagnosen være opfyldt.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Døden konstateres ved en klinisk undersøgelse, der med stetoskopi af hjerte og lunger bekræfter fravær af åndedræt og hjertevirksomhed. Der skal også foretages en klinisk undersøgelse, som bekræfter fravær af reflekser, som udgår fra hjernestammen, herunder ophævede pupilreflekser for lys, ophævede reaktioner på berøring af hornhinden samt manglende svælg-reflekser. Når der er valgt lige præcis de reflekser, er det for at konstatere det permanente tab af al hjernefunktion.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u="none" strike="noStrike" kern="1200" baseline="0" dirty="0" smtClean="0">
                <a:solidFill>
                  <a:schemeClr val="tx1"/>
                </a:solidFill>
                <a:latin typeface="+mn-lt"/>
                <a:ea typeface="+mn-ea"/>
                <a:cs typeface="+mn-cs"/>
              </a:rPr>
              <a:t>Vær også opmærksom på, at døden skal konstateres af en speciallæge i anæstesiologi og at der gælder samme regler som ved donation efter hjernedød: Den læge, der er ansvarlig for transplantationsindgrebet, må ikke være den samme som har behandlet donor under dennes sidste sygdom eller har konstateret døden.</a:t>
            </a:r>
            <a:endParaRPr lang="da-DK" baseline="0" dirty="0" smtClean="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32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u="none" strike="noStrike" kern="1200" baseline="0" dirty="0" smtClean="0">
                <a:solidFill>
                  <a:schemeClr val="tx1"/>
                </a:solidFill>
                <a:latin typeface="+mn-lt"/>
                <a:ea typeface="+mn-ea"/>
                <a:cs typeface="+mn-cs"/>
              </a:rPr>
              <a:t>Når patienten er konstateret død</a:t>
            </a:r>
            <a:r>
              <a:rPr lang="da-DK" sz="1200" b="0" i="0" u="none" strike="noStrike" kern="1200" baseline="0" dirty="0" smtClean="0">
                <a:solidFill>
                  <a:schemeClr val="tx1"/>
                </a:solidFill>
                <a:latin typeface="+mn-lt"/>
                <a:ea typeface="+mn-ea"/>
                <a:cs typeface="+mn-cs"/>
              </a:rPr>
              <a:t>, er der to forskellige procedurer, der kan udføres, inden donoroperationen indledes. </a:t>
            </a:r>
            <a:r>
              <a:rPr lang="da-DK" sz="1200" b="0" i="0" kern="1200" dirty="0" smtClean="0">
                <a:solidFill>
                  <a:schemeClr val="tx1"/>
                </a:solidFill>
                <a:effectLst/>
                <a:latin typeface="+mn-lt"/>
                <a:ea typeface="+mn-ea"/>
                <a:cs typeface="+mn-cs"/>
              </a:rPr>
              <a:t>Valg af procedure afhænger af hvilke organer, der skal doneres, og har til formål at sikre den bedst mulige kvalitet og funktion af organerne. Der er forskel på, i hvilket omfang de forskellige organer tåler at være uden blod- og iltforsyning efter patienten er erklæret død, og cirkulationen er ophørt. </a:t>
            </a:r>
          </a:p>
          <a:p>
            <a:r>
              <a:rPr lang="da-DK" sz="1200" b="0" i="1" kern="1200" dirty="0" smtClean="0">
                <a:solidFill>
                  <a:schemeClr val="tx1"/>
                </a:solidFill>
                <a:effectLst/>
                <a:latin typeface="+mn-lt"/>
                <a:ea typeface="+mn-ea"/>
                <a:cs typeface="+mn-cs"/>
              </a:rPr>
              <a:t>Rapid </a:t>
            </a:r>
            <a:r>
              <a:rPr lang="da-DK" sz="1200" b="0" i="1" kern="1200" dirty="0" err="1" smtClean="0">
                <a:solidFill>
                  <a:schemeClr val="tx1"/>
                </a:solidFill>
                <a:effectLst/>
                <a:latin typeface="+mn-lt"/>
                <a:ea typeface="+mn-ea"/>
                <a:cs typeface="+mn-cs"/>
              </a:rPr>
              <a:t>Procurement</a:t>
            </a:r>
            <a:r>
              <a:rPr lang="da-DK" sz="1200" b="0" i="1" kern="1200" dirty="0" smtClean="0">
                <a:solidFill>
                  <a:schemeClr val="tx1"/>
                </a:solidFill>
                <a:effectLst/>
                <a:latin typeface="+mn-lt"/>
                <a:ea typeface="+mn-ea"/>
                <a:cs typeface="+mn-cs"/>
              </a:rPr>
              <a:t> (RP): </a:t>
            </a:r>
            <a:r>
              <a:rPr lang="da-DK" sz="1200" b="0" i="0" kern="1200" dirty="0" smtClean="0">
                <a:solidFill>
                  <a:schemeClr val="tx1"/>
                </a:solidFill>
                <a:effectLst/>
                <a:latin typeface="+mn-lt"/>
                <a:ea typeface="+mn-ea"/>
                <a:cs typeface="+mn-cs"/>
              </a:rPr>
              <a:t>Ved denne procedure flyttes donor til operationsstuen efter patienten er erklæret død, og organerne udtages hurtigst muligt. Proceduren anvendes hovedsageligt, når der skal transplanteres nyrer og lunger, da de er mindre følsomme over for iltmangel. </a:t>
            </a:r>
          </a:p>
          <a:p>
            <a:r>
              <a:rPr lang="da-DK" sz="1200" b="0" i="1" u="none" strike="noStrike" kern="1200" baseline="0" dirty="0" err="1" smtClean="0">
                <a:solidFill>
                  <a:schemeClr val="tx1"/>
                </a:solidFill>
                <a:effectLst/>
                <a:latin typeface="+mn-lt"/>
                <a:ea typeface="+mn-ea"/>
                <a:cs typeface="+mn-cs"/>
              </a:rPr>
              <a:t>Normoterm</a:t>
            </a:r>
            <a:r>
              <a:rPr lang="da-DK" sz="1200" b="0" i="1" u="none" strike="noStrike" kern="1200" baseline="0" dirty="0" smtClean="0">
                <a:solidFill>
                  <a:schemeClr val="tx1"/>
                </a:solidFill>
                <a:effectLst/>
                <a:latin typeface="+mn-lt"/>
                <a:ea typeface="+mn-ea"/>
                <a:cs typeface="+mn-cs"/>
              </a:rPr>
              <a:t> regional perfusion (NRP): </a:t>
            </a:r>
            <a:r>
              <a:rPr lang="da-DK" sz="1200" b="0" i="0" kern="1200" dirty="0" smtClean="0">
                <a:solidFill>
                  <a:schemeClr val="tx1"/>
                </a:solidFill>
                <a:effectLst/>
                <a:latin typeface="+mn-lt"/>
                <a:ea typeface="+mn-ea"/>
                <a:cs typeface="+mn-cs"/>
              </a:rPr>
              <a:t>Ved denne procedure tilføres alene de organer, der skal transplanteres, ilt via en ekstern maskine efter døden er konstateret. Der er altså tale om en kunstig cirkulation, hvor formålet er at optimere organerne. Proceduren anvendes ofte, når hjerte og lever skal transplanteres, da disse organer er mere følsomme over for den iltmangel, der opstår, når døden er konstateret og frem til donoroperationen.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50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de følgende slides gennemgås</a:t>
            </a:r>
            <a:r>
              <a:rPr lang="da-DK" baseline="0" dirty="0" smtClean="0"/>
              <a:t> opmærksomhedspunkter i omsorgen for de pårørende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65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Erfaringerne med organdonation efter hjernedød har vist, at der er gode muligheder for at drage omsorg ved livets afslutning. Tilsvarende erfaringer med pårørendeomsorg er rapporteret i forbindelse med DCD-forløb i Sverige og Norge.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hvad der ligger til grund for, at det besluttes at stoppe behandlingen med henblik på overlevelse</a:t>
            </a:r>
            <a:r>
              <a:rPr lang="da-DK" sz="1200" b="0" i="0" u="none" strike="noStrike" kern="1200" baseline="0" dirty="0" smtClean="0">
                <a:solidFill>
                  <a:schemeClr val="tx1"/>
                </a:solidFill>
                <a:latin typeface="+mn-lt"/>
                <a:ea typeface="+mn-ea"/>
                <a:cs typeface="+mn-cs"/>
              </a:rPr>
              <a:t>. Det er afgørende, at de pårørende forstår og accepterer, at de skal miste. Er denne accept ikke opnået kan familien ofte ikke rumme at tale om organdonation, fordi de stadig håber på overlevelse. Det kan tage tid, at nå til den accept, - det er vigtigt, at sundhedspersonalet skaber rammer, så der er rum og tid til det.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Tydelig kommunikation om DCD-forløbet</a:t>
            </a:r>
            <a:r>
              <a:rPr lang="da-DK" sz="1200" b="0" i="0" u="none" strike="noStrike" kern="1200" baseline="0" dirty="0" smtClean="0">
                <a:solidFill>
                  <a:schemeClr val="tx1"/>
                </a:solidFill>
                <a:latin typeface="+mn-lt"/>
                <a:ea typeface="+mn-ea"/>
                <a:cs typeface="+mn-cs"/>
              </a:rPr>
              <a:t>. Detaljeringsgraden tilpasses den enkelte familie. Nogle kan have behov for at høre meget præcist om forløbet og de procedurer, der bliver behov for efter døden er konstateret, mens andre har behov for markant mindre information. </a:t>
            </a:r>
            <a:endParaRPr lang="da-DK"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Guidning gennem DCD-forløbet. </a:t>
            </a:r>
            <a:r>
              <a:rPr lang="da-DK" sz="1200" b="0" i="0" u="none" strike="noStrike" kern="1200" baseline="0" dirty="0" smtClean="0">
                <a:solidFill>
                  <a:schemeClr val="tx1"/>
                </a:solidFill>
                <a:latin typeface="+mn-lt"/>
                <a:ea typeface="+mn-ea"/>
                <a:cs typeface="+mn-cs"/>
              </a:rPr>
              <a:t>For pårørende er et organdonationsforløb helt ukendt og de vil have behov for at blive guidet og informeret om, hvornår hvad sker, men særligt også hvornår og hvordan de kan tage afsked. Hvornår kan de være på stuen? - Er der særlige ritualer, der er vigtige for dem? </a:t>
            </a:r>
            <a:endParaRPr lang="da-DK" sz="1200" b="1" i="0" u="none" strike="noStrike" kern="1200" baseline="0" dirty="0" smtClean="0">
              <a:solidFill>
                <a:schemeClr val="tx1"/>
              </a:solidFill>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6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Da lægerne har forsøgt at behandle med sigte på overlevelse inden organdonation bliver en mulighed, har det ofte været </a:t>
            </a:r>
            <a:r>
              <a:rPr lang="da-DK" sz="1200" b="1" i="0" u="none" strike="noStrike" kern="1200" baseline="0" dirty="0" smtClean="0">
                <a:solidFill>
                  <a:schemeClr val="tx1"/>
                </a:solidFill>
                <a:latin typeface="+mn-lt"/>
                <a:ea typeface="+mn-ea"/>
                <a:cs typeface="+mn-cs"/>
              </a:rPr>
              <a:t>god tid for de pårørende </a:t>
            </a:r>
            <a:r>
              <a:rPr lang="da-DK" sz="1200" b="0" i="0" u="none" strike="noStrike" kern="1200" baseline="0" dirty="0" smtClean="0">
                <a:solidFill>
                  <a:schemeClr val="tx1"/>
                </a:solidFill>
                <a:latin typeface="+mn-lt"/>
                <a:ea typeface="+mn-ea"/>
                <a:cs typeface="+mn-cs"/>
              </a:rPr>
              <a:t>til at forstå, og forberede sig på, at overlevelse ikke er en mulighed. </a:t>
            </a:r>
          </a:p>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Et DCD-forløb vil dog adskille sig fra andre afskedsforløb, hvor man slukker for respiratoren, da døden skal indtræde indenfor en tidsperiode på makismalt 3 timer fra ophør af livsforlængende behandling hvis organdonation skal være muligt.  Erfaringer fra Sverige tyder dog på, at sådanne forløb ikke føles forhastede for de pårørende, så længe det sikres, at</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er godt forberedt på, hvad der skal ske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har haft mulighed for at tage afsked inden man slukker respiratoren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 kan være til stede under hele forløbet, hvis de ønsker det</a:t>
            </a:r>
          </a:p>
          <a:p>
            <a:r>
              <a:rPr lang="da-DK" sz="1200" b="1" i="0" u="none" strike="noStrike" kern="1200" baseline="0" dirty="0" smtClean="0">
                <a:solidFill>
                  <a:schemeClr val="tx1"/>
                </a:solidFill>
                <a:latin typeface="+mn-lt"/>
                <a:ea typeface="+mn-ea"/>
                <a:cs typeface="+mn-cs"/>
              </a:rPr>
              <a:t>Familien tilbydes den vanlige opfølgning efter donationsforløb. </a:t>
            </a:r>
            <a:r>
              <a:rPr lang="da-DK" sz="1200" b="0" i="0" u="none" strike="noStrike" kern="1200" baseline="0" dirty="0" smtClean="0">
                <a:solidFill>
                  <a:schemeClr val="tx1"/>
                </a:solidFill>
                <a:latin typeface="+mn-lt"/>
                <a:ea typeface="+mn-ea"/>
                <a:cs typeface="+mn-cs"/>
              </a:rPr>
              <a:t>Det vil sige, de tilbydes en opfølgende samtale med afdelingen, takkebrev samt invitation til pårørendedag (se national guideline). Et fransk studie fra 2022 fastslår betydningen af opfølgningen med familien efter et dødsfald. Studiet inkluderede 34 intensivafdelinger, hvor halvdelen af dem i forsøgsfasen praktiserede en proaktiv intervention bestående af tre møder mellem pårørende og den samme læge og sygeplejerske i forløbet (før, under og efter dødsfald). Interventionen reducerede signifikant antallet af pårørende med ‘</a:t>
            </a:r>
            <a:r>
              <a:rPr lang="da-DK" sz="1200" b="0" i="0" u="none" strike="noStrike" kern="1200" baseline="0" dirty="0" err="1" smtClean="0">
                <a:solidFill>
                  <a:schemeClr val="tx1"/>
                </a:solidFill>
                <a:latin typeface="+mn-lt"/>
                <a:ea typeface="+mn-ea"/>
                <a:cs typeface="+mn-cs"/>
              </a:rPr>
              <a:t>prolonged</a:t>
            </a:r>
            <a:r>
              <a:rPr lang="da-DK" sz="1200" b="0" i="0" u="none" strike="noStrike" kern="1200" baseline="0" dirty="0" smtClean="0">
                <a:solidFill>
                  <a:schemeClr val="tx1"/>
                </a:solidFill>
                <a:latin typeface="+mn-lt"/>
                <a:ea typeface="+mn-ea"/>
                <a:cs typeface="+mn-cs"/>
              </a:rPr>
              <a:t> </a:t>
            </a:r>
            <a:r>
              <a:rPr lang="da-DK" sz="1200" b="0" i="0" u="none" strike="noStrike" kern="1200" baseline="0" dirty="0" err="1" smtClean="0">
                <a:solidFill>
                  <a:schemeClr val="tx1"/>
                </a:solidFill>
                <a:latin typeface="+mn-lt"/>
                <a:ea typeface="+mn-ea"/>
                <a:cs typeface="+mn-cs"/>
              </a:rPr>
              <a:t>grief</a:t>
            </a:r>
            <a:r>
              <a:rPr lang="da-DK" sz="1200" b="0" i="0" u="none" strike="noStrike" kern="1200" baseline="0" dirty="0" smtClean="0">
                <a:solidFill>
                  <a:schemeClr val="tx1"/>
                </a:solidFill>
                <a:latin typeface="+mn-lt"/>
                <a:ea typeface="+mn-ea"/>
                <a:cs typeface="+mn-cs"/>
              </a:rPr>
              <a:t> symptoms’ (6 mdr.) – det vi kalder kompliceret sorg. Det kan eksempelvis være svært ved at acceptere tabet, intens længsel efter afdøde og følelsen af at være fanget i sorg mere end 6 måneder og frem efter dødsfaldet.  </a:t>
            </a:r>
            <a:endParaRPr lang="da-DK" sz="1200" b="1" i="0" u="none" strike="noStrike" kern="1200" baseline="0" dirty="0" smtClean="0">
              <a:solidFill>
                <a:schemeClr val="tx1"/>
              </a:solidFill>
              <a:latin typeface="+mn-lt"/>
              <a:ea typeface="+mn-ea"/>
              <a:cs typeface="+mn-cs"/>
            </a:endParaRPr>
          </a:p>
          <a:p>
            <a:endParaRPr lang="da-DK" sz="1200" b="1"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Kilde: </a:t>
            </a:r>
            <a:r>
              <a:rPr lang="en-US" sz="1200" b="0" i="0" u="none" strike="noStrike" kern="1200" baseline="0" dirty="0" smtClean="0">
                <a:solidFill>
                  <a:schemeClr val="tx1"/>
                </a:solidFill>
                <a:latin typeface="+mn-lt"/>
                <a:ea typeface="+mn-ea"/>
                <a:cs typeface="+mn-cs"/>
              </a:rPr>
              <a:t>Kentish-Barnes, N et al. A three-step support strategy for relatives of patients dying in the intensive care unit: a cluster randomized trial. Lancet. 2022. 399: 656-64</a:t>
            </a:r>
            <a:r>
              <a:rPr lang="da-DK" sz="1200" b="0" i="0" u="none" strike="noStrike" kern="1200" baseline="0" dirty="0" smtClean="0">
                <a:solidFill>
                  <a:schemeClr val="tx1"/>
                </a:solidFill>
                <a:latin typeface="+mn-lt"/>
                <a:ea typeface="+mn-ea"/>
                <a:cs typeface="+mn-cs"/>
              </a:rPr>
              <a:t> </a:t>
            </a:r>
          </a:p>
          <a:p>
            <a:r>
              <a:rPr lang="da-DK" sz="1200" b="0" i="0" u="none" strike="noStrike" kern="1200" baseline="0" dirty="0" smtClean="0">
                <a:solidFill>
                  <a:schemeClr val="tx1"/>
                </a:solidFill>
                <a:latin typeface="+mn-lt"/>
                <a:ea typeface="+mn-ea"/>
                <a:cs typeface="+mn-cs"/>
              </a:rPr>
              <a:t>Kilde: </a:t>
            </a:r>
            <a:r>
              <a:rPr lang="sv-SE" sz="1200" b="0" i="0" u="none" strike="noStrike" kern="1200" baseline="0" dirty="0" smtClean="0">
                <a:solidFill>
                  <a:schemeClr val="tx1"/>
                </a:solidFill>
                <a:latin typeface="+mn-lt"/>
                <a:ea typeface="+mn-ea"/>
                <a:cs typeface="+mn-cs"/>
              </a:rPr>
              <a:t>Vävnadsrådet. BILAGA 4 TILL SLUTRAPPORT DCDPROJEKTET Rapport personal Fokusgrupper med intensivvårds och operationspersonal efter avslutat </a:t>
            </a:r>
            <a:r>
              <a:rPr lang="sv-SE" sz="1200" b="0" i="0" u="none" strike="noStrike" kern="1200" baseline="0" dirty="0" err="1" smtClean="0">
                <a:solidFill>
                  <a:schemeClr val="tx1"/>
                </a:solidFill>
                <a:latin typeface="+mn-lt"/>
                <a:ea typeface="+mn-ea"/>
                <a:cs typeface="+mn-cs"/>
              </a:rPr>
              <a:t>pilotår</a:t>
            </a:r>
            <a:r>
              <a:rPr lang="sv-SE" sz="1200" b="0" i="0" u="none" strike="noStrike" kern="1200" baseline="0" dirty="0" smtClean="0">
                <a:solidFill>
                  <a:schemeClr val="tx1"/>
                </a:solidFill>
                <a:latin typeface="+mn-lt"/>
                <a:ea typeface="+mn-ea"/>
                <a:cs typeface="+mn-cs"/>
              </a:rPr>
              <a:t> för donation efter cirkulationsstillestånd 2020-02-13 LINDA GYLLSTRÖM KREKULA &amp; ULLA FORINDER FÖR DET NATIONELLA DCD-PROJEKTET VÄVNADSRÅDET SVERIGES KOMMUNER OCH REGIONER. // Vävnadsrådet. BILAGA 5 TILL SLUTRAPPORT DCDPROJEKTET rapport närstående Djupintervjuer med närstående till donatorer som donerat organ efter död till följd av cirkulationsstillestånd. //</a:t>
            </a: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567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Varm iskæmi: </a:t>
            </a:r>
            <a:r>
              <a:rPr lang="da-DK" sz="1200" b="0" i="0" u="none" strike="noStrike" kern="1200" baseline="0" dirty="0" smtClean="0">
                <a:solidFill>
                  <a:schemeClr val="tx1"/>
                </a:solidFill>
                <a:latin typeface="+mn-lt"/>
                <a:ea typeface="+mn-ea"/>
                <a:cs typeface="+mn-cs"/>
              </a:rPr>
              <a:t>iltmangel uden nedkøling. Der kan opstå n</a:t>
            </a:r>
            <a:r>
              <a:rPr lang="da-DK" dirty="0" smtClean="0"/>
              <a:t>edsat blodforsyning i organerne </a:t>
            </a:r>
            <a:r>
              <a:rPr lang="da-DK" baseline="0" dirty="0" smtClean="0"/>
              <a:t>i varierende grad fra den livsforlængende behandling stoppes og frem til organerne enten </a:t>
            </a:r>
            <a:r>
              <a:rPr lang="da-DK" baseline="0" dirty="0" err="1" smtClean="0"/>
              <a:t>reperfusioneres</a:t>
            </a:r>
            <a:r>
              <a:rPr lang="da-DK" baseline="0" dirty="0" smtClean="0"/>
              <a:t> eller udtages ved operationsproceduren. Flere steder defineret ved SAT </a:t>
            </a:r>
            <a:r>
              <a:rPr lang="da-DK" u="sng" baseline="0" dirty="0" smtClean="0"/>
              <a:t>&lt;</a:t>
            </a:r>
            <a:r>
              <a:rPr lang="da-DK" baseline="0" dirty="0" smtClean="0"/>
              <a:t> 70 og systolisk blodtryk på </a:t>
            </a:r>
            <a:r>
              <a:rPr lang="da-DK" u="sng" baseline="0" dirty="0" smtClean="0"/>
              <a:t>&lt;</a:t>
            </a:r>
            <a:r>
              <a:rPr lang="da-DK" baseline="0" dirty="0" smtClean="0"/>
              <a:t> 50 </a:t>
            </a:r>
            <a:r>
              <a:rPr lang="da-DK" baseline="0" dirty="0" err="1" smtClean="0"/>
              <a:t>mmHg</a:t>
            </a:r>
            <a:r>
              <a:rPr lang="da-DK" baseline="0" dirty="0" smtClean="0"/>
              <a:t>.</a:t>
            </a:r>
            <a:endParaRPr lang="da-DK" dirty="0" smtClean="0"/>
          </a:p>
          <a:p>
            <a:r>
              <a:rPr lang="da-DK" b="1" dirty="0" smtClean="0"/>
              <a:t>Kold</a:t>
            </a:r>
            <a:r>
              <a:rPr lang="da-DK" b="1" baseline="0" dirty="0" smtClean="0"/>
              <a:t> iskæmi: </a:t>
            </a:r>
            <a:r>
              <a:rPr lang="da-DK" baseline="0" dirty="0" smtClean="0"/>
              <a:t>Ophævet blodforsyning under nedkøling. Opstår efter organerne er udtaget ved operationsproceduren og frem til transplantationen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116440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293139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Rapporten kan findes på </a:t>
            </a:r>
            <a:r>
              <a:rPr lang="da-DK" dirty="0" err="1" smtClean="0"/>
              <a:t>SSTs</a:t>
            </a:r>
            <a:r>
              <a:rPr lang="da-DK" baseline="0" dirty="0" smtClean="0"/>
              <a:t> hjemmeside samt på organdonation.dk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295086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smtClean="0">
                <a:solidFill>
                  <a:schemeClr val="tx1"/>
                </a:solidFill>
                <a:latin typeface="+mn-lt"/>
                <a:ea typeface="+mn-ea"/>
                <a:cs typeface="+mn-cs"/>
              </a:rPr>
              <a:t>Siden 1995 har der internationalt været anvendt en opdeling af DCD i forskellige kategorier, den såkaldte Maastricht-klassifikation, som er betinget af, hvor i et forløb donor dør. Ud over klassifikation af hvor i forløbet donor dør, arbejdes der også med en opdeling af DCD i to hovedtyper: </a:t>
            </a: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og </a:t>
            </a:r>
            <a:r>
              <a:rPr lang="da-DK" sz="1200" b="1" i="0" u="none" strike="noStrike" kern="1200" baseline="0" dirty="0" smtClean="0">
                <a:solidFill>
                  <a:schemeClr val="tx1"/>
                </a:solidFill>
                <a:latin typeface="+mn-lt"/>
                <a:ea typeface="+mn-ea"/>
                <a:cs typeface="+mn-cs"/>
              </a:rPr>
              <a:t>kontrolleret DCD</a:t>
            </a:r>
            <a:r>
              <a:rPr lang="da-DK" sz="1200" b="0" i="0" u="none" strike="noStrike" kern="1200" baseline="0" dirty="0" smtClean="0">
                <a:solidFill>
                  <a:schemeClr val="tx1"/>
                </a:solidFill>
                <a:latin typeface="+mn-lt"/>
                <a:ea typeface="+mn-ea"/>
                <a:cs typeface="+mn-cs"/>
              </a:rPr>
              <a:t>. </a:t>
            </a:r>
          </a:p>
          <a:p>
            <a:endParaRPr lang="da-DK"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Kontrolleret DCD: </a:t>
            </a:r>
            <a:r>
              <a:rPr lang="da-DK" sz="1200" b="0" i="0" u="none" strike="noStrike" kern="1200" baseline="0" dirty="0" smtClean="0">
                <a:solidFill>
                  <a:schemeClr val="tx1"/>
                </a:solidFill>
                <a:latin typeface="+mn-lt"/>
                <a:ea typeface="+mn-ea"/>
                <a:cs typeface="+mn-cs"/>
              </a:rPr>
              <a:t>Organdonation</a:t>
            </a:r>
            <a:r>
              <a:rPr lang="da-DK" sz="1200" b="1" i="0" u="none" strike="noStrike" kern="1200" baseline="0" dirty="0" smtClean="0">
                <a:solidFill>
                  <a:schemeClr val="tx1"/>
                </a:solidFill>
                <a:latin typeface="+mn-lt"/>
                <a:ea typeface="+mn-ea"/>
                <a:cs typeface="+mn-cs"/>
              </a:rPr>
              <a:t> </a:t>
            </a:r>
            <a:r>
              <a:rPr lang="da-DK" sz="1200" b="0" i="0" u="none" strike="noStrike" kern="1200" baseline="0" dirty="0" smtClean="0">
                <a:solidFill>
                  <a:schemeClr val="tx1"/>
                </a:solidFill>
                <a:latin typeface="+mn-lt"/>
                <a:ea typeface="+mn-ea"/>
                <a:cs typeface="+mn-cs"/>
              </a:rPr>
              <a:t>gennemføres efter man afslutter livsforlængende behandling hos en patient indlagt på et intensivafsnit, hvor al videre behandling er udsigtsløs, og hvor patienten dør af hjerte- og respirationsstop.  </a:t>
            </a:r>
          </a:p>
          <a:p>
            <a:pPr marL="171450" indent="-171450">
              <a:buFont typeface="Arial" panose="020B0604020202020204" pitchFamily="34" charset="0"/>
              <a:buChar char="•"/>
            </a:pPr>
            <a:r>
              <a:rPr lang="da-DK" sz="1200" b="1" i="0" u="none" strike="noStrike" kern="1200" baseline="0" dirty="0" smtClean="0">
                <a:solidFill>
                  <a:schemeClr val="tx1"/>
                </a:solidFill>
                <a:latin typeface="+mn-lt"/>
                <a:ea typeface="+mn-ea"/>
                <a:cs typeface="+mn-cs"/>
              </a:rPr>
              <a:t>Ukontrolleret DCD: </a:t>
            </a:r>
            <a:r>
              <a:rPr lang="da-DK" sz="1200" b="0" i="0" u="none" strike="noStrike" kern="1200" baseline="0" dirty="0" smtClean="0">
                <a:solidFill>
                  <a:schemeClr val="tx1"/>
                </a:solidFill>
                <a:latin typeface="+mn-lt"/>
                <a:ea typeface="+mn-ea"/>
                <a:cs typeface="+mn-cs"/>
              </a:rPr>
              <a:t>Organdonation gennemføres fra patienter, hvor hjerte- og respirationsstop optræder uventet. I denne gruppe indgår både patienter som indbringes til hospital med hjerte- og respirationsstop, samt patienter, hvor hjerte- og respirationsstop optræder </a:t>
            </a:r>
            <a:r>
              <a:rPr lang="da-DK" sz="1200" b="0" i="0" u="sng" strike="noStrike" kern="1200" baseline="0" dirty="0" smtClean="0">
                <a:solidFill>
                  <a:schemeClr val="tx1"/>
                </a:solidFill>
                <a:latin typeface="+mn-lt"/>
                <a:ea typeface="+mn-ea"/>
                <a:cs typeface="+mn-cs"/>
              </a:rPr>
              <a:t>uventet</a:t>
            </a:r>
            <a:r>
              <a:rPr lang="da-DK" sz="1200" b="0" i="0" u="none" strike="noStrike" kern="1200" baseline="0" dirty="0" smtClean="0">
                <a:solidFill>
                  <a:schemeClr val="tx1"/>
                </a:solidFill>
                <a:latin typeface="+mn-lt"/>
                <a:ea typeface="+mn-ea"/>
                <a:cs typeface="+mn-cs"/>
              </a:rPr>
              <a:t> under indlæggelse på hospital. </a:t>
            </a:r>
          </a:p>
          <a:p>
            <a:pPr marL="0" indent="0">
              <a:buFont typeface="Arial" panose="020B0604020202020204" pitchFamily="34" charset="0"/>
              <a:buNone/>
            </a:pPr>
            <a:endParaRPr lang="da-DK"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da-DK" sz="1200" b="1" i="0" u="none" strike="noStrike" kern="1200" baseline="0" dirty="0" smtClean="0">
                <a:solidFill>
                  <a:schemeClr val="tx1"/>
                </a:solidFill>
                <a:latin typeface="+mn-lt"/>
                <a:ea typeface="+mn-ea"/>
                <a:cs typeface="+mn-cs"/>
              </a:rPr>
              <a:t>I Danmark vil vi alene gennemføre kontrolleret </a:t>
            </a:r>
            <a:r>
              <a:rPr lang="da-DK" sz="1200" b="0" i="0" u="none" strike="noStrike" kern="1200" baseline="0" dirty="0" smtClean="0">
                <a:solidFill>
                  <a:schemeClr val="tx1"/>
                </a:solidFill>
                <a:latin typeface="+mn-lt"/>
                <a:ea typeface="+mn-ea"/>
                <a:cs typeface="+mn-cs"/>
              </a:rPr>
              <a:t>DCD hos patienter, der er indlagt på hospitalets intensivafsnit, hvor al videre behandling vurderes udsigtsløs, og hvor den livsforlængende behandling derfor afsluttes. Ukontrolleret DCD praktiseres som en mulighed i eksempelvis Spanien. </a:t>
            </a:r>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40363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Fælles</a:t>
            </a:r>
            <a:r>
              <a:rPr lang="da-DK" sz="1200" baseline="0" dirty="0" smtClean="0"/>
              <a:t> for donation efter hjernedød og donation efter cirkulatorisk død er, at man forinden er blevet indlagt med en svær skade i hjernen. Det kan eksempelvis være: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Spontane cerebrale blødninger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err="1" smtClean="0"/>
              <a:t>Anoxiske</a:t>
            </a:r>
            <a:r>
              <a:rPr lang="da-DK" sz="1200" baseline="0" dirty="0" smtClean="0"/>
              <a:t>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Traumatiske hjerneskader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a-DK" sz="1200" baseline="0" dirty="0" smtClean="0"/>
              <a:t>Hjerneinfarkter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p>
          <a:p>
            <a:pPr marL="0" marR="0" lvl="0" indent="0" algn="l" defTabSz="914400" rtl="0" eaLnBrk="1" fontAlgn="auto" latinLnBrk="0" hangingPunct="1">
              <a:lnSpc>
                <a:spcPct val="90000"/>
              </a:lnSpc>
              <a:spcBef>
                <a:spcPts val="1000"/>
              </a:spcBef>
              <a:spcAft>
                <a:spcPts val="0"/>
              </a:spcAft>
              <a:buClrTx/>
              <a:buSzTx/>
              <a:buFontTx/>
              <a:buNone/>
              <a:tabLst/>
              <a:defRPr/>
            </a:pPr>
            <a:r>
              <a:rPr lang="da-DK" sz="1200" dirty="0" smtClean="0"/>
              <a:t>Her har personalet gjort alt, hvad de kan for at redde patientens liv, men trods behandlingen har det ikke været muligt, og patienten dør. Først herefter kan organdonation blive en mulighed uanset om der er tale om organdonation efter hjernedød eller organdonation efter cirkulatorisk</a:t>
            </a:r>
            <a:r>
              <a:rPr lang="da-DK" sz="1200" baseline="0" dirty="0" smtClean="0"/>
              <a:t> død</a:t>
            </a:r>
            <a:r>
              <a:rPr lang="da-DK" sz="1200" dirty="0" smtClean="0"/>
              <a:t>. De faglige anbefalinger for DCD gælder kun donorer over 18 år, men de internationale erfaringer følges tæt med henblik på en udvidelse af patientgruppen</a:t>
            </a:r>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47801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sz="1200" b="0" i="0" u="none" strike="noStrike" kern="1200" baseline="0" dirty="0" smtClean="0">
                <a:solidFill>
                  <a:schemeClr val="tx1"/>
                </a:solidFill>
                <a:latin typeface="+mn-lt"/>
                <a:ea typeface="+mn-ea"/>
                <a:cs typeface="+mn-cs"/>
              </a:rPr>
              <a:t>Hos den uafvendeligt døende patient, som dør af en stor skade i hjernen, skal det efter beslutning om ophør af livsforlængende behandling afklares, hvordan den sidste tid skal tilrettelægges. Herunder skal det også afklares, om den døende patient er potentiel donor. </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Det undersøges om patienten har afgivet samtykke til donation enten i Organdonorregisteret, via et donorkort, eller gennem de pårørende.</a:t>
            </a:r>
          </a:p>
          <a:p>
            <a:pPr marL="628650" lvl="1"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Er der samtykke foretages en række supplerende undersøgelser (herunder CT-TAB) for at afklare om patientens organer er egnede til donation. Der tages også blodprøver for at bestemme vævstypen, som bruges til at matche donor og modtager.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Hvis der ikke er samtykke til organdonation eller organerne vurderes uegnede til donation, afbrydes al behandling udover lindrende behandling, som fortsætter indtil døden konstateres.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Disse procedurer vil være ens i forbindelse med både donation efter hjernedød og donation efter cirkulatorisk død.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1745566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Som det fremgår af de nationale anbefalinger for donation efter cirkulatorisk død er det først efter muligheden for opfyldelse af hjernedødskriteriet er vurdereret at donation efter cirkulatorisk død bliver en mulighed. Det betyder, at såfremt patienten er potentiel donor, så skal der altid foretages en vurdering af, hvorvidt døden kan forventes konstateret efter hjernedødskriteriet. </a:t>
            </a:r>
          </a:p>
          <a:p>
            <a:pPr marL="171450" indent="-171450">
              <a:buFont typeface="Arial" panose="020B0604020202020204" pitchFamily="34" charset="0"/>
              <a:buChar char="•"/>
            </a:pPr>
            <a:r>
              <a:rPr lang="da-DK" sz="1200" b="0" i="0" u="none" strike="noStrike" kern="1200" baseline="0" dirty="0" smtClean="0">
                <a:solidFill>
                  <a:schemeClr val="tx1"/>
                </a:solidFill>
                <a:latin typeface="+mn-lt"/>
                <a:ea typeface="+mn-ea"/>
                <a:cs typeface="+mn-cs"/>
              </a:rPr>
              <a:t>Når donation efter hjernedøden er førstevalg skyldes det, at organerne ved donation efter cirkulatorisk død lider under iskæmi fra døden er konstateret og frem til en eventuel genetablering af cirkulation til de udvalgte organer eller frem til donoroperationen, afhængig af procedure.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474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Når donation efter cirkulatorisk død bliver en mulighed, er det fordi der – trods omfattende skader i hjernen – fortsat er en beskeden blodtilførsel til hjernen, og patienten dermed</a:t>
            </a:r>
            <a:r>
              <a:rPr lang="da-DK" sz="1200" b="0" i="0" kern="1200" baseline="0" dirty="0" smtClean="0">
                <a:solidFill>
                  <a:schemeClr val="tx1"/>
                </a:solidFill>
                <a:effectLst/>
                <a:latin typeface="+mn-lt"/>
                <a:ea typeface="+mn-ea"/>
                <a:cs typeface="+mn-cs"/>
              </a:rPr>
              <a:t> ikke kan </a:t>
            </a:r>
            <a:r>
              <a:rPr lang="da-DK" sz="1200" b="0" i="0" kern="1200" baseline="0" dirty="0" err="1" smtClean="0">
                <a:solidFill>
                  <a:schemeClr val="tx1"/>
                </a:solidFill>
                <a:effectLst/>
                <a:latin typeface="+mn-lt"/>
                <a:ea typeface="+mn-ea"/>
                <a:cs typeface="+mn-cs"/>
              </a:rPr>
              <a:t>incarcerere</a:t>
            </a:r>
            <a:r>
              <a:rPr lang="da-DK" sz="1200" b="0" i="0" kern="1200" baseline="0" dirty="0" smtClean="0">
                <a:solidFill>
                  <a:schemeClr val="tx1"/>
                </a:solidFill>
                <a:effectLst/>
                <a:latin typeface="+mn-lt"/>
                <a:ea typeface="+mn-ea"/>
                <a:cs typeface="+mn-cs"/>
              </a:rPr>
              <a:t>. Organdonation efter hjernedød er dermed ikke muligt, fordi </a:t>
            </a:r>
            <a:r>
              <a:rPr lang="da-DK" sz="1200" b="0" i="1" kern="1200" baseline="0" dirty="0" smtClean="0">
                <a:solidFill>
                  <a:schemeClr val="tx1"/>
                </a:solidFill>
                <a:effectLst/>
                <a:latin typeface="+mn-lt"/>
                <a:ea typeface="+mn-ea"/>
                <a:cs typeface="+mn-cs"/>
              </a:rPr>
              <a:t>hele</a:t>
            </a:r>
            <a:r>
              <a:rPr lang="da-DK" sz="1200" b="0" i="0" kern="1200" baseline="0" dirty="0" smtClean="0">
                <a:solidFill>
                  <a:schemeClr val="tx1"/>
                </a:solidFill>
                <a:effectLst/>
                <a:latin typeface="+mn-lt"/>
                <a:ea typeface="+mn-ea"/>
                <a:cs typeface="+mn-cs"/>
              </a:rPr>
              <a:t> hjernen ikke kan konstateres død, sådan som det er lovpligtigt at gøre ved donation efter hjernedød.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Patienterne vil dø, uanset den beskedne blodtilførsel, som følge af de omfattende skader i hjernen, ved at hjertet holder op med at slå og vejtrækningen stopper (cirkulatorisk død).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kern="1200" dirty="0" smtClean="0">
                <a:solidFill>
                  <a:schemeClr val="tx1"/>
                </a:solidFill>
                <a:effectLst/>
                <a:latin typeface="+mn-lt"/>
                <a:ea typeface="+mn-ea"/>
                <a:cs typeface="+mn-cs"/>
              </a:rPr>
              <a:t>I dag dør</a:t>
            </a:r>
            <a:r>
              <a:rPr lang="da-DK" sz="1200" b="0" i="0" kern="1200" baseline="0" dirty="0" smtClean="0">
                <a:solidFill>
                  <a:schemeClr val="tx1"/>
                </a:solidFill>
                <a:effectLst/>
                <a:latin typeface="+mn-lt"/>
                <a:ea typeface="+mn-ea"/>
                <a:cs typeface="+mn-cs"/>
              </a:rPr>
              <a:t> der patienter, som kan og vil donere deres organer, men som ikke incarcererer på trods af deres svære og dødelige skade i hjernen, uden mulighed for at blive organdonorer. Det er det, der nu bliver ændret på ved de nationale anbefalinger. </a:t>
            </a:r>
            <a:endParaRPr lang="da-DK"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226706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Inden døden kan konstateres skal</a:t>
            </a:r>
            <a:r>
              <a:rPr lang="da-DK" baseline="0" dirty="0" smtClean="0"/>
              <a:t> betingelserne på </a:t>
            </a:r>
            <a:r>
              <a:rPr lang="da-DK" baseline="0" dirty="0" err="1" smtClean="0"/>
              <a:t>slidet</a:t>
            </a:r>
            <a:r>
              <a:rPr lang="da-DK" baseline="0" dirty="0" smtClean="0"/>
              <a:t> være opfyldt. Der udarbejdes en checkliste til konstateringen af døden, som vi kender det fra donation efter hjernedød. </a:t>
            </a:r>
            <a:endParaRPr lang="da-DK" dirty="0" smtClean="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62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Kilder: </a:t>
            </a:r>
          </a:p>
          <a:p>
            <a:r>
              <a:rPr lang="da-DK" sz="1200" b="0" i="0" u="none" strike="noStrike" kern="1200" baseline="0" dirty="0" smtClean="0">
                <a:solidFill>
                  <a:schemeClr val="tx1"/>
                </a:solidFill>
                <a:effectLst/>
                <a:latin typeface="+mn-lt"/>
                <a:ea typeface="+mn-ea"/>
                <a:cs typeface="+mn-cs"/>
              </a:rPr>
              <a:t>Sundhedsstyrelsens nationale anbefalinger for donation efter cirkulatorisk død. Derudover: </a:t>
            </a:r>
            <a:r>
              <a:rPr lang="de-DE" sz="1200" b="0" i="0" u="none" strike="noStrike" kern="1200" baseline="0" dirty="0" err="1" smtClean="0">
                <a:solidFill>
                  <a:schemeClr val="tx1"/>
                </a:solidFill>
                <a:latin typeface="+mn-lt"/>
                <a:ea typeface="+mn-ea"/>
                <a:cs typeface="+mn-cs"/>
              </a:rPr>
              <a:t>Sheth</a:t>
            </a:r>
            <a:r>
              <a:rPr lang="de-DE" sz="1200" b="0" i="0" u="none" strike="noStrike" kern="1200" baseline="0" dirty="0" smtClean="0">
                <a:solidFill>
                  <a:schemeClr val="tx1"/>
                </a:solidFill>
                <a:latin typeface="+mn-lt"/>
                <a:ea typeface="+mn-ea"/>
                <a:cs typeface="+mn-cs"/>
              </a:rPr>
              <a:t> KN, </a:t>
            </a:r>
            <a:r>
              <a:rPr lang="de-DE" sz="1200" b="0" i="0" u="none" strike="noStrike" kern="1200" baseline="0" dirty="0" err="1" smtClean="0">
                <a:solidFill>
                  <a:schemeClr val="tx1"/>
                </a:solidFill>
                <a:latin typeface="+mn-lt"/>
                <a:ea typeface="+mn-ea"/>
                <a:cs typeface="+mn-cs"/>
              </a:rPr>
              <a:t>Nutter</a:t>
            </a:r>
            <a:r>
              <a:rPr lang="de-DE" sz="1200" b="0" i="0" u="none" strike="noStrike" kern="1200" baseline="0" dirty="0" smtClean="0">
                <a:solidFill>
                  <a:schemeClr val="tx1"/>
                </a:solidFill>
                <a:latin typeface="+mn-lt"/>
                <a:ea typeface="+mn-ea"/>
                <a:cs typeface="+mn-cs"/>
              </a:rPr>
              <a:t> T, Stein DM, </a:t>
            </a:r>
            <a:r>
              <a:rPr lang="de-DE" sz="1200" b="0" i="0" u="none" strike="noStrike" kern="1200" baseline="0" dirty="0" err="1" smtClean="0">
                <a:solidFill>
                  <a:schemeClr val="tx1"/>
                </a:solidFill>
                <a:latin typeface="+mn-lt"/>
                <a:ea typeface="+mn-ea"/>
                <a:cs typeface="+mn-cs"/>
              </a:rPr>
              <a:t>Scalea</a:t>
            </a:r>
            <a:r>
              <a:rPr lang="de-DE" sz="1200" b="0" i="0" u="none" strike="noStrike" kern="1200" baseline="0" dirty="0" smtClean="0">
                <a:solidFill>
                  <a:schemeClr val="tx1"/>
                </a:solidFill>
                <a:latin typeface="+mn-lt"/>
                <a:ea typeface="+mn-ea"/>
                <a:cs typeface="+mn-cs"/>
              </a:rPr>
              <a:t> TM, </a:t>
            </a:r>
            <a:r>
              <a:rPr lang="de-DE" sz="1200" b="0" i="0" u="none" strike="noStrike" kern="1200" baseline="0" dirty="0" err="1" smtClean="0">
                <a:solidFill>
                  <a:schemeClr val="tx1"/>
                </a:solidFill>
                <a:latin typeface="+mn-lt"/>
                <a:ea typeface="+mn-ea"/>
                <a:cs typeface="+mn-cs"/>
              </a:rPr>
              <a:t>Bernat</a:t>
            </a:r>
            <a:r>
              <a:rPr lang="de-DE" sz="1200" b="0" i="0" u="none" strike="noStrike" kern="1200" baseline="0" dirty="0" smtClean="0">
                <a:solidFill>
                  <a:schemeClr val="tx1"/>
                </a:solidFill>
                <a:latin typeface="+mn-lt"/>
                <a:ea typeface="+mn-ea"/>
                <a:cs typeface="+mn-cs"/>
              </a:rPr>
              <a:t> JL. </a:t>
            </a:r>
            <a:r>
              <a:rPr lang="en-US" sz="1200" b="0" i="0" u="none" strike="noStrike" kern="1200" baseline="0" dirty="0" smtClean="0">
                <a:solidFill>
                  <a:schemeClr val="tx1"/>
                </a:solidFill>
                <a:latin typeface="+mn-lt"/>
                <a:ea typeface="+mn-ea"/>
                <a:cs typeface="+mn-cs"/>
              </a:rPr>
              <a:t>Autoresuscitation after asystole in patients being considered for organ donation.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2012;40(1):158-161. </a:t>
            </a:r>
            <a:r>
              <a:rPr lang="da-DK" sz="1200" b="0" i="0" u="none" strike="noStrike" kern="1200" baseline="0" dirty="0" smtClean="0">
                <a:solidFill>
                  <a:schemeClr val="tx1"/>
                </a:solidFill>
                <a:effectLst/>
                <a:latin typeface="+mn-lt"/>
                <a:ea typeface="+mn-ea"/>
                <a:cs typeface="+mn-cs"/>
              </a:rPr>
              <a:t>// </a:t>
            </a:r>
            <a:r>
              <a:rPr lang="da-DK" sz="1200" b="0" i="0" u="none" strike="noStrike" kern="1200" baseline="0" dirty="0" smtClean="0">
                <a:solidFill>
                  <a:schemeClr val="tx1"/>
                </a:solidFill>
                <a:latin typeface="+mn-lt"/>
                <a:ea typeface="+mn-ea"/>
                <a:cs typeface="+mn-cs"/>
              </a:rPr>
              <a:t>Cook DA, </a:t>
            </a:r>
            <a:r>
              <a:rPr lang="da-DK" sz="1200" b="0" i="0" u="none" strike="noStrike" kern="1200" baseline="0" dirty="0" err="1" smtClean="0">
                <a:solidFill>
                  <a:schemeClr val="tx1"/>
                </a:solidFill>
                <a:latin typeface="+mn-lt"/>
                <a:ea typeface="+mn-ea"/>
                <a:cs typeface="+mn-cs"/>
              </a:rPr>
              <a:t>Widdicombe</a:t>
            </a:r>
            <a:r>
              <a:rPr lang="da-DK" sz="1200" b="0" i="0" u="none" strike="noStrike" kern="1200" baseline="0" dirty="0" smtClean="0">
                <a:solidFill>
                  <a:schemeClr val="tx1"/>
                </a:solidFill>
                <a:latin typeface="+mn-lt"/>
                <a:ea typeface="+mn-ea"/>
                <a:cs typeface="+mn-cs"/>
              </a:rPr>
              <a:t> N. </a:t>
            </a:r>
            <a:r>
              <a:rPr lang="en-US" sz="1200" b="0" i="0" u="none" strike="noStrike" kern="1200" baseline="0" dirty="0" smtClean="0">
                <a:solidFill>
                  <a:schemeClr val="tx1"/>
                </a:solidFill>
                <a:latin typeface="+mn-lt"/>
                <a:ea typeface="+mn-ea"/>
                <a:cs typeface="+mn-cs"/>
              </a:rPr>
              <a:t>Audit of ten years of donation after circulatory death experience in Queensland: observations of agonal physiology following withdrawal of cardiorespiratory support. </a:t>
            </a:r>
            <a:r>
              <a:rPr lang="en-US" sz="1200" b="0" i="0" u="none" strike="noStrike" kern="1200" baseline="0" dirty="0" err="1" smtClean="0">
                <a:solidFill>
                  <a:schemeClr val="tx1"/>
                </a:solidFill>
                <a:latin typeface="+mn-lt"/>
                <a:ea typeface="+mn-ea"/>
                <a:cs typeface="+mn-cs"/>
              </a:rPr>
              <a:t>Anaesth</a:t>
            </a:r>
            <a:r>
              <a:rPr lang="en-US" sz="1200" b="0" i="0" u="none" strike="noStrike" kern="1200" baseline="0" dirty="0" smtClean="0">
                <a:solidFill>
                  <a:schemeClr val="tx1"/>
                </a:solidFill>
                <a:latin typeface="+mn-lt"/>
                <a:ea typeface="+mn-ea"/>
                <a:cs typeface="+mn-cs"/>
              </a:rPr>
              <a:t> Intensive Care 2018;46(4):400-403.  // Dhanani S, Hornby L, van </a:t>
            </a:r>
            <a:r>
              <a:rPr lang="en-US" sz="1200" b="0" i="0" u="none" strike="noStrike" kern="1200" baseline="0" dirty="0" err="1" smtClean="0">
                <a:solidFill>
                  <a:schemeClr val="tx1"/>
                </a:solidFill>
                <a:latin typeface="+mn-lt"/>
                <a:ea typeface="+mn-ea"/>
                <a:cs typeface="+mn-cs"/>
              </a:rPr>
              <a:t>Beinum</a:t>
            </a:r>
            <a:r>
              <a:rPr lang="en-US" sz="1200" b="0" i="0" u="none" strike="noStrike" kern="1200" baseline="0" dirty="0" smtClean="0">
                <a:solidFill>
                  <a:schemeClr val="tx1"/>
                </a:solidFill>
                <a:latin typeface="+mn-lt"/>
                <a:ea typeface="+mn-ea"/>
                <a:cs typeface="+mn-cs"/>
              </a:rPr>
              <a:t> A, et al. Resumption of Cardiac Activity after Withdrawal of Life-Sustaining Measures. N </a:t>
            </a:r>
            <a:r>
              <a:rPr lang="en-US" sz="1200" b="0" i="0" u="none" strike="noStrike" kern="1200" baseline="0" dirty="0" err="1" smtClean="0">
                <a:solidFill>
                  <a:schemeClr val="tx1"/>
                </a:solidFill>
                <a:latin typeface="+mn-lt"/>
                <a:ea typeface="+mn-ea"/>
                <a:cs typeface="+mn-cs"/>
              </a:rPr>
              <a:t>Engl</a:t>
            </a:r>
            <a:r>
              <a:rPr lang="en-US" sz="1200" b="0" i="0" u="none" strike="noStrike" kern="1200" baseline="0" dirty="0" smtClean="0">
                <a:solidFill>
                  <a:schemeClr val="tx1"/>
                </a:solidFill>
                <a:latin typeface="+mn-lt"/>
                <a:ea typeface="+mn-ea"/>
                <a:cs typeface="+mn-cs"/>
              </a:rPr>
              <a:t> J Med 2021;384(4):345-352. // Hornby K, Hornby L, </a:t>
            </a:r>
            <a:r>
              <a:rPr lang="en-US" sz="1200" b="0" i="0" u="none" strike="noStrike" kern="1200" baseline="0" dirty="0" err="1" smtClean="0">
                <a:solidFill>
                  <a:schemeClr val="tx1"/>
                </a:solidFill>
                <a:latin typeface="+mn-lt"/>
                <a:ea typeface="+mn-ea"/>
                <a:cs typeface="+mn-cs"/>
              </a:rPr>
              <a:t>Shemie</a:t>
            </a:r>
            <a:r>
              <a:rPr lang="en-US" sz="1200" b="0" i="0" u="none" strike="noStrike" kern="1200" baseline="0" dirty="0" smtClean="0">
                <a:solidFill>
                  <a:schemeClr val="tx1"/>
                </a:solidFill>
                <a:latin typeface="+mn-lt"/>
                <a:ea typeface="+mn-ea"/>
                <a:cs typeface="+mn-cs"/>
              </a:rPr>
              <a:t> SD. A systematic review of autoresuscitation after cardiac arrest. </a:t>
            </a:r>
            <a:r>
              <a:rPr lang="en-US" sz="1200" b="0" i="0" u="none" strike="noStrike" kern="1200" baseline="0" dirty="0" err="1" smtClean="0">
                <a:solidFill>
                  <a:schemeClr val="tx1"/>
                </a:solidFill>
                <a:latin typeface="+mn-lt"/>
                <a:ea typeface="+mn-ea"/>
                <a:cs typeface="+mn-cs"/>
              </a:rPr>
              <a:t>Crit</a:t>
            </a:r>
            <a:r>
              <a:rPr lang="en-US" sz="1200" b="0" i="0" u="none" strike="noStrike" kern="1200" baseline="0" dirty="0" smtClean="0">
                <a:solidFill>
                  <a:schemeClr val="tx1"/>
                </a:solidFill>
                <a:latin typeface="+mn-lt"/>
                <a:ea typeface="+mn-ea"/>
                <a:cs typeface="+mn-cs"/>
              </a:rPr>
              <a:t> Care Med 2010;38(5):1246-1253.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499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14-02-2024</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14-02-2024</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14-02-2024</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14-02-2024</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14-02-2024</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14-02-2024</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14-02-2024</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14-02-2024</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14-02-2024</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14-02-2024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a:t>
            </a:r>
            <a:r>
              <a:rPr lang="da-DK" dirty="0" smtClean="0"/>
              <a:t>orange </a:t>
            </a:r>
            <a:r>
              <a:rPr lang="da-DK" dirty="0"/>
              <a:t>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14-02-2024</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14-02-2024</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smtClean="0"/>
              <a:t>Tekst med billede eller grafik</a:t>
            </a:r>
            <a:endParaRPr lang="da-DK" dirty="0"/>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14-02-2024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14-02-2024</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14-02-2024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14-02-2024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14-02-2024</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14-02-2024</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14-02-2024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14-02-2024</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smtClean="0"/>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smtClean="0"/>
              <a:t>Overskrift</a:t>
            </a:r>
            <a:endParaRPr lang="da-DK" dirty="0"/>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smtClean="0"/>
              <a:t>Underoverskrift</a:t>
            </a:r>
            <a:endParaRPr lang="da-DK" dirty="0"/>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14-02-2024</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14-02-2024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14-02-2024</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14-02-2024</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smtClean="0"/>
              <a:t>Klik på ikonet for at tilføje et billede</a:t>
            </a:r>
            <a:br>
              <a:rPr lang="da-DK" dirty="0" smtClean="0"/>
            </a:br>
            <a:r>
              <a:rPr lang="da-DK" dirty="0" smtClean="0"/>
              <a:t/>
            </a:r>
            <a:br>
              <a:rPr lang="da-DK" dirty="0" smtClean="0"/>
            </a:br>
            <a:r>
              <a:rPr lang="da-DK" dirty="0" smtClean="0"/>
              <a:t/>
            </a:r>
            <a:br>
              <a:rPr lang="da-DK" dirty="0" smtClean="0"/>
            </a:br>
            <a:endParaRPr lang="da-DK" dirty="0"/>
          </a:p>
        </p:txBody>
      </p:sp>
    </p:spTree>
    <p:extLst>
      <p:ext uri="{BB962C8B-B14F-4D97-AF65-F5344CB8AC3E}">
        <p14:creationId xmlns:p14="http://schemas.microsoft.com/office/powerpoint/2010/main" val="224828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a:p>
            <a:pPr lvl="1"/>
            <a:r>
              <a:rPr lang="da-DK" smtClean="0"/>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14-02-2024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smtClean="0"/>
              <a:t>Klik på ikonet for at tilføje et billede</a:t>
            </a:r>
            <a:endParaRPr lang="da-DK"/>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14-02-2024</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14-02-2024</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14-02-2024</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14-02-2024</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smtClean="0"/>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14-02-2024</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14-02-2024</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0"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https://www.organdonation.dk/viden/dcd/undervisningsmaterialer/"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organdonation.dk/viden/dcd/faq/" TargetMode="External"/><Relationship Id="rId4" Type="http://schemas.openxmlformats.org/officeDocument/2006/relationships/hyperlink" Target="https://www.organdonation.dk/viden/dc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844496" y="2227630"/>
            <a:ext cx="11111715" cy="1793839"/>
          </a:xfrm>
        </p:spPr>
        <p:txBody>
          <a:bodyPr/>
          <a:lstStyle/>
          <a:p>
            <a:r>
              <a:rPr lang="da-DK" dirty="0" smtClean="0"/>
              <a:t>Donation efter Cirkulatorisk Død (DCD)</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a:xfrm>
            <a:off x="2921346" y="4222043"/>
            <a:ext cx="6958013" cy="1907295"/>
          </a:xfrm>
        </p:spPr>
        <p:txBody>
          <a:bodyPr/>
          <a:lstStyle/>
          <a:p>
            <a:r>
              <a:rPr lang="da-DK" dirty="0" smtClean="0"/>
              <a:t>Pixiudgaven:</a:t>
            </a:r>
          </a:p>
          <a:p>
            <a:pPr marL="742950" lvl="1" indent="-285750" algn="l">
              <a:buFontTx/>
              <a:buChar char="-"/>
            </a:pPr>
            <a:r>
              <a:rPr lang="da-DK" sz="1800" dirty="0" smtClean="0">
                <a:solidFill>
                  <a:schemeClr val="bg1"/>
                </a:solidFill>
              </a:rPr>
              <a:t>Hvad er donation efter cirkulatorisk død</a:t>
            </a:r>
          </a:p>
          <a:p>
            <a:pPr marL="742950" lvl="1" indent="-285750" algn="l">
              <a:buFontTx/>
              <a:buChar char="-"/>
            </a:pPr>
            <a:r>
              <a:rPr lang="da-DK" sz="1800" dirty="0" smtClean="0">
                <a:solidFill>
                  <a:schemeClr val="bg1"/>
                </a:solidFill>
              </a:rPr>
              <a:t>Hvordan foregår det?</a:t>
            </a:r>
          </a:p>
          <a:p>
            <a:pPr marL="742950" lvl="1" indent="-285750" algn="l">
              <a:buFontTx/>
              <a:buChar char="-"/>
            </a:pPr>
            <a:r>
              <a:rPr lang="da-DK" sz="1800" dirty="0" smtClean="0">
                <a:solidFill>
                  <a:schemeClr val="bg1"/>
                </a:solidFill>
              </a:rPr>
              <a:t>Hvilke muligheder har de pårørende for at tage afsked?</a:t>
            </a:r>
            <a:endParaRPr lang="da-DK" sz="1800" dirty="0">
              <a:solidFill>
                <a:schemeClr val="bg1"/>
              </a:solidFill>
            </a:endParaRPr>
          </a:p>
        </p:txBody>
      </p:sp>
    </p:spTree>
    <p:extLst>
      <p:ext uri="{BB962C8B-B14F-4D97-AF65-F5344CB8AC3E}">
        <p14:creationId xmlns:p14="http://schemas.microsoft.com/office/powerpoint/2010/main" val="3856642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34607" y="252242"/>
            <a:ext cx="6948055" cy="1205057"/>
          </a:xfrm>
        </p:spPr>
        <p:txBody>
          <a:bodyPr/>
          <a:lstStyle/>
          <a:p>
            <a:r>
              <a:rPr lang="da-DK" dirty="0" smtClean="0"/>
              <a:t>Konstatering af døden</a:t>
            </a:r>
            <a:endParaRPr lang="da-DK" dirty="0"/>
          </a:p>
        </p:txBody>
      </p:sp>
      <p:sp>
        <p:nvSpPr>
          <p:cNvPr id="3" name="Pladsholder til tekst 2"/>
          <p:cNvSpPr>
            <a:spLocks noGrp="1"/>
          </p:cNvSpPr>
          <p:nvPr>
            <p:ph type="body" sz="quarter" idx="15"/>
          </p:nvPr>
        </p:nvSpPr>
        <p:spPr>
          <a:xfrm>
            <a:off x="4934607" y="1457299"/>
            <a:ext cx="6948055" cy="5297214"/>
          </a:xfrm>
        </p:spPr>
        <p:txBody>
          <a:bodyPr>
            <a:noAutofit/>
          </a:bodyPr>
          <a:lstStyle/>
          <a:p>
            <a:pPr marL="0" indent="0">
              <a:buNone/>
            </a:pPr>
            <a:r>
              <a:rPr lang="da-DK" b="1" dirty="0"/>
              <a:t>Når </a:t>
            </a:r>
            <a:r>
              <a:rPr lang="da-DK" b="1" dirty="0" smtClean="0"/>
              <a:t>betingelserne </a:t>
            </a:r>
            <a:r>
              <a:rPr lang="da-DK" b="1" dirty="0"/>
              <a:t>er opfyldt, kan døden konstateres </a:t>
            </a:r>
            <a:r>
              <a:rPr lang="da-DK" b="1" dirty="0" smtClean="0"/>
              <a:t>ved en </a:t>
            </a:r>
            <a:r>
              <a:rPr lang="da-DK" b="1" dirty="0"/>
              <a:t>klinisk undersøgelse, </a:t>
            </a:r>
            <a:r>
              <a:rPr lang="da-DK" b="1" dirty="0" smtClean="0"/>
              <a:t>der:</a:t>
            </a:r>
          </a:p>
          <a:p>
            <a:endParaRPr lang="da-DK" dirty="0"/>
          </a:p>
          <a:p>
            <a:r>
              <a:rPr lang="da-DK" dirty="0" smtClean="0"/>
              <a:t>Bekræfter fravær </a:t>
            </a:r>
            <a:r>
              <a:rPr lang="da-DK" dirty="0"/>
              <a:t>af åndedræt og </a:t>
            </a:r>
            <a:r>
              <a:rPr lang="da-DK" dirty="0" smtClean="0"/>
              <a:t>hjertevirksomhed ved stetoskopi af hjerte og lunger</a:t>
            </a:r>
          </a:p>
          <a:p>
            <a:endParaRPr lang="da-DK" dirty="0" smtClean="0"/>
          </a:p>
          <a:p>
            <a:r>
              <a:rPr lang="da-DK" dirty="0" smtClean="0"/>
              <a:t>Bekræfter </a:t>
            </a:r>
            <a:r>
              <a:rPr lang="da-DK" dirty="0"/>
              <a:t>fravær af reflekser, som udgår fra hjernestammen, herunder ophævede pupilreflekser for lys, ophævede reaktioner på berøring af hornhinden samt manglende </a:t>
            </a:r>
            <a:r>
              <a:rPr lang="da-DK" dirty="0" smtClean="0"/>
              <a:t>svælg-reflekser</a:t>
            </a:r>
          </a:p>
          <a:p>
            <a:endParaRPr lang="da-DK" dirty="0"/>
          </a:p>
          <a:p>
            <a:r>
              <a:rPr lang="da-DK" dirty="0" smtClean="0"/>
              <a:t>Dødstidspunktet </a:t>
            </a:r>
            <a:r>
              <a:rPr lang="da-DK" dirty="0"/>
              <a:t>på dødsattesten </a:t>
            </a:r>
            <a:r>
              <a:rPr lang="da-DK" dirty="0" smtClean="0"/>
              <a:t>er det </a:t>
            </a:r>
            <a:r>
              <a:rPr lang="da-DK" dirty="0"/>
              <a:t>tidspunkt, hvor den kliniske undersøgelse er </a:t>
            </a:r>
            <a:r>
              <a:rPr lang="da-DK" dirty="0" smtClean="0"/>
              <a:t>afsluttet</a:t>
            </a:r>
          </a:p>
          <a:p>
            <a:endParaRPr lang="da-DK" dirty="0"/>
          </a:p>
          <a:p>
            <a:r>
              <a:rPr lang="da-DK" dirty="0"/>
              <a:t>Undersøgelsen skal foretages af en speciallæge i </a:t>
            </a:r>
            <a:r>
              <a:rPr lang="da-DK" dirty="0" smtClean="0"/>
              <a:t>anæstesiologi</a:t>
            </a:r>
            <a:endParaRPr lang="da-DK"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44" y="3204669"/>
            <a:ext cx="1696146" cy="1696146"/>
          </a:xfrm>
          <a:prstGeom prst="rect">
            <a:avLst/>
          </a:prstGeom>
        </p:spPr>
      </p:pic>
      <p:pic>
        <p:nvPicPr>
          <p:cNvPr id="6" name="Billede 5"/>
          <p:cNvPicPr/>
          <p:nvPr/>
        </p:nvPicPr>
        <p:blipFill>
          <a:blip r:embed="rId4"/>
          <a:stretch/>
        </p:blipFill>
        <p:spPr>
          <a:xfrm>
            <a:off x="1984583" y="2575402"/>
            <a:ext cx="919800" cy="919800"/>
          </a:xfrm>
          <a:prstGeom prst="rect">
            <a:avLst/>
          </a:prstGeom>
          <a:ln w="0">
            <a:noFill/>
          </a:ln>
        </p:spPr>
      </p:pic>
      <p:pic>
        <p:nvPicPr>
          <p:cNvPr id="7" name="Billede 6"/>
          <p:cNvPicPr/>
          <p:nvPr/>
        </p:nvPicPr>
        <p:blipFill>
          <a:blip r:embed="rId5"/>
          <a:stretch/>
        </p:blipFill>
        <p:spPr>
          <a:xfrm>
            <a:off x="2861901" y="2575402"/>
            <a:ext cx="919800" cy="919800"/>
          </a:xfrm>
          <a:prstGeom prst="rect">
            <a:avLst/>
          </a:prstGeom>
          <a:ln w="0">
            <a:noFill/>
          </a:ln>
        </p:spPr>
      </p:pic>
      <p:pic>
        <p:nvPicPr>
          <p:cNvPr id="8" name="Billede 7"/>
          <p:cNvPicPr/>
          <p:nvPr/>
        </p:nvPicPr>
        <p:blipFill>
          <a:blip r:embed="rId6"/>
          <a:stretch/>
        </p:blipFill>
        <p:spPr>
          <a:xfrm>
            <a:off x="3739219" y="2575402"/>
            <a:ext cx="919800" cy="919800"/>
          </a:xfrm>
          <a:prstGeom prst="rect">
            <a:avLst/>
          </a:prstGeom>
          <a:ln w="0">
            <a:noFill/>
          </a:ln>
        </p:spPr>
      </p:pic>
    </p:spTree>
    <p:extLst>
      <p:ext uri="{BB962C8B-B14F-4D97-AF65-F5344CB8AC3E}">
        <p14:creationId xmlns:p14="http://schemas.microsoft.com/office/powerpoint/2010/main" val="179799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41350" y="147268"/>
            <a:ext cx="10477500" cy="1204913"/>
          </a:xfrm>
        </p:spPr>
        <p:txBody>
          <a:bodyPr/>
          <a:lstStyle/>
          <a:p>
            <a:pPr algn="ctr"/>
            <a:r>
              <a:rPr lang="da-DK" dirty="0" smtClean="0"/>
              <a:t>Procedurer efter dødens konstatering </a:t>
            </a:r>
            <a:endParaRPr lang="da-DK" dirty="0"/>
          </a:p>
        </p:txBody>
      </p:sp>
      <p:sp>
        <p:nvSpPr>
          <p:cNvPr id="3" name="Pladsholder til tekst 2"/>
          <p:cNvSpPr>
            <a:spLocks noGrp="1"/>
          </p:cNvSpPr>
          <p:nvPr>
            <p:ph type="body" sz="quarter" idx="4294967295"/>
          </p:nvPr>
        </p:nvSpPr>
        <p:spPr>
          <a:xfrm>
            <a:off x="6426418" y="3396840"/>
            <a:ext cx="5478368" cy="2991656"/>
          </a:xfrm>
        </p:spPr>
        <p:txBody>
          <a:bodyPr>
            <a:normAutofit lnSpcReduction="10000"/>
          </a:bodyPr>
          <a:lstStyle/>
          <a:p>
            <a:pPr marL="0" indent="0" algn="ctr">
              <a:buNone/>
            </a:pPr>
            <a:endParaRPr lang="da-DK" b="1" dirty="0"/>
          </a:p>
          <a:p>
            <a:pPr marL="0" indent="0">
              <a:buNone/>
            </a:pPr>
            <a:r>
              <a:rPr lang="da-DK" sz="2100" dirty="0"/>
              <a:t>De organer, der skal transplanteres, tilføres kunstig cirkulation og dermed </a:t>
            </a:r>
            <a:r>
              <a:rPr lang="da-DK" sz="2100" dirty="0" smtClean="0"/>
              <a:t>iltet blod </a:t>
            </a:r>
            <a:r>
              <a:rPr lang="da-DK" sz="2100" dirty="0"/>
              <a:t>via en ekstern maskine efter døden er konstateret. </a:t>
            </a:r>
          </a:p>
          <a:p>
            <a:pPr marL="0" indent="0">
              <a:buNone/>
            </a:pPr>
            <a:r>
              <a:rPr lang="da-DK" sz="2100" dirty="0"/>
              <a:t>Proceduren anvendes ofte, når hjerte og </a:t>
            </a:r>
            <a:r>
              <a:rPr lang="da-DK" sz="2100" dirty="0" smtClean="0"/>
              <a:t>lever også skal </a:t>
            </a:r>
            <a:r>
              <a:rPr lang="da-DK" sz="2100" dirty="0"/>
              <a:t>transplanteres, da disse organer er mere følsomme over for den iltmangel, der opstår, når døden er konstateret og frem til donoroperationen</a:t>
            </a:r>
          </a:p>
        </p:txBody>
      </p:sp>
      <p:sp>
        <p:nvSpPr>
          <p:cNvPr id="4" name="Pladsholder til tekst 3"/>
          <p:cNvSpPr>
            <a:spLocks noGrp="1"/>
          </p:cNvSpPr>
          <p:nvPr>
            <p:ph type="body" sz="quarter" idx="4294967295"/>
          </p:nvPr>
        </p:nvSpPr>
        <p:spPr>
          <a:xfrm>
            <a:off x="263768" y="3452548"/>
            <a:ext cx="5794131" cy="3137310"/>
          </a:xfrm>
        </p:spPr>
        <p:txBody>
          <a:bodyPr>
            <a:normAutofit fontScale="25000" lnSpcReduction="20000"/>
          </a:bodyPr>
          <a:lstStyle/>
          <a:p>
            <a:pPr marL="0" indent="0" algn="ctr">
              <a:buNone/>
            </a:pPr>
            <a:endParaRPr lang="da-DK" sz="6800" b="1" dirty="0" smtClean="0"/>
          </a:p>
          <a:p>
            <a:pPr marL="0" indent="0">
              <a:lnSpc>
                <a:spcPct val="110000"/>
              </a:lnSpc>
              <a:spcAft>
                <a:spcPts val="600"/>
              </a:spcAft>
              <a:buNone/>
            </a:pPr>
            <a:r>
              <a:rPr lang="da-DK" sz="8400" dirty="0" smtClean="0"/>
              <a:t>Donor </a:t>
            </a:r>
            <a:r>
              <a:rPr lang="da-DK" sz="8400" dirty="0"/>
              <a:t>flyttes til operationsstuen efter døden er konstateret, og organerne udtages hurtigst muligt. Der er ingen genetablering af blod og iltforsyning. Proceduren anvendes hovedsageligt, når der skal transplanteres nyrer og lunger, da de er mindre følsomme over for den iltmangel, der opstår, </a:t>
            </a:r>
            <a:r>
              <a:rPr lang="da-DK" sz="8400" dirty="0" smtClean="0"/>
              <a:t>efter døden </a:t>
            </a:r>
            <a:r>
              <a:rPr lang="da-DK" sz="8400" dirty="0"/>
              <a:t>er konstateret og frem til donoroperationen</a:t>
            </a:r>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669" y="1675090"/>
            <a:ext cx="1347631" cy="1347631"/>
          </a:xfrm>
          <a:prstGeom prst="rect">
            <a:avLst/>
          </a:prstGeom>
        </p:spPr>
      </p:pic>
      <p:pic>
        <p:nvPicPr>
          <p:cNvPr id="6" name="Billed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776" y="1752600"/>
            <a:ext cx="1696796" cy="1136904"/>
          </a:xfrm>
          <a:prstGeom prst="rect">
            <a:avLst/>
          </a:prstGeom>
        </p:spPr>
      </p:pic>
      <p:sp>
        <p:nvSpPr>
          <p:cNvPr id="7" name="Tekstfelt 6"/>
          <p:cNvSpPr txBox="1"/>
          <p:nvPr/>
        </p:nvSpPr>
        <p:spPr>
          <a:xfrm>
            <a:off x="1295400" y="3027508"/>
            <a:ext cx="4991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smtClean="0">
                <a:ln>
                  <a:noFill/>
                </a:ln>
                <a:solidFill>
                  <a:srgbClr val="004567"/>
                </a:solidFill>
                <a:effectLst/>
                <a:uLnTx/>
                <a:uFillTx/>
                <a:latin typeface="Arial" panose="020B0604020202020204"/>
                <a:ea typeface="+mn-ea"/>
                <a:cs typeface="+mn-cs"/>
              </a:rPr>
              <a:t>Rapid </a:t>
            </a:r>
            <a:r>
              <a:rPr kumimoji="0" lang="da-DK" sz="1800" b="1" i="0" u="none" strike="noStrike" kern="1200" cap="none" spc="0" normalizeH="0" baseline="0" noProof="0" dirty="0" err="1" smtClean="0">
                <a:ln>
                  <a:noFill/>
                </a:ln>
                <a:solidFill>
                  <a:srgbClr val="004567"/>
                </a:solidFill>
                <a:effectLst/>
                <a:uLnTx/>
                <a:uFillTx/>
                <a:latin typeface="Arial" panose="020B0604020202020204"/>
                <a:ea typeface="+mn-ea"/>
                <a:cs typeface="+mn-cs"/>
              </a:rPr>
              <a:t>Procurement</a:t>
            </a:r>
            <a:r>
              <a:rPr kumimoji="0" lang="da-DK" sz="1800" b="1" i="0" u="none" strike="noStrike" kern="1200" cap="none" spc="0" normalizeH="0" baseline="0" noProof="0" dirty="0" smtClean="0">
                <a:ln>
                  <a:noFill/>
                </a:ln>
                <a:solidFill>
                  <a:srgbClr val="004567"/>
                </a:solidFill>
                <a:effectLst/>
                <a:uLnTx/>
                <a:uFillTx/>
                <a:latin typeface="Arial" panose="020B0604020202020204"/>
                <a:ea typeface="+mn-ea"/>
                <a:cs typeface="+mn-cs"/>
              </a:rPr>
              <a:t> (RP)</a:t>
            </a:r>
            <a:endParaRPr kumimoji="0" lang="da-DK" sz="1800" b="1"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8" name="Tekstfelt 7"/>
          <p:cNvSpPr txBox="1"/>
          <p:nvPr/>
        </p:nvSpPr>
        <p:spPr>
          <a:xfrm>
            <a:off x="6743917" y="3083216"/>
            <a:ext cx="4991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err="1" smtClean="0">
                <a:ln>
                  <a:noFill/>
                </a:ln>
                <a:solidFill>
                  <a:srgbClr val="004567"/>
                </a:solidFill>
                <a:effectLst/>
                <a:uLnTx/>
                <a:uFillTx/>
                <a:latin typeface="Arial" panose="020B0604020202020204"/>
                <a:ea typeface="+mn-ea"/>
                <a:cs typeface="+mn-cs"/>
              </a:rPr>
              <a:t>Normoterm</a:t>
            </a:r>
            <a:r>
              <a:rPr kumimoji="0" lang="da-DK" sz="1800" b="1" i="0" u="none" strike="noStrike" kern="1200" cap="none" spc="0" normalizeH="0" baseline="0" noProof="0" dirty="0" smtClean="0">
                <a:ln>
                  <a:noFill/>
                </a:ln>
                <a:solidFill>
                  <a:srgbClr val="004567"/>
                </a:solidFill>
                <a:effectLst/>
                <a:uLnTx/>
                <a:uFillTx/>
                <a:latin typeface="Arial" panose="020B0604020202020204"/>
                <a:ea typeface="+mn-ea"/>
                <a:cs typeface="+mn-cs"/>
              </a:rPr>
              <a:t> Regional Perfusion (NRP)</a:t>
            </a:r>
            <a:endParaRPr kumimoji="0" lang="da-DK" sz="1800" b="1"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Tree>
    <p:extLst>
      <p:ext uri="{BB962C8B-B14F-4D97-AF65-F5344CB8AC3E}">
        <p14:creationId xmlns:p14="http://schemas.microsoft.com/office/powerpoint/2010/main" val="979944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p:nvPr/>
        </p:nvPicPr>
        <p:blipFill>
          <a:blip r:embed="rId3"/>
          <a:stretch/>
        </p:blipFill>
        <p:spPr>
          <a:xfrm>
            <a:off x="5181600" y="4019181"/>
            <a:ext cx="1631100" cy="1631100"/>
          </a:xfrm>
          <a:prstGeom prst="rect">
            <a:avLst/>
          </a:prstGeom>
          <a:ln w="0">
            <a:noFill/>
          </a:ln>
        </p:spPr>
      </p:pic>
      <p:sp>
        <p:nvSpPr>
          <p:cNvPr id="3" name="Titel 1"/>
          <p:cNvSpPr txBox="1">
            <a:spLocks/>
          </p:cNvSpPr>
          <p:nvPr/>
        </p:nvSpPr>
        <p:spPr>
          <a:xfrm>
            <a:off x="758400" y="2421361"/>
            <a:ext cx="10477500" cy="1204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marL="0" marR="0" lvl="0" indent="0" algn="ctr" defTabSz="914400" rtl="0" eaLnBrk="1" fontAlgn="auto" latinLnBrk="0" hangingPunct="1">
              <a:lnSpc>
                <a:spcPct val="110000"/>
              </a:lnSpc>
              <a:spcBef>
                <a:spcPct val="0"/>
              </a:spcBef>
              <a:spcAft>
                <a:spcPts val="0"/>
              </a:spcAft>
              <a:buClrTx/>
              <a:buSzTx/>
              <a:buFontTx/>
              <a:buNone/>
              <a:tabLst/>
              <a:defRPr/>
            </a:pPr>
            <a:r>
              <a:rPr kumimoji="0" lang="da-DK" sz="2400" b="0" i="0" u="none" strike="noStrike" kern="1200" cap="none" spc="0" normalizeH="0" baseline="0" noProof="0" dirty="0" smtClean="0">
                <a:ln>
                  <a:noFill/>
                </a:ln>
                <a:solidFill>
                  <a:srgbClr val="004567"/>
                </a:solidFill>
                <a:effectLst/>
                <a:uLnTx/>
                <a:uFillTx/>
                <a:latin typeface="Georgia" panose="02040502050405020303" pitchFamily="18" charset="0"/>
                <a:ea typeface="+mj-ea"/>
                <a:cs typeface="+mj-cs"/>
              </a:rPr>
              <a:t>Donationsforløbet er også et </a:t>
            </a:r>
            <a:r>
              <a:rPr kumimoji="0" lang="da-DK" sz="2400" b="0" i="0" u="none" strike="noStrike" kern="1200" cap="none" spc="0" normalizeH="0" baseline="0" noProof="0" dirty="0">
                <a:ln>
                  <a:noFill/>
                </a:ln>
                <a:solidFill>
                  <a:srgbClr val="004567"/>
                </a:solidFill>
                <a:effectLst/>
                <a:uLnTx/>
                <a:uFillTx/>
                <a:latin typeface="Georgia" panose="02040502050405020303" pitchFamily="18" charset="0"/>
                <a:ea typeface="+mj-ea"/>
                <a:cs typeface="+mj-cs"/>
              </a:rPr>
              <a:t>afskedsforløb for de pårørende. Det skal varetages med værdighed, så der vil være god tid til både at tage beslutningen om </a:t>
            </a:r>
            <a:r>
              <a:rPr kumimoji="0" lang="da-DK" sz="2400" b="0" i="0" u="none" strike="noStrike" kern="1200" cap="none" spc="0" normalizeH="0" baseline="0" noProof="0" dirty="0" smtClean="0">
                <a:ln>
                  <a:noFill/>
                </a:ln>
                <a:solidFill>
                  <a:srgbClr val="004567"/>
                </a:solidFill>
                <a:effectLst/>
                <a:uLnTx/>
                <a:uFillTx/>
                <a:latin typeface="Georgia" panose="02040502050405020303" pitchFamily="18" charset="0"/>
                <a:ea typeface="+mj-ea"/>
                <a:cs typeface="+mj-cs"/>
              </a:rPr>
              <a:t>organdonation </a:t>
            </a:r>
            <a:r>
              <a:rPr kumimoji="0" lang="da-DK" sz="2400" b="0" i="0" u="none" strike="noStrike" kern="1200" cap="none" spc="0" normalizeH="0" baseline="0" noProof="0" dirty="0">
                <a:ln>
                  <a:noFill/>
                </a:ln>
                <a:solidFill>
                  <a:srgbClr val="004567"/>
                </a:solidFill>
                <a:effectLst/>
                <a:uLnTx/>
                <a:uFillTx/>
                <a:latin typeface="Georgia" panose="02040502050405020303" pitchFamily="18" charset="0"/>
                <a:ea typeface="+mj-ea"/>
                <a:cs typeface="+mj-cs"/>
              </a:rPr>
              <a:t>og tage </a:t>
            </a:r>
            <a:r>
              <a:rPr kumimoji="0" lang="da-DK" sz="2400" b="0" i="0" u="none" strike="noStrike" kern="1200" cap="none" spc="0" normalizeH="0" baseline="0" noProof="0" dirty="0" smtClean="0">
                <a:ln>
                  <a:noFill/>
                </a:ln>
                <a:solidFill>
                  <a:srgbClr val="004567"/>
                </a:solidFill>
                <a:effectLst/>
                <a:uLnTx/>
                <a:uFillTx/>
                <a:latin typeface="Georgia" panose="02040502050405020303" pitchFamily="18" charset="0"/>
                <a:ea typeface="+mj-ea"/>
                <a:cs typeface="+mj-cs"/>
              </a:rPr>
              <a:t>afsked</a:t>
            </a:r>
            <a:endParaRPr kumimoji="0" lang="da-DK" sz="2400" b="0" i="0" u="none" strike="noStrike" kern="1200" cap="none" spc="0" normalizeH="0" baseline="0" noProof="0" dirty="0">
              <a:ln>
                <a:noFill/>
              </a:ln>
              <a:solidFill>
                <a:srgbClr val="004567"/>
              </a:solidFill>
              <a:effectLst/>
              <a:uLnTx/>
              <a:uFillTx/>
              <a:latin typeface="Georgia" panose="02040502050405020303" pitchFamily="18" charset="0"/>
              <a:ea typeface="+mj-ea"/>
              <a:cs typeface="+mj-cs"/>
            </a:endParaRPr>
          </a:p>
        </p:txBody>
      </p:sp>
      <p:sp>
        <p:nvSpPr>
          <p:cNvPr id="4" name="Titel 1"/>
          <p:cNvSpPr txBox="1">
            <a:spLocks/>
          </p:cNvSpPr>
          <p:nvPr/>
        </p:nvSpPr>
        <p:spPr>
          <a:xfrm>
            <a:off x="4782865" y="1371600"/>
            <a:ext cx="2970485" cy="862165"/>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3600" b="1" i="0" u="none" strike="noStrike" kern="1200" cap="none" spc="0" normalizeH="0" baseline="0" noProof="0" dirty="0" smtClean="0">
                <a:ln>
                  <a:noFill/>
                </a:ln>
                <a:solidFill>
                  <a:srgbClr val="004567"/>
                </a:solidFill>
                <a:effectLst/>
                <a:uLnTx/>
                <a:uFillTx/>
                <a:latin typeface="Georgia" panose="02040502050405020303" pitchFamily="18" charset="0"/>
                <a:ea typeface="+mj-ea"/>
                <a:cs typeface="+mj-cs"/>
              </a:rPr>
              <a:t>Pårørende</a:t>
            </a:r>
            <a:endParaRPr kumimoji="0" lang="da-DK" sz="3600" b="1" i="0" u="none" strike="noStrike" kern="1200" cap="none" spc="0" normalizeH="0" baseline="0" noProof="0" dirty="0">
              <a:ln>
                <a:noFill/>
              </a:ln>
              <a:solidFill>
                <a:srgbClr val="004567"/>
              </a:solidFill>
              <a:effectLst/>
              <a:uLnTx/>
              <a:uFillTx/>
              <a:latin typeface="Georgia" panose="02040502050405020303" pitchFamily="18" charset="0"/>
              <a:ea typeface="+mj-ea"/>
              <a:cs typeface="+mj-cs"/>
            </a:endParaRPr>
          </a:p>
        </p:txBody>
      </p:sp>
    </p:spTree>
    <p:extLst>
      <p:ext uri="{BB962C8B-B14F-4D97-AF65-F5344CB8AC3E}">
        <p14:creationId xmlns:p14="http://schemas.microsoft.com/office/powerpoint/2010/main" val="3225800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sz="quarter" idx="14"/>
          </p:nvPr>
        </p:nvSpPr>
        <p:spPr>
          <a:xfrm>
            <a:off x="6105237" y="1564412"/>
            <a:ext cx="5428744" cy="5064988"/>
          </a:xfrm>
        </p:spPr>
        <p:txBody>
          <a:bodyPr>
            <a:normAutofit fontScale="92500" lnSpcReduction="10000"/>
          </a:bodyPr>
          <a:lstStyle/>
          <a:p>
            <a:pPr marL="0" indent="0">
              <a:buNone/>
            </a:pPr>
            <a:r>
              <a:rPr lang="da-DK" dirty="0"/>
              <a:t>Der er gode muligheder for at drage omsorg for de pårørende, og for at </a:t>
            </a:r>
            <a:r>
              <a:rPr lang="da-DK" dirty="0" smtClean="0"/>
              <a:t>gennemføre </a:t>
            </a:r>
            <a:r>
              <a:rPr lang="da-DK" dirty="0"/>
              <a:t>afskedsritualer i forbindelse med et DCD-forløb</a:t>
            </a:r>
          </a:p>
          <a:p>
            <a:pPr marL="0" indent="0">
              <a:buNone/>
            </a:pPr>
            <a:endParaRPr lang="da-DK" dirty="0"/>
          </a:p>
          <a:p>
            <a:pPr marL="0" indent="0">
              <a:buNone/>
            </a:pPr>
            <a:r>
              <a:rPr lang="da-DK" dirty="0"/>
              <a:t>Opmærksomhedspunkter:</a:t>
            </a:r>
          </a:p>
          <a:p>
            <a:pPr marL="0" indent="0">
              <a:buNone/>
            </a:pPr>
            <a:endParaRPr lang="da-DK" dirty="0"/>
          </a:p>
          <a:p>
            <a:r>
              <a:rPr lang="da-DK" dirty="0"/>
              <a:t>Tydelig kommunikation om beslutningen om ophør af behandling med henblik på overlevelse.</a:t>
            </a:r>
          </a:p>
          <a:p>
            <a:pPr lvl="1"/>
            <a:r>
              <a:rPr lang="da-DK" sz="2000" dirty="0"/>
              <a:t>Det er centralt, at de pårørende forstår og accepterer, at de skal miste</a:t>
            </a:r>
          </a:p>
          <a:p>
            <a:r>
              <a:rPr lang="da-DK" dirty="0"/>
              <a:t>Tydelig kommunikation om DCD forløbet</a:t>
            </a:r>
          </a:p>
          <a:p>
            <a:pPr lvl="1"/>
            <a:r>
              <a:rPr lang="da-DK" sz="2000" dirty="0"/>
              <a:t>Detaljeringsgraden tilpasses den enkelte familie</a:t>
            </a:r>
          </a:p>
          <a:p>
            <a:r>
              <a:rPr lang="da-DK" dirty="0"/>
              <a:t>Guidning gennem DCD-forløbet </a:t>
            </a:r>
          </a:p>
          <a:p>
            <a:pPr lvl="1"/>
            <a:r>
              <a:rPr lang="da-DK" sz="2000" dirty="0"/>
              <a:t>Tidsplan</a:t>
            </a:r>
          </a:p>
          <a:p>
            <a:pPr lvl="1"/>
            <a:r>
              <a:rPr lang="da-DK" sz="2000" dirty="0"/>
              <a:t>Hvornår og hvordan de kan tage afsked</a:t>
            </a:r>
          </a:p>
        </p:txBody>
      </p:sp>
      <p:sp>
        <p:nvSpPr>
          <p:cNvPr id="4" name="Titel 1"/>
          <p:cNvSpPr>
            <a:spLocks noGrp="1"/>
          </p:cNvSpPr>
          <p:nvPr>
            <p:ph type="title"/>
          </p:nvPr>
        </p:nvSpPr>
        <p:spPr>
          <a:xfrm>
            <a:off x="5923468" y="652322"/>
            <a:ext cx="5610513" cy="912089"/>
          </a:xfrm>
        </p:spPr>
        <p:txBody>
          <a:bodyPr>
            <a:normAutofit fontScale="90000"/>
          </a:bodyPr>
          <a:lstStyle/>
          <a:p>
            <a:r>
              <a:rPr lang="da-DK" dirty="0" smtClean="0"/>
              <a:t>Omsorg for de pårørende </a:t>
            </a:r>
            <a:endParaRPr lang="da-DK" dirty="0"/>
          </a:p>
        </p:txBody>
      </p:sp>
    </p:spTree>
    <p:extLst>
      <p:ext uri="{BB962C8B-B14F-4D97-AF65-F5344CB8AC3E}">
        <p14:creationId xmlns:p14="http://schemas.microsoft.com/office/powerpoint/2010/main" val="407856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75805" y="186451"/>
            <a:ext cx="5696606" cy="1603931"/>
          </a:xfrm>
        </p:spPr>
        <p:txBody>
          <a:bodyPr/>
          <a:lstStyle/>
          <a:p>
            <a:r>
              <a:rPr lang="da-DK" dirty="0" smtClean="0"/>
              <a:t>Omsorg for pårørende</a:t>
            </a:r>
            <a:endParaRPr lang="da-DK" dirty="0"/>
          </a:p>
        </p:txBody>
      </p:sp>
      <p:sp>
        <p:nvSpPr>
          <p:cNvPr id="3" name="Pladsholder til tekst 2"/>
          <p:cNvSpPr>
            <a:spLocks noGrp="1"/>
          </p:cNvSpPr>
          <p:nvPr>
            <p:ph type="body" sz="quarter" idx="14"/>
          </p:nvPr>
        </p:nvSpPr>
        <p:spPr>
          <a:xfrm>
            <a:off x="5875804" y="1497469"/>
            <a:ext cx="5834933" cy="5197641"/>
          </a:xfrm>
        </p:spPr>
        <p:txBody>
          <a:bodyPr>
            <a:normAutofit/>
          </a:bodyPr>
          <a:lstStyle/>
          <a:p>
            <a:pPr marL="0" indent="0">
              <a:buNone/>
            </a:pPr>
            <a:r>
              <a:rPr lang="da-DK" dirty="0" smtClean="0"/>
              <a:t>Internationale erfaringer viser, at DCD forløb ikke føles forhastede for pårørende, så længe det sikres at de pårørende:</a:t>
            </a:r>
          </a:p>
          <a:p>
            <a:endParaRPr lang="da-DK" dirty="0" smtClean="0"/>
          </a:p>
          <a:p>
            <a:pPr lvl="1">
              <a:lnSpc>
                <a:spcPct val="110000"/>
              </a:lnSpc>
            </a:pPr>
            <a:r>
              <a:rPr lang="da-DK" sz="2000" dirty="0"/>
              <a:t>E</a:t>
            </a:r>
            <a:r>
              <a:rPr lang="da-DK" sz="2000" dirty="0" smtClean="0"/>
              <a:t>r forberedt på, hvad der skal ske</a:t>
            </a:r>
          </a:p>
          <a:p>
            <a:pPr lvl="1">
              <a:lnSpc>
                <a:spcPct val="110000"/>
              </a:lnSpc>
            </a:pPr>
            <a:r>
              <a:rPr lang="da-DK" sz="2000" dirty="0" smtClean="0"/>
              <a:t>Har haft mulighed for at tage afsked inden respiratoren slukkes</a:t>
            </a:r>
          </a:p>
          <a:p>
            <a:pPr lvl="1">
              <a:lnSpc>
                <a:spcPct val="110000"/>
              </a:lnSpc>
            </a:pPr>
            <a:r>
              <a:rPr lang="da-DK" sz="2000" dirty="0" smtClean="0"/>
              <a:t>Kan være til stede under hele forløbet frem til operationen, hvis de ønsker det</a:t>
            </a:r>
          </a:p>
          <a:p>
            <a:pPr marL="0" indent="0">
              <a:lnSpc>
                <a:spcPct val="110000"/>
              </a:lnSpc>
              <a:buNone/>
            </a:pPr>
            <a:endParaRPr lang="da-DK" dirty="0" smtClean="0"/>
          </a:p>
          <a:p>
            <a:pPr marL="0" indent="0">
              <a:lnSpc>
                <a:spcPct val="110000"/>
              </a:lnSpc>
              <a:buNone/>
            </a:pPr>
            <a:r>
              <a:rPr lang="da-DK" dirty="0" smtClean="0"/>
              <a:t>Familien tilbydes den vanlige opfølgning efter donationsforløb: </a:t>
            </a:r>
          </a:p>
          <a:p>
            <a:pPr>
              <a:lnSpc>
                <a:spcPct val="110000"/>
              </a:lnSpc>
            </a:pPr>
            <a:r>
              <a:rPr lang="da-DK" dirty="0" smtClean="0"/>
              <a:t>Opfølgende samtale</a:t>
            </a:r>
          </a:p>
          <a:p>
            <a:pPr>
              <a:lnSpc>
                <a:spcPct val="110000"/>
              </a:lnSpc>
            </a:pPr>
            <a:r>
              <a:rPr lang="da-DK" dirty="0" smtClean="0"/>
              <a:t>Takkebrev</a:t>
            </a:r>
          </a:p>
          <a:p>
            <a:pPr>
              <a:lnSpc>
                <a:spcPct val="110000"/>
              </a:lnSpc>
            </a:pPr>
            <a:r>
              <a:rPr lang="da-DK" dirty="0" smtClean="0"/>
              <a:t>Invitation til pårørendedag </a:t>
            </a:r>
          </a:p>
          <a:p>
            <a:endParaRPr lang="da-DK" dirty="0"/>
          </a:p>
          <a:p>
            <a:endParaRPr lang="da-DK" dirty="0" smtClean="0"/>
          </a:p>
          <a:p>
            <a:endParaRPr lang="da-DK" dirty="0"/>
          </a:p>
          <a:p>
            <a:endParaRPr lang="da-DK" dirty="0"/>
          </a:p>
        </p:txBody>
      </p:sp>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72" r="23272"/>
          <a:stretch>
            <a:fillRect/>
          </a:stretch>
        </p:blipFill>
        <p:spPr/>
      </p:pic>
    </p:spTree>
    <p:extLst>
      <p:ext uri="{BB962C8B-B14F-4D97-AF65-F5344CB8AC3E}">
        <p14:creationId xmlns:p14="http://schemas.microsoft.com/office/powerpoint/2010/main" val="990129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ktangel 68"/>
          <p:cNvSpPr/>
          <p:nvPr/>
        </p:nvSpPr>
        <p:spPr>
          <a:xfrm>
            <a:off x="1112966" y="4543501"/>
            <a:ext cx="5978542" cy="232813"/>
          </a:xfrm>
          <a:prstGeom prst="rect">
            <a:avLst/>
          </a:prstGeom>
          <a:solidFill>
            <a:srgbClr val="DCC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a:p>
            <a:pPr algn="ctr" defTabSz="1218804">
              <a:defRPr/>
            </a:pPr>
            <a:endParaRPr lang="da-DK" sz="2399" dirty="0">
              <a:solidFill>
                <a:srgbClr val="FFFFFF"/>
              </a:solidFill>
              <a:latin typeface="Verdana"/>
            </a:endParaRPr>
          </a:p>
        </p:txBody>
      </p:sp>
      <p:sp>
        <p:nvSpPr>
          <p:cNvPr id="70" name="object 3"/>
          <p:cNvSpPr/>
          <p:nvPr/>
        </p:nvSpPr>
        <p:spPr>
          <a:xfrm>
            <a:off x="1099164" y="2928101"/>
            <a:ext cx="45707" cy="2087900"/>
          </a:xfrm>
          <a:custGeom>
            <a:avLst/>
            <a:gdLst/>
            <a:ahLst/>
            <a:cxnLst/>
            <a:rect l="l" t="t" r="r" b="b"/>
            <a:pathLst>
              <a:path h="2271395">
                <a:moveTo>
                  <a:pt x="0" y="0"/>
                </a:moveTo>
                <a:lnTo>
                  <a:pt x="0" y="2271102"/>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71" name="object 7"/>
          <p:cNvSpPr/>
          <p:nvPr/>
        </p:nvSpPr>
        <p:spPr>
          <a:xfrm>
            <a:off x="1090886" y="5269196"/>
            <a:ext cx="2508232" cy="0"/>
          </a:xfrm>
          <a:custGeom>
            <a:avLst/>
            <a:gdLst/>
            <a:ahLst/>
            <a:cxnLst/>
            <a:rect l="l" t="t" r="r" b="b"/>
            <a:pathLst>
              <a:path w="2508885">
                <a:moveTo>
                  <a:pt x="0" y="0"/>
                </a:moveTo>
                <a:lnTo>
                  <a:pt x="2508326"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2" name="object 8"/>
          <p:cNvSpPr/>
          <p:nvPr/>
        </p:nvSpPr>
        <p:spPr>
          <a:xfrm>
            <a:off x="3955301" y="5269196"/>
            <a:ext cx="1761030" cy="0"/>
          </a:xfrm>
          <a:custGeom>
            <a:avLst/>
            <a:gdLst/>
            <a:ahLst/>
            <a:cxnLst/>
            <a:rect l="l" t="t" r="r" b="b"/>
            <a:pathLst>
              <a:path w="1761489">
                <a:moveTo>
                  <a:pt x="0" y="0"/>
                </a:moveTo>
                <a:lnTo>
                  <a:pt x="1760905"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3" name="object 9"/>
          <p:cNvSpPr/>
          <p:nvPr/>
        </p:nvSpPr>
        <p:spPr>
          <a:xfrm>
            <a:off x="5861857" y="5269196"/>
            <a:ext cx="1046842" cy="0"/>
          </a:xfrm>
          <a:custGeom>
            <a:avLst/>
            <a:gdLst/>
            <a:ahLst/>
            <a:cxnLst/>
            <a:rect l="l" t="t" r="r" b="b"/>
            <a:pathLst>
              <a:path w="1047114">
                <a:moveTo>
                  <a:pt x="0" y="0"/>
                </a:moveTo>
                <a:lnTo>
                  <a:pt x="1046911" y="0"/>
                </a:lnTo>
              </a:path>
            </a:pathLst>
          </a:custGeom>
          <a:ln w="31750">
            <a:solidFill>
              <a:srgbClr val="636466"/>
            </a:solidFill>
            <a:prstDash val="lgDash"/>
          </a:ln>
        </p:spPr>
        <p:txBody>
          <a:bodyPr wrap="square" lIns="0" tIns="0" rIns="0" bIns="0" rtlCol="0"/>
          <a:lstStyle/>
          <a:p>
            <a:pPr defTabSz="1218804">
              <a:defRPr/>
            </a:pPr>
            <a:endParaRPr sz="2399">
              <a:solidFill>
                <a:srgbClr val="000000"/>
              </a:solidFill>
              <a:latin typeface="Verdana"/>
            </a:endParaRPr>
          </a:p>
        </p:txBody>
      </p:sp>
      <p:sp>
        <p:nvSpPr>
          <p:cNvPr id="74" name="object 10"/>
          <p:cNvSpPr txBox="1"/>
          <p:nvPr/>
        </p:nvSpPr>
        <p:spPr>
          <a:xfrm>
            <a:off x="5081051" y="1902776"/>
            <a:ext cx="1243641" cy="533340"/>
          </a:xfrm>
          <a:prstGeom prst="rect">
            <a:avLst/>
          </a:prstGeom>
        </p:spPr>
        <p:txBody>
          <a:bodyPr vert="horz" wrap="square" lIns="0" tIns="12697" rIns="0" bIns="0" rtlCol="0">
            <a:spAutoFit/>
          </a:bodyPr>
          <a:lstStyle/>
          <a:p>
            <a:pPr marL="204409" marR="5078" indent="-192347" defTabSz="1218804">
              <a:spcBef>
                <a:spcPts val="100"/>
              </a:spcBef>
              <a:defRPr/>
            </a:pPr>
            <a:r>
              <a:rPr lang="da-DK" sz="1100" dirty="0">
                <a:solidFill>
                  <a:srgbClr val="004567"/>
                </a:solidFill>
                <a:latin typeface="Inter"/>
                <a:cs typeface="Inter"/>
              </a:rPr>
              <a:t>Nedsat </a:t>
            </a:r>
            <a:r>
              <a:rPr lang="da-DK" sz="1100" dirty="0" err="1">
                <a:solidFill>
                  <a:srgbClr val="004567"/>
                </a:solidFill>
                <a:latin typeface="Inter"/>
                <a:cs typeface="Inter"/>
              </a:rPr>
              <a:t>saturation</a:t>
            </a:r>
            <a:r>
              <a:rPr lang="da-DK" sz="1100" dirty="0">
                <a:solidFill>
                  <a:srgbClr val="004567"/>
                </a:solidFill>
                <a:latin typeface="Inter"/>
                <a:cs typeface="Inter"/>
              </a:rPr>
              <a:t>,  lavt blodtryk</a:t>
            </a:r>
          </a:p>
          <a:p>
            <a:pPr marL="204409" marR="5078" indent="-192347" defTabSz="1218804">
              <a:spcBef>
                <a:spcPts val="100"/>
              </a:spcBef>
              <a:defRPr/>
            </a:pPr>
            <a:endParaRPr sz="1100" dirty="0">
              <a:solidFill>
                <a:srgbClr val="000000"/>
              </a:solidFill>
              <a:latin typeface="Inter"/>
              <a:cs typeface="Inter"/>
            </a:endParaRPr>
          </a:p>
        </p:txBody>
      </p:sp>
      <p:sp>
        <p:nvSpPr>
          <p:cNvPr id="75" name="object 11"/>
          <p:cNvSpPr/>
          <p:nvPr/>
        </p:nvSpPr>
        <p:spPr>
          <a:xfrm>
            <a:off x="7038966" y="5269195"/>
            <a:ext cx="1717286" cy="45707"/>
          </a:xfrm>
          <a:custGeom>
            <a:avLst/>
            <a:gdLst/>
            <a:ahLst/>
            <a:cxnLst/>
            <a:rect l="l" t="t" r="r" b="b"/>
            <a:pathLst>
              <a:path w="1865629">
                <a:moveTo>
                  <a:pt x="0" y="0"/>
                </a:moveTo>
                <a:lnTo>
                  <a:pt x="1865210"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6" name="object 12"/>
          <p:cNvSpPr/>
          <p:nvPr/>
        </p:nvSpPr>
        <p:spPr>
          <a:xfrm>
            <a:off x="9721318" y="5269194"/>
            <a:ext cx="785571" cy="45707"/>
          </a:xfrm>
          <a:custGeom>
            <a:avLst/>
            <a:gdLst/>
            <a:ahLst/>
            <a:cxnLst/>
            <a:rect l="l" t="t" r="r" b="b"/>
            <a:pathLst>
              <a:path w="913129">
                <a:moveTo>
                  <a:pt x="0" y="0"/>
                </a:moveTo>
                <a:lnTo>
                  <a:pt x="912672"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77" name="object 13"/>
          <p:cNvSpPr txBox="1"/>
          <p:nvPr/>
        </p:nvSpPr>
        <p:spPr>
          <a:xfrm>
            <a:off x="9682874" y="5765200"/>
            <a:ext cx="824015" cy="182054"/>
          </a:xfrm>
          <a:prstGeom prst="rect">
            <a:avLst/>
          </a:prstGeom>
        </p:spPr>
        <p:txBody>
          <a:bodyPr vert="horz" wrap="square" lIns="0" tIns="12697" rIns="0" bIns="0" rtlCol="0">
            <a:spAutoFit/>
          </a:bodyPr>
          <a:lstStyle/>
          <a:p>
            <a:pPr marL="12696" defTabSz="1218804">
              <a:spcBef>
                <a:spcPts val="100"/>
              </a:spcBef>
              <a:defRPr/>
            </a:pPr>
            <a:r>
              <a:rPr sz="1100" spc="-10" dirty="0">
                <a:solidFill>
                  <a:srgbClr val="004767"/>
                </a:solidFill>
                <a:latin typeface="Inter"/>
                <a:cs typeface="Inter"/>
              </a:rPr>
              <a:t>Kold</a:t>
            </a:r>
            <a:r>
              <a:rPr sz="1100" spc="-45" dirty="0">
                <a:solidFill>
                  <a:srgbClr val="004767"/>
                </a:solidFill>
                <a:latin typeface="Inter"/>
                <a:cs typeface="Inter"/>
              </a:rPr>
              <a:t> </a:t>
            </a:r>
            <a:r>
              <a:rPr sz="1100" spc="-5" dirty="0">
                <a:solidFill>
                  <a:srgbClr val="004767"/>
                </a:solidFill>
                <a:latin typeface="Inter"/>
                <a:cs typeface="Inter"/>
              </a:rPr>
              <a:t>iskæmi</a:t>
            </a:r>
            <a:endParaRPr sz="1100" dirty="0">
              <a:solidFill>
                <a:srgbClr val="000000"/>
              </a:solidFill>
              <a:latin typeface="Inter"/>
              <a:cs typeface="Inter"/>
            </a:endParaRPr>
          </a:p>
        </p:txBody>
      </p:sp>
      <p:sp>
        <p:nvSpPr>
          <p:cNvPr id="78" name="object 14"/>
          <p:cNvSpPr/>
          <p:nvPr/>
        </p:nvSpPr>
        <p:spPr>
          <a:xfrm flipV="1">
            <a:off x="5716331" y="5597928"/>
            <a:ext cx="3114049" cy="45707"/>
          </a:xfrm>
          <a:custGeom>
            <a:avLst/>
            <a:gdLst/>
            <a:ahLst/>
            <a:cxnLst/>
            <a:rect l="l" t="t" r="r" b="b"/>
            <a:pathLst>
              <a:path w="2903220" h="27939">
                <a:moveTo>
                  <a:pt x="-5048" y="13963"/>
                </a:moveTo>
                <a:lnTo>
                  <a:pt x="2908077" y="13963"/>
                </a:lnTo>
              </a:path>
            </a:pathLst>
          </a:custGeom>
          <a:ln w="28575">
            <a:solidFill>
              <a:srgbClr val="DA1A31"/>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79" name="object 17"/>
          <p:cNvSpPr/>
          <p:nvPr/>
        </p:nvSpPr>
        <p:spPr>
          <a:xfrm>
            <a:off x="9721318" y="5569995"/>
            <a:ext cx="763706" cy="27933"/>
          </a:xfrm>
          <a:custGeom>
            <a:avLst/>
            <a:gdLst/>
            <a:ahLst/>
            <a:cxnLst/>
            <a:rect l="l" t="t" r="r" b="b"/>
            <a:pathLst>
              <a:path w="763904" h="27939">
                <a:moveTo>
                  <a:pt x="0" y="13963"/>
                </a:moveTo>
                <a:lnTo>
                  <a:pt x="17300" y="3490"/>
                </a:lnTo>
                <a:lnTo>
                  <a:pt x="38182" y="0"/>
                </a:lnTo>
                <a:lnTo>
                  <a:pt x="59064" y="3490"/>
                </a:lnTo>
                <a:lnTo>
                  <a:pt x="76365" y="13963"/>
                </a:lnTo>
                <a:lnTo>
                  <a:pt x="93671" y="24436"/>
                </a:lnTo>
                <a:lnTo>
                  <a:pt x="114554" y="27927"/>
                </a:lnTo>
                <a:lnTo>
                  <a:pt x="135436" y="24436"/>
                </a:lnTo>
                <a:lnTo>
                  <a:pt x="152742" y="13963"/>
                </a:lnTo>
                <a:lnTo>
                  <a:pt x="170043" y="3490"/>
                </a:lnTo>
                <a:lnTo>
                  <a:pt x="190925" y="0"/>
                </a:lnTo>
                <a:lnTo>
                  <a:pt x="211807" y="3490"/>
                </a:lnTo>
                <a:lnTo>
                  <a:pt x="229108" y="13963"/>
                </a:lnTo>
                <a:lnTo>
                  <a:pt x="246408" y="24436"/>
                </a:lnTo>
                <a:lnTo>
                  <a:pt x="267290" y="27927"/>
                </a:lnTo>
                <a:lnTo>
                  <a:pt x="288172" y="24436"/>
                </a:lnTo>
                <a:lnTo>
                  <a:pt x="305473" y="13963"/>
                </a:lnTo>
                <a:lnTo>
                  <a:pt x="322773" y="3490"/>
                </a:lnTo>
                <a:lnTo>
                  <a:pt x="343655" y="0"/>
                </a:lnTo>
                <a:lnTo>
                  <a:pt x="364537" y="3490"/>
                </a:lnTo>
                <a:lnTo>
                  <a:pt x="381838" y="13963"/>
                </a:lnTo>
                <a:lnTo>
                  <a:pt x="399144" y="24436"/>
                </a:lnTo>
                <a:lnTo>
                  <a:pt x="420027" y="27927"/>
                </a:lnTo>
                <a:lnTo>
                  <a:pt x="440909" y="24436"/>
                </a:lnTo>
                <a:lnTo>
                  <a:pt x="458216" y="13963"/>
                </a:lnTo>
                <a:lnTo>
                  <a:pt x="475516" y="3490"/>
                </a:lnTo>
                <a:lnTo>
                  <a:pt x="496398" y="0"/>
                </a:lnTo>
                <a:lnTo>
                  <a:pt x="517280" y="3490"/>
                </a:lnTo>
                <a:lnTo>
                  <a:pt x="534581" y="13963"/>
                </a:lnTo>
                <a:lnTo>
                  <a:pt x="551881" y="24436"/>
                </a:lnTo>
                <a:lnTo>
                  <a:pt x="572763" y="27927"/>
                </a:lnTo>
                <a:lnTo>
                  <a:pt x="593645" y="24436"/>
                </a:lnTo>
                <a:lnTo>
                  <a:pt x="610946" y="13963"/>
                </a:lnTo>
                <a:lnTo>
                  <a:pt x="628252" y="3490"/>
                </a:lnTo>
                <a:lnTo>
                  <a:pt x="649135" y="0"/>
                </a:lnTo>
                <a:lnTo>
                  <a:pt x="670017" y="3490"/>
                </a:lnTo>
                <a:lnTo>
                  <a:pt x="687324" y="13963"/>
                </a:lnTo>
                <a:lnTo>
                  <a:pt x="704624" y="24436"/>
                </a:lnTo>
                <a:lnTo>
                  <a:pt x="725506" y="27927"/>
                </a:lnTo>
                <a:lnTo>
                  <a:pt x="746388" y="24436"/>
                </a:lnTo>
                <a:lnTo>
                  <a:pt x="763689" y="13963"/>
                </a:lnTo>
              </a:path>
            </a:pathLst>
          </a:custGeom>
          <a:ln w="10096">
            <a:solidFill>
              <a:srgbClr val="004767"/>
            </a:solidFill>
            <a:headEnd type="none" w="med" len="med"/>
            <a:tailEnd type="none" w="med" len="med"/>
          </a:ln>
        </p:spPr>
        <p:txBody>
          <a:bodyPr wrap="square" lIns="0" tIns="0" rIns="0" bIns="0" rtlCol="0"/>
          <a:lstStyle/>
          <a:p>
            <a:pPr defTabSz="1218804">
              <a:defRPr/>
            </a:pPr>
            <a:endParaRPr sz="2399">
              <a:solidFill>
                <a:srgbClr val="000000"/>
              </a:solidFill>
              <a:latin typeface="Verdana"/>
            </a:endParaRPr>
          </a:p>
        </p:txBody>
      </p:sp>
      <p:sp>
        <p:nvSpPr>
          <p:cNvPr id="80" name="object 22"/>
          <p:cNvSpPr/>
          <p:nvPr/>
        </p:nvSpPr>
        <p:spPr>
          <a:xfrm>
            <a:off x="10537712" y="2721606"/>
            <a:ext cx="45707" cy="2294112"/>
          </a:xfrm>
          <a:custGeom>
            <a:avLst/>
            <a:gdLst/>
            <a:ahLst/>
            <a:cxnLst/>
            <a:rect l="l" t="t" r="r" b="b"/>
            <a:pathLst>
              <a:path h="2184400">
                <a:moveTo>
                  <a:pt x="0" y="0"/>
                </a:moveTo>
                <a:lnTo>
                  <a:pt x="0" y="218424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1" name="object 24"/>
          <p:cNvSpPr/>
          <p:nvPr/>
        </p:nvSpPr>
        <p:spPr>
          <a:xfrm>
            <a:off x="822992" y="2377574"/>
            <a:ext cx="608172" cy="608172"/>
          </a:xfrm>
          <a:custGeom>
            <a:avLst/>
            <a:gdLst/>
            <a:ahLst/>
            <a:cxnLst/>
            <a:rect l="l" t="t" r="r" b="b"/>
            <a:pathLst>
              <a:path w="608330"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82" name="object 30"/>
          <p:cNvSpPr/>
          <p:nvPr/>
        </p:nvSpPr>
        <p:spPr>
          <a:xfrm flipH="1">
            <a:off x="8767888" y="2632633"/>
            <a:ext cx="45707" cy="238308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3" name="object 32"/>
          <p:cNvSpPr txBox="1"/>
          <p:nvPr/>
        </p:nvSpPr>
        <p:spPr>
          <a:xfrm>
            <a:off x="7898226" y="1977537"/>
            <a:ext cx="172675" cy="182054"/>
          </a:xfrm>
          <a:prstGeom prst="rect">
            <a:avLst/>
          </a:prstGeom>
        </p:spPr>
        <p:txBody>
          <a:bodyPr vert="horz" wrap="square" lIns="0" tIns="12697" rIns="0" bIns="0" rtlCol="0">
            <a:spAutoFit/>
          </a:bodyPr>
          <a:lstStyle/>
          <a:p>
            <a:pPr marL="12696" defTabSz="1218804">
              <a:spcBef>
                <a:spcPts val="100"/>
              </a:spcBef>
              <a:defRPr/>
            </a:pPr>
            <a:r>
              <a:rPr sz="1100" u="sng" dirty="0">
                <a:solidFill>
                  <a:srgbClr val="004767"/>
                </a:solidFill>
                <a:uFill>
                  <a:solidFill>
                    <a:srgbClr val="004767"/>
                  </a:solidFill>
                </a:uFill>
                <a:latin typeface="Times New Roman"/>
                <a:cs typeface="Times New Roman"/>
              </a:rPr>
              <a:t> </a:t>
            </a:r>
            <a:r>
              <a:rPr sz="1100" u="sng" spc="5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84" name="object 36"/>
          <p:cNvSpPr/>
          <p:nvPr/>
        </p:nvSpPr>
        <p:spPr>
          <a:xfrm>
            <a:off x="7091508" y="2649318"/>
            <a:ext cx="0" cy="2366664"/>
          </a:xfrm>
          <a:custGeom>
            <a:avLst/>
            <a:gdLst/>
            <a:ahLst/>
            <a:cxnLst/>
            <a:rect l="l" t="t" r="r" b="b"/>
            <a:pathLst>
              <a:path h="2367279">
                <a:moveTo>
                  <a:pt x="0" y="0"/>
                </a:moveTo>
                <a:lnTo>
                  <a:pt x="0" y="2367000"/>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5" name="object 39"/>
          <p:cNvSpPr/>
          <p:nvPr/>
        </p:nvSpPr>
        <p:spPr>
          <a:xfrm>
            <a:off x="7206900"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6" name="object 40"/>
          <p:cNvSpPr/>
          <p:nvPr/>
        </p:nvSpPr>
        <p:spPr>
          <a:xfrm>
            <a:off x="7850851"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7" name="object 43"/>
          <p:cNvSpPr/>
          <p:nvPr/>
        </p:nvSpPr>
        <p:spPr>
          <a:xfrm flipV="1">
            <a:off x="7177368" y="3201955"/>
            <a:ext cx="1578883" cy="54790"/>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88" name="object 44"/>
          <p:cNvSpPr/>
          <p:nvPr/>
        </p:nvSpPr>
        <p:spPr>
          <a:xfrm>
            <a:off x="7220031"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89" name="object 45"/>
          <p:cNvSpPr/>
          <p:nvPr/>
        </p:nvSpPr>
        <p:spPr>
          <a:xfrm>
            <a:off x="8725834" y="3249650"/>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0" name="object 49"/>
          <p:cNvSpPr/>
          <p:nvPr/>
        </p:nvSpPr>
        <p:spPr>
          <a:xfrm>
            <a:off x="6772683" y="220745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91" name="object 50"/>
          <p:cNvSpPr txBox="1"/>
          <p:nvPr/>
        </p:nvSpPr>
        <p:spPr>
          <a:xfrm>
            <a:off x="7911178" y="1876501"/>
            <a:ext cx="152995" cy="182054"/>
          </a:xfrm>
          <a:prstGeom prst="rect">
            <a:avLst/>
          </a:prstGeom>
        </p:spPr>
        <p:txBody>
          <a:bodyPr vert="horz" wrap="square" lIns="0" tIns="12697" rIns="0" bIns="0" rtlCol="0">
            <a:spAutoFit/>
          </a:bodyPr>
          <a:lstStyle/>
          <a:p>
            <a:pPr marL="12696" defTabSz="1218804">
              <a:spcBef>
                <a:spcPts val="100"/>
              </a:spcBef>
              <a:defRPr/>
            </a:pPr>
            <a:r>
              <a:rPr sz="1100" u="dbl" dirty="0">
                <a:solidFill>
                  <a:srgbClr val="004767"/>
                </a:solidFill>
                <a:uFill>
                  <a:solidFill>
                    <a:srgbClr val="004767"/>
                  </a:solidFill>
                </a:uFill>
                <a:latin typeface="Times New Roman"/>
                <a:cs typeface="Times New Roman"/>
              </a:rPr>
              <a:t> </a:t>
            </a:r>
            <a:r>
              <a:rPr sz="1100" u="dbl" spc="-100" dirty="0">
                <a:solidFill>
                  <a:srgbClr val="004767"/>
                </a:solidFill>
                <a:uFill>
                  <a:solidFill>
                    <a:srgbClr val="004767"/>
                  </a:solidFill>
                </a:uFill>
                <a:latin typeface="Times New Roman"/>
                <a:cs typeface="Times New Roman"/>
              </a:rPr>
              <a:t> </a:t>
            </a:r>
            <a:endParaRPr sz="1100">
              <a:solidFill>
                <a:srgbClr val="000000"/>
              </a:solidFill>
              <a:latin typeface="Times New Roman"/>
              <a:cs typeface="Times New Roman"/>
            </a:endParaRPr>
          </a:p>
        </p:txBody>
      </p:sp>
      <p:sp>
        <p:nvSpPr>
          <p:cNvPr id="92" name="object 56"/>
          <p:cNvSpPr/>
          <p:nvPr/>
        </p:nvSpPr>
        <p:spPr>
          <a:xfrm>
            <a:off x="1280667"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3" name="object 57"/>
          <p:cNvSpPr/>
          <p:nvPr/>
        </p:nvSpPr>
        <p:spPr>
          <a:xfrm>
            <a:off x="3584038" y="4243023"/>
            <a:ext cx="0" cy="0"/>
          </a:xfrm>
          <a:custGeom>
            <a:avLst/>
            <a:gdLst/>
            <a:ahLst/>
            <a:cxnLst/>
            <a:rect l="l" t="t" r="r" b="b"/>
            <a:pathLst>
              <a:path>
                <a:moveTo>
                  <a:pt x="0" y="0"/>
                </a:moveTo>
                <a:lnTo>
                  <a:pt x="0" y="0"/>
                </a:lnTo>
              </a:path>
            </a:pathLst>
          </a:custGeom>
          <a:ln w="38100">
            <a:solidFill>
              <a:srgbClr val="DA1A31"/>
            </a:solidFill>
          </a:ln>
        </p:spPr>
        <p:txBody>
          <a:bodyPr wrap="square" lIns="0" tIns="0" rIns="0" bIns="0" rtlCol="0"/>
          <a:lstStyle/>
          <a:p>
            <a:pPr defTabSz="1218804">
              <a:defRPr/>
            </a:pPr>
            <a:endParaRPr sz="2399">
              <a:solidFill>
                <a:srgbClr val="000000"/>
              </a:solidFill>
              <a:latin typeface="Verdana"/>
            </a:endParaRPr>
          </a:p>
        </p:txBody>
      </p:sp>
      <p:sp>
        <p:nvSpPr>
          <p:cNvPr id="94" name="object 61"/>
          <p:cNvSpPr/>
          <p:nvPr/>
        </p:nvSpPr>
        <p:spPr>
          <a:xfrm>
            <a:off x="9626931" y="1651729"/>
            <a:ext cx="0" cy="3363989"/>
          </a:xfrm>
          <a:custGeom>
            <a:avLst/>
            <a:gdLst/>
            <a:ahLst/>
            <a:cxnLst/>
            <a:rect l="l" t="t" r="r" b="b"/>
            <a:pathLst>
              <a:path h="3364865">
                <a:moveTo>
                  <a:pt x="0" y="0"/>
                </a:moveTo>
                <a:lnTo>
                  <a:pt x="0" y="33647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95" name="object 63"/>
          <p:cNvSpPr/>
          <p:nvPr/>
        </p:nvSpPr>
        <p:spPr>
          <a:xfrm>
            <a:off x="8886518" y="5269195"/>
            <a:ext cx="664651" cy="45707"/>
          </a:xfrm>
          <a:custGeom>
            <a:avLst/>
            <a:gdLst/>
            <a:ahLst/>
            <a:cxnLst/>
            <a:rect l="l" t="t" r="r" b="b"/>
            <a:pathLst>
              <a:path w="549275">
                <a:moveTo>
                  <a:pt x="0" y="0"/>
                </a:moveTo>
                <a:lnTo>
                  <a:pt x="549021"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6" name="object 64"/>
          <p:cNvSpPr/>
          <p:nvPr/>
        </p:nvSpPr>
        <p:spPr>
          <a:xfrm>
            <a:off x="3650103" y="5269196"/>
            <a:ext cx="247586" cy="0"/>
          </a:xfrm>
          <a:custGeom>
            <a:avLst/>
            <a:gdLst/>
            <a:ahLst/>
            <a:cxnLst/>
            <a:rect l="l" t="t" r="r" b="b"/>
            <a:pathLst>
              <a:path w="247650">
                <a:moveTo>
                  <a:pt x="0" y="0"/>
                </a:moveTo>
                <a:lnTo>
                  <a:pt x="247243" y="0"/>
                </a:lnTo>
              </a:path>
            </a:pathLst>
          </a:custGeom>
          <a:ln w="31750">
            <a:solidFill>
              <a:srgbClr val="636466"/>
            </a:solidFill>
          </a:ln>
        </p:spPr>
        <p:txBody>
          <a:bodyPr wrap="square" lIns="0" tIns="0" rIns="0" bIns="0" rtlCol="0"/>
          <a:lstStyle/>
          <a:p>
            <a:pPr defTabSz="1218804">
              <a:defRPr/>
            </a:pPr>
            <a:endParaRPr sz="2399">
              <a:solidFill>
                <a:srgbClr val="000000"/>
              </a:solidFill>
              <a:latin typeface="Verdana"/>
            </a:endParaRPr>
          </a:p>
        </p:txBody>
      </p:sp>
      <p:sp>
        <p:nvSpPr>
          <p:cNvPr id="97" name="object 67"/>
          <p:cNvSpPr/>
          <p:nvPr/>
        </p:nvSpPr>
        <p:spPr>
          <a:xfrm flipH="1">
            <a:off x="5627056" y="2832025"/>
            <a:ext cx="45707" cy="880786"/>
          </a:xfrm>
          <a:custGeom>
            <a:avLst/>
            <a:gdLst/>
            <a:ahLst/>
            <a:cxnLst/>
            <a:rect l="l" t="t" r="r" b="b"/>
            <a:pathLst>
              <a:path h="774700">
                <a:moveTo>
                  <a:pt x="0" y="0"/>
                </a:moveTo>
                <a:lnTo>
                  <a:pt x="0" y="77439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8" name="object 68"/>
          <p:cNvSpPr/>
          <p:nvPr/>
        </p:nvSpPr>
        <p:spPr>
          <a:xfrm>
            <a:off x="7935076" y="2136162"/>
            <a:ext cx="45707" cy="762643"/>
          </a:xfrm>
          <a:custGeom>
            <a:avLst/>
            <a:gdLst/>
            <a:ahLst/>
            <a:cxnLst/>
            <a:rect l="l" t="t" r="r" b="b"/>
            <a:pathLst>
              <a:path h="624839">
                <a:moveTo>
                  <a:pt x="0" y="0"/>
                </a:moveTo>
                <a:lnTo>
                  <a:pt x="0" y="624725"/>
                </a:lnTo>
              </a:path>
            </a:pathLst>
          </a:custGeom>
          <a:ln w="19050">
            <a:solidFill>
              <a:srgbClr val="004767"/>
            </a:solidFill>
          </a:ln>
        </p:spPr>
        <p:txBody>
          <a:bodyPr wrap="square" lIns="0" tIns="0" rIns="0" bIns="0" rtlCol="0"/>
          <a:lstStyle/>
          <a:p>
            <a:pPr defTabSz="1218804">
              <a:defRPr/>
            </a:pPr>
            <a:endParaRPr sz="2399">
              <a:solidFill>
                <a:srgbClr val="000000"/>
              </a:solidFill>
              <a:latin typeface="Verdana"/>
            </a:endParaRPr>
          </a:p>
        </p:txBody>
      </p:sp>
      <p:sp>
        <p:nvSpPr>
          <p:cNvPr id="99" name="object 73"/>
          <p:cNvSpPr/>
          <p:nvPr/>
        </p:nvSpPr>
        <p:spPr>
          <a:xfrm>
            <a:off x="7624299" y="1548188"/>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0" name="object 77"/>
          <p:cNvSpPr/>
          <p:nvPr/>
        </p:nvSpPr>
        <p:spPr>
          <a:xfrm>
            <a:off x="1024142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1" name="object 93"/>
          <p:cNvSpPr/>
          <p:nvPr/>
        </p:nvSpPr>
        <p:spPr>
          <a:xfrm>
            <a:off x="5374059" y="2377574"/>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2" name="object 96"/>
          <p:cNvSpPr/>
          <p:nvPr/>
        </p:nvSpPr>
        <p:spPr>
          <a:xfrm>
            <a:off x="8535003" y="2235123"/>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3" name="object 98"/>
          <p:cNvSpPr/>
          <p:nvPr/>
        </p:nvSpPr>
        <p:spPr>
          <a:xfrm>
            <a:off x="3773690" y="3343565"/>
            <a:ext cx="45707" cy="1689613"/>
          </a:xfrm>
          <a:custGeom>
            <a:avLst/>
            <a:gdLst/>
            <a:ahLst/>
            <a:cxnLst/>
            <a:rect l="l" t="t" r="r" b="b"/>
            <a:pathLst>
              <a:path h="1672589">
                <a:moveTo>
                  <a:pt x="0" y="0"/>
                </a:moveTo>
                <a:lnTo>
                  <a:pt x="0" y="1672577"/>
                </a:lnTo>
              </a:path>
            </a:pathLst>
          </a:custGeom>
          <a:ln w="19050">
            <a:solidFill>
              <a:srgbClr val="004767"/>
            </a:solidFill>
            <a:headEnd type="none" w="med" len="med"/>
            <a:tailEnd type="triangle" w="med" len="med"/>
          </a:ln>
        </p:spPr>
        <p:txBody>
          <a:bodyPr wrap="square" lIns="0" tIns="0" rIns="0" bIns="0" rtlCol="0"/>
          <a:lstStyle/>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lang="da-DK" sz="2399" dirty="0">
              <a:solidFill>
                <a:srgbClr val="000000"/>
              </a:solidFill>
              <a:latin typeface="Verdana"/>
            </a:endParaRPr>
          </a:p>
          <a:p>
            <a:pPr defTabSz="1218804">
              <a:defRPr/>
            </a:pPr>
            <a:endParaRPr sz="2399" dirty="0">
              <a:solidFill>
                <a:srgbClr val="000000"/>
              </a:solidFill>
              <a:latin typeface="Verdana"/>
            </a:endParaRPr>
          </a:p>
        </p:txBody>
      </p:sp>
      <p:sp>
        <p:nvSpPr>
          <p:cNvPr id="104" name="object 100"/>
          <p:cNvSpPr/>
          <p:nvPr/>
        </p:nvSpPr>
        <p:spPr>
          <a:xfrm>
            <a:off x="7927548" y="3402840"/>
            <a:ext cx="0" cy="1622003"/>
          </a:xfrm>
          <a:custGeom>
            <a:avLst/>
            <a:gdLst/>
            <a:ahLst/>
            <a:cxnLst/>
            <a:rect l="l" t="t" r="r" b="b"/>
            <a:pathLst>
              <a:path h="1622425">
                <a:moveTo>
                  <a:pt x="0" y="0"/>
                </a:moveTo>
                <a:lnTo>
                  <a:pt x="0" y="1621917"/>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05" name="object 102"/>
          <p:cNvSpPr/>
          <p:nvPr/>
        </p:nvSpPr>
        <p:spPr>
          <a:xfrm>
            <a:off x="3458674" y="3039771"/>
            <a:ext cx="608172" cy="608172"/>
          </a:xfrm>
          <a:custGeom>
            <a:avLst/>
            <a:gdLst/>
            <a:ahLst/>
            <a:cxnLst/>
            <a:rect l="l" t="t" r="r" b="b"/>
            <a:pathLst>
              <a:path w="608329" h="608329">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6" name="object 104"/>
          <p:cNvSpPr/>
          <p:nvPr/>
        </p:nvSpPr>
        <p:spPr>
          <a:xfrm>
            <a:off x="9325324" y="1153526"/>
            <a:ext cx="608172" cy="608172"/>
          </a:xfrm>
          <a:custGeom>
            <a:avLst/>
            <a:gdLst/>
            <a:ahLst/>
            <a:cxnLst/>
            <a:rect l="l" t="t" r="r" b="b"/>
            <a:pathLst>
              <a:path w="608329" h="608330">
                <a:moveTo>
                  <a:pt x="303872" y="0"/>
                </a:moveTo>
                <a:lnTo>
                  <a:pt x="254584" y="3977"/>
                </a:lnTo>
                <a:lnTo>
                  <a:pt x="207828" y="15491"/>
                </a:lnTo>
                <a:lnTo>
                  <a:pt x="164228" y="33916"/>
                </a:lnTo>
                <a:lnTo>
                  <a:pt x="124412" y="58628"/>
                </a:lnTo>
                <a:lnTo>
                  <a:pt x="89004" y="89000"/>
                </a:lnTo>
                <a:lnTo>
                  <a:pt x="58631" y="124406"/>
                </a:lnTo>
                <a:lnTo>
                  <a:pt x="33918" y="164223"/>
                </a:lnTo>
                <a:lnTo>
                  <a:pt x="15492" y="207823"/>
                </a:lnTo>
                <a:lnTo>
                  <a:pt x="3977" y="254581"/>
                </a:lnTo>
                <a:lnTo>
                  <a:pt x="0" y="303872"/>
                </a:lnTo>
                <a:lnTo>
                  <a:pt x="3977" y="353164"/>
                </a:lnTo>
                <a:lnTo>
                  <a:pt x="15492" y="399922"/>
                </a:lnTo>
                <a:lnTo>
                  <a:pt x="33918" y="443522"/>
                </a:lnTo>
                <a:lnTo>
                  <a:pt x="58631" y="483338"/>
                </a:lnTo>
                <a:lnTo>
                  <a:pt x="89004" y="518745"/>
                </a:lnTo>
                <a:lnTo>
                  <a:pt x="124412" y="549117"/>
                </a:lnTo>
                <a:lnTo>
                  <a:pt x="164228" y="573829"/>
                </a:lnTo>
                <a:lnTo>
                  <a:pt x="207828" y="592254"/>
                </a:lnTo>
                <a:lnTo>
                  <a:pt x="254584" y="603768"/>
                </a:lnTo>
                <a:lnTo>
                  <a:pt x="303872" y="607745"/>
                </a:lnTo>
                <a:lnTo>
                  <a:pt x="353161" y="603768"/>
                </a:lnTo>
                <a:lnTo>
                  <a:pt x="399917" y="592254"/>
                </a:lnTo>
                <a:lnTo>
                  <a:pt x="443517" y="573829"/>
                </a:lnTo>
                <a:lnTo>
                  <a:pt x="483333" y="549117"/>
                </a:lnTo>
                <a:lnTo>
                  <a:pt x="518741" y="518745"/>
                </a:lnTo>
                <a:lnTo>
                  <a:pt x="549114" y="483338"/>
                </a:lnTo>
                <a:lnTo>
                  <a:pt x="573826" y="443522"/>
                </a:lnTo>
                <a:lnTo>
                  <a:pt x="592253" y="399922"/>
                </a:lnTo>
                <a:lnTo>
                  <a:pt x="603768" y="353164"/>
                </a:lnTo>
                <a:lnTo>
                  <a:pt x="607745" y="303872"/>
                </a:lnTo>
                <a:lnTo>
                  <a:pt x="603768" y="254581"/>
                </a:lnTo>
                <a:lnTo>
                  <a:pt x="592253" y="207823"/>
                </a:lnTo>
                <a:lnTo>
                  <a:pt x="573826" y="164223"/>
                </a:lnTo>
                <a:lnTo>
                  <a:pt x="549114" y="124406"/>
                </a:lnTo>
                <a:lnTo>
                  <a:pt x="518741" y="89000"/>
                </a:lnTo>
                <a:lnTo>
                  <a:pt x="483333" y="58628"/>
                </a:lnTo>
                <a:lnTo>
                  <a:pt x="443517" y="33916"/>
                </a:lnTo>
                <a:lnTo>
                  <a:pt x="399917" y="15491"/>
                </a:lnTo>
                <a:lnTo>
                  <a:pt x="353161" y="3977"/>
                </a:lnTo>
                <a:lnTo>
                  <a:pt x="303872" y="0"/>
                </a:lnTo>
                <a:close/>
              </a:path>
            </a:pathLst>
          </a:custGeom>
          <a:solidFill>
            <a:srgbClr val="A7B8C6"/>
          </a:solidFill>
        </p:spPr>
        <p:txBody>
          <a:bodyPr wrap="square" lIns="0" tIns="0" rIns="0" bIns="0" rtlCol="0"/>
          <a:lstStyle/>
          <a:p>
            <a:pPr defTabSz="1218804">
              <a:defRPr/>
            </a:pPr>
            <a:endParaRPr sz="2399">
              <a:solidFill>
                <a:srgbClr val="000000"/>
              </a:solidFill>
              <a:latin typeface="Verdana"/>
            </a:endParaRPr>
          </a:p>
        </p:txBody>
      </p:sp>
      <p:sp>
        <p:nvSpPr>
          <p:cNvPr id="107" name="Tekstfelt 106"/>
          <p:cNvSpPr txBox="1"/>
          <p:nvPr/>
        </p:nvSpPr>
        <p:spPr>
          <a:xfrm>
            <a:off x="755103" y="1185093"/>
            <a:ext cx="2666664" cy="11077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Fra beslutningen er truffet om at  afslutte den livsforlængende </a:t>
            </a:r>
          </a:p>
          <a:p>
            <a:pPr defTabSz="1218804">
              <a:defRPr/>
            </a:pPr>
            <a:r>
              <a:rPr lang="da-DK" sz="1100" dirty="0">
                <a:solidFill>
                  <a:srgbClr val="004567"/>
                </a:solidFill>
                <a:latin typeface="Arial" panose="020B0604020202020204" pitchFamily="34" charset="0"/>
                <a:cs typeface="Arial" panose="020B0604020202020204" pitchFamily="34" charset="0"/>
              </a:rPr>
              <a:t>behandling til respiratorbehandlingen stoppes, kan der gå flere timer.</a:t>
            </a:r>
          </a:p>
          <a:p>
            <a:pPr defTabSz="1218804">
              <a:defRPr/>
            </a:pPr>
            <a:r>
              <a:rPr lang="da-DK" sz="1100" dirty="0">
                <a:solidFill>
                  <a:srgbClr val="004567"/>
                </a:solidFill>
                <a:latin typeface="Arial" panose="020B0604020202020204" pitchFamily="34" charset="0"/>
                <a:cs typeface="Arial" panose="020B0604020202020204" pitchFamily="34" charset="0"/>
              </a:rPr>
              <a:t>Her afklares afskedsforløb og mulighed for organdonation</a:t>
            </a:r>
          </a:p>
        </p:txBody>
      </p:sp>
      <p:sp>
        <p:nvSpPr>
          <p:cNvPr id="108" name="Tekstfelt 107"/>
          <p:cNvSpPr txBox="1"/>
          <p:nvPr/>
        </p:nvSpPr>
        <p:spPr>
          <a:xfrm>
            <a:off x="3107543" y="2368357"/>
            <a:ext cx="1298109" cy="600008"/>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Livsforlængende </a:t>
            </a:r>
          </a:p>
          <a:p>
            <a:pPr algn="ctr" defTabSz="1218804">
              <a:defRPr/>
            </a:pPr>
            <a:r>
              <a:rPr lang="da-DK" sz="1100" dirty="0">
                <a:solidFill>
                  <a:srgbClr val="004567"/>
                </a:solidFill>
                <a:latin typeface="Arial" panose="020B0604020202020204" pitchFamily="34" charset="0"/>
                <a:cs typeface="Arial" panose="020B0604020202020204" pitchFamily="34" charset="0"/>
              </a:rPr>
              <a:t>behandling stoppes</a:t>
            </a:r>
          </a:p>
        </p:txBody>
      </p:sp>
      <p:sp>
        <p:nvSpPr>
          <p:cNvPr id="109" name="Tekstfelt 108"/>
          <p:cNvSpPr txBox="1"/>
          <p:nvPr/>
        </p:nvSpPr>
        <p:spPr>
          <a:xfrm>
            <a:off x="6533508" y="1377079"/>
            <a:ext cx="1010271" cy="769241"/>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Ophør af</a:t>
            </a:r>
          </a:p>
          <a:p>
            <a:pPr algn="ctr" defTabSz="1218804">
              <a:defRPr/>
            </a:pPr>
            <a:r>
              <a:rPr lang="da-DK" sz="1100" dirty="0">
                <a:solidFill>
                  <a:srgbClr val="004567"/>
                </a:solidFill>
                <a:latin typeface="Arial" panose="020B0604020202020204" pitchFamily="34" charset="0"/>
                <a:cs typeface="Arial" panose="020B0604020202020204" pitchFamily="34" charset="0"/>
              </a:rPr>
              <a:t>åndedræt</a:t>
            </a:r>
          </a:p>
          <a:p>
            <a:pPr algn="ctr" defTabSz="1218804">
              <a:defRPr/>
            </a:pPr>
            <a:r>
              <a:rPr lang="da-DK" sz="1100" dirty="0">
                <a:solidFill>
                  <a:srgbClr val="004567"/>
                </a:solidFill>
                <a:latin typeface="Arial" panose="020B0604020202020204" pitchFamily="34" charset="0"/>
                <a:cs typeface="Arial" panose="020B0604020202020204" pitchFamily="34" charset="0"/>
              </a:rPr>
              <a:t>og hjerte-virksomhed</a:t>
            </a:r>
          </a:p>
        </p:txBody>
      </p:sp>
      <p:sp>
        <p:nvSpPr>
          <p:cNvPr id="110" name="Tekstfelt 109"/>
          <p:cNvSpPr txBox="1"/>
          <p:nvPr/>
        </p:nvSpPr>
        <p:spPr>
          <a:xfrm>
            <a:off x="7435891" y="1080484"/>
            <a:ext cx="1010271"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Døden konstateres</a:t>
            </a:r>
          </a:p>
        </p:txBody>
      </p:sp>
      <p:sp>
        <p:nvSpPr>
          <p:cNvPr id="111" name="Tekstfelt 110"/>
          <p:cNvSpPr txBox="1"/>
          <p:nvPr/>
        </p:nvSpPr>
        <p:spPr>
          <a:xfrm>
            <a:off x="9158738" y="666582"/>
            <a:ext cx="883924" cy="430775"/>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Operationsprocedure</a:t>
            </a:r>
          </a:p>
        </p:txBody>
      </p:sp>
      <p:sp>
        <p:nvSpPr>
          <p:cNvPr id="112" name="Tekstfelt 111"/>
          <p:cNvSpPr txBox="1"/>
          <p:nvPr/>
        </p:nvSpPr>
        <p:spPr>
          <a:xfrm>
            <a:off x="8336672" y="1940019"/>
            <a:ext cx="1010271"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Perfusion*</a:t>
            </a:r>
          </a:p>
        </p:txBody>
      </p:sp>
      <p:sp>
        <p:nvSpPr>
          <p:cNvPr id="113" name="Tekstfelt 112"/>
          <p:cNvSpPr txBox="1"/>
          <p:nvPr/>
        </p:nvSpPr>
        <p:spPr>
          <a:xfrm>
            <a:off x="9933495" y="1940019"/>
            <a:ext cx="1224028"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Transplantation</a:t>
            </a:r>
          </a:p>
        </p:txBody>
      </p:sp>
      <p:sp>
        <p:nvSpPr>
          <p:cNvPr id="114" name="Tekstfelt 113"/>
          <p:cNvSpPr txBox="1"/>
          <p:nvPr/>
        </p:nvSpPr>
        <p:spPr>
          <a:xfrm>
            <a:off x="4620216" y="3815552"/>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Venteperiode max 3 timer</a:t>
            </a:r>
          </a:p>
        </p:txBody>
      </p:sp>
      <p:sp>
        <p:nvSpPr>
          <p:cNvPr id="115" name="Tekstfelt 114"/>
          <p:cNvSpPr txBox="1"/>
          <p:nvPr/>
        </p:nvSpPr>
        <p:spPr>
          <a:xfrm>
            <a:off x="7102262" y="2932548"/>
            <a:ext cx="1762853"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max 30 min.</a:t>
            </a:r>
          </a:p>
        </p:txBody>
      </p:sp>
      <p:sp>
        <p:nvSpPr>
          <p:cNvPr id="116" name="Tekstfelt 115"/>
          <p:cNvSpPr txBox="1"/>
          <p:nvPr/>
        </p:nvSpPr>
        <p:spPr>
          <a:xfrm>
            <a:off x="3573120" y="4506244"/>
            <a:ext cx="2105092" cy="261542"/>
          </a:xfrm>
          <a:prstGeom prst="rect">
            <a:avLst/>
          </a:prstGeom>
          <a:noFill/>
        </p:spPr>
        <p:txBody>
          <a:bodyPr wrap="square" rtlCol="0">
            <a:spAutoFit/>
          </a:bodyPr>
          <a:lstStyle/>
          <a:p>
            <a:pPr algn="ctr" defTabSz="1218804">
              <a:defRPr/>
            </a:pPr>
            <a:r>
              <a:rPr lang="da-DK" sz="1100" dirty="0" err="1">
                <a:solidFill>
                  <a:srgbClr val="004567"/>
                </a:solidFill>
                <a:latin typeface="Arial" panose="020B0604020202020204" pitchFamily="34" charset="0"/>
                <a:cs typeface="Arial" panose="020B0604020202020204" pitchFamily="34" charset="0"/>
              </a:rPr>
              <a:t>Palliation</a:t>
            </a:r>
            <a:endParaRPr lang="da-DK" sz="1100" dirty="0">
              <a:solidFill>
                <a:srgbClr val="004567"/>
              </a:solidFill>
              <a:latin typeface="Arial" panose="020B0604020202020204" pitchFamily="34" charset="0"/>
              <a:cs typeface="Arial" panose="020B0604020202020204" pitchFamily="34" charset="0"/>
            </a:endParaRPr>
          </a:p>
        </p:txBody>
      </p:sp>
      <p:sp>
        <p:nvSpPr>
          <p:cNvPr id="117" name="Tekstfelt 116"/>
          <p:cNvSpPr txBox="1"/>
          <p:nvPr/>
        </p:nvSpPr>
        <p:spPr>
          <a:xfrm>
            <a:off x="1212509" y="3799056"/>
            <a:ext cx="2616174"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Flere timer</a:t>
            </a:r>
          </a:p>
        </p:txBody>
      </p:sp>
      <p:sp>
        <p:nvSpPr>
          <p:cNvPr id="118" name="Tekstfelt 117"/>
          <p:cNvSpPr txBox="1"/>
          <p:nvPr/>
        </p:nvSpPr>
        <p:spPr>
          <a:xfrm>
            <a:off x="932454" y="6216112"/>
            <a:ext cx="6701511" cy="600008"/>
          </a:xfrm>
          <a:prstGeom prst="rect">
            <a:avLst/>
          </a:prstGeom>
          <a:noFill/>
        </p:spPr>
        <p:txBody>
          <a:bodyPr wrap="square" rtlCol="0">
            <a:spAutoFit/>
          </a:bodyPr>
          <a:lstStyle/>
          <a:p>
            <a:pPr defTabSz="1218804">
              <a:defRPr/>
            </a:pPr>
            <a:r>
              <a:rPr lang="da-DK" sz="1100" dirty="0">
                <a:solidFill>
                  <a:srgbClr val="004567"/>
                </a:solidFill>
                <a:latin typeface="Arial" panose="020B0604020202020204" pitchFamily="34" charset="0"/>
                <a:cs typeface="Arial" panose="020B0604020202020204" pitchFamily="34" charset="0"/>
              </a:rPr>
              <a:t>* Rapid </a:t>
            </a:r>
            <a:r>
              <a:rPr lang="da-DK" sz="1100" dirty="0" err="1">
                <a:solidFill>
                  <a:srgbClr val="004567"/>
                </a:solidFill>
                <a:latin typeface="Arial" panose="020B0604020202020204" pitchFamily="34" charset="0"/>
                <a:cs typeface="Arial" panose="020B0604020202020204" pitchFamily="34" charset="0"/>
              </a:rPr>
              <a:t>Procurement</a:t>
            </a:r>
            <a:r>
              <a:rPr lang="da-DK" sz="1100" dirty="0">
                <a:solidFill>
                  <a:srgbClr val="004567"/>
                </a:solidFill>
                <a:latin typeface="Arial" panose="020B0604020202020204" pitchFamily="34" charset="0"/>
                <a:cs typeface="Arial" panose="020B0604020202020204" pitchFamily="34" charset="0"/>
              </a:rPr>
              <a:t>: Ingen interventioner før organudtagning</a:t>
            </a:r>
          </a:p>
          <a:p>
            <a:pPr defTabSz="1218804">
              <a:defRPr/>
            </a:pPr>
            <a:r>
              <a:rPr lang="da-DK" sz="1100" dirty="0" err="1">
                <a:solidFill>
                  <a:srgbClr val="004567"/>
                </a:solidFill>
                <a:latin typeface="Arial" panose="020B0604020202020204" pitchFamily="34" charset="0"/>
                <a:cs typeface="Arial" panose="020B0604020202020204" pitchFamily="34" charset="0"/>
              </a:rPr>
              <a:t>Normoterm</a:t>
            </a:r>
            <a:r>
              <a:rPr lang="da-DK" sz="1100" dirty="0">
                <a:solidFill>
                  <a:srgbClr val="004567"/>
                </a:solidFill>
                <a:latin typeface="Arial" panose="020B0604020202020204" pitchFamily="34" charset="0"/>
                <a:cs typeface="Arial" panose="020B0604020202020204" pitchFamily="34" charset="0"/>
              </a:rPr>
              <a:t> Regional Perfusion: Der oprettes perfusion via ECMO til de organer, der skal doneres.</a:t>
            </a:r>
          </a:p>
          <a:p>
            <a:pPr defTabSz="1218804">
              <a:defRPr/>
            </a:pPr>
            <a:r>
              <a:rPr lang="da-DK" sz="1100" dirty="0">
                <a:solidFill>
                  <a:srgbClr val="004567"/>
                </a:solidFill>
                <a:latin typeface="Arial" panose="020B0604020202020204" pitchFamily="34" charset="0"/>
                <a:cs typeface="Arial" panose="020B0604020202020204" pitchFamily="34" charset="0"/>
              </a:rPr>
              <a:t>Organudtagning påbegyndes efter et stykke tid med perfusion.</a:t>
            </a:r>
          </a:p>
        </p:txBody>
      </p:sp>
      <p:sp>
        <p:nvSpPr>
          <p:cNvPr id="119" name="Tekstfelt 118"/>
          <p:cNvSpPr txBox="1"/>
          <p:nvPr/>
        </p:nvSpPr>
        <p:spPr>
          <a:xfrm>
            <a:off x="6262873" y="5730923"/>
            <a:ext cx="2105092" cy="261542"/>
          </a:xfrm>
          <a:prstGeom prst="rect">
            <a:avLst/>
          </a:prstGeom>
          <a:noFill/>
        </p:spPr>
        <p:txBody>
          <a:bodyPr wrap="square" rtlCol="0">
            <a:spAutoFit/>
          </a:bodyPr>
          <a:lstStyle/>
          <a:p>
            <a:pPr algn="ctr" defTabSz="1218804">
              <a:defRPr/>
            </a:pPr>
            <a:r>
              <a:rPr lang="da-DK" sz="1100" dirty="0">
                <a:solidFill>
                  <a:srgbClr val="004567"/>
                </a:solidFill>
                <a:latin typeface="Arial" panose="020B0604020202020204" pitchFamily="34" charset="0"/>
                <a:cs typeface="Arial" panose="020B0604020202020204" pitchFamily="34" charset="0"/>
              </a:rPr>
              <a:t>Varm </a:t>
            </a:r>
            <a:r>
              <a:rPr lang="da-DK" sz="1100" dirty="0" err="1">
                <a:solidFill>
                  <a:srgbClr val="004567"/>
                </a:solidFill>
                <a:latin typeface="Arial" panose="020B0604020202020204" pitchFamily="34" charset="0"/>
                <a:cs typeface="Arial" panose="020B0604020202020204" pitchFamily="34" charset="0"/>
              </a:rPr>
              <a:t>iskæmi</a:t>
            </a:r>
            <a:endParaRPr lang="da-DK" sz="1100" dirty="0">
              <a:solidFill>
                <a:srgbClr val="004567"/>
              </a:solidFill>
              <a:latin typeface="Arial" panose="020B0604020202020204" pitchFamily="34" charset="0"/>
              <a:cs typeface="Arial" panose="020B0604020202020204" pitchFamily="34" charset="0"/>
            </a:endParaRPr>
          </a:p>
        </p:txBody>
      </p:sp>
      <p:sp>
        <p:nvSpPr>
          <p:cNvPr id="120" name="object 43"/>
          <p:cNvSpPr/>
          <p:nvPr/>
        </p:nvSpPr>
        <p:spPr>
          <a:xfrm>
            <a:off x="7139753" y="4133390"/>
            <a:ext cx="739549" cy="4570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21" name="Tekstfelt 120"/>
          <p:cNvSpPr txBox="1"/>
          <p:nvPr/>
        </p:nvSpPr>
        <p:spPr>
          <a:xfrm>
            <a:off x="7059602" y="3514210"/>
            <a:ext cx="881424" cy="600008"/>
          </a:xfrm>
          <a:prstGeom prst="rect">
            <a:avLst/>
          </a:prstGeom>
          <a:noFill/>
        </p:spPr>
        <p:txBody>
          <a:bodyPr wrap="square" rtlCol="0">
            <a:spAutoFit/>
          </a:bodyPr>
          <a:lstStyle/>
          <a:p>
            <a:pPr algn="ctr" defTabSz="1218804">
              <a:defRPr/>
            </a:pPr>
            <a:r>
              <a:rPr lang="da-DK" sz="1100" dirty="0">
                <a:solidFill>
                  <a:srgbClr val="D60524"/>
                </a:solidFill>
                <a:latin typeface="Arial" panose="020B0604020202020204" pitchFamily="34" charset="0"/>
                <a:cs typeface="Arial" panose="020B0604020202020204" pitchFamily="34" charset="0"/>
              </a:rPr>
              <a:t>No touch periode 5 min.</a:t>
            </a:r>
          </a:p>
        </p:txBody>
      </p:sp>
      <p:sp>
        <p:nvSpPr>
          <p:cNvPr id="122" name="object 43"/>
          <p:cNvSpPr/>
          <p:nvPr/>
        </p:nvSpPr>
        <p:spPr>
          <a:xfrm flipV="1">
            <a:off x="1241163" y="3987731"/>
            <a:ext cx="2445444" cy="142873"/>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pic>
        <p:nvPicPr>
          <p:cNvPr id="123" name="Billede 1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8300" y="2339375"/>
            <a:ext cx="364735" cy="364735"/>
          </a:xfrm>
          <a:prstGeom prst="rect">
            <a:avLst/>
          </a:prstGeom>
        </p:spPr>
      </p:pic>
      <p:pic>
        <p:nvPicPr>
          <p:cNvPr id="124" name="Billede 1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4881" y="3150287"/>
            <a:ext cx="424704" cy="424704"/>
          </a:xfrm>
          <a:prstGeom prst="rect">
            <a:avLst/>
          </a:prstGeom>
        </p:spPr>
      </p:pic>
      <p:pic>
        <p:nvPicPr>
          <p:cNvPr id="125" name="Billede 1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80476" y="2357759"/>
            <a:ext cx="360111" cy="360111"/>
          </a:xfrm>
          <a:prstGeom prst="rect">
            <a:avLst/>
          </a:prstGeom>
        </p:spPr>
      </p:pic>
      <p:pic>
        <p:nvPicPr>
          <p:cNvPr id="126" name="Billede 1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953" y="1281358"/>
            <a:ext cx="314200" cy="314200"/>
          </a:xfrm>
          <a:prstGeom prst="rect">
            <a:avLst/>
          </a:prstGeom>
        </p:spPr>
      </p:pic>
      <p:pic>
        <p:nvPicPr>
          <p:cNvPr id="127" name="Billede 1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6775" y="2290606"/>
            <a:ext cx="405988" cy="405988"/>
          </a:xfrm>
          <a:prstGeom prst="rect">
            <a:avLst/>
          </a:prstGeom>
        </p:spPr>
      </p:pic>
      <p:pic>
        <p:nvPicPr>
          <p:cNvPr id="128" name="Billede 1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5501" y="1665756"/>
            <a:ext cx="349293" cy="349293"/>
          </a:xfrm>
          <a:prstGeom prst="rect">
            <a:avLst/>
          </a:prstGeom>
        </p:spPr>
      </p:pic>
      <p:pic>
        <p:nvPicPr>
          <p:cNvPr id="129" name="Billede 1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476505" y="2462667"/>
            <a:ext cx="403279" cy="403279"/>
          </a:xfrm>
          <a:prstGeom prst="rect">
            <a:avLst/>
          </a:prstGeom>
        </p:spPr>
      </p:pic>
      <p:pic>
        <p:nvPicPr>
          <p:cNvPr id="130" name="Billede 1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1245" y="2484664"/>
            <a:ext cx="381543" cy="381543"/>
          </a:xfrm>
          <a:prstGeom prst="rect">
            <a:avLst/>
          </a:prstGeom>
        </p:spPr>
      </p:pic>
      <p:sp>
        <p:nvSpPr>
          <p:cNvPr id="131" name="Tekstfelt 130"/>
          <p:cNvSpPr txBox="1"/>
          <p:nvPr/>
        </p:nvSpPr>
        <p:spPr>
          <a:xfrm>
            <a:off x="822992" y="275170"/>
            <a:ext cx="3300212" cy="461545"/>
          </a:xfrm>
          <a:prstGeom prst="rect">
            <a:avLst/>
          </a:prstGeom>
          <a:noFill/>
        </p:spPr>
        <p:txBody>
          <a:bodyPr wrap="square" rtlCol="0">
            <a:spAutoFit/>
          </a:bodyPr>
          <a:lstStyle/>
          <a:p>
            <a:pPr defTabSz="1218804">
              <a:defRPr/>
            </a:pPr>
            <a:r>
              <a:rPr lang="da-DK" sz="2399" b="1" dirty="0">
                <a:solidFill>
                  <a:srgbClr val="004567"/>
                </a:solidFill>
                <a:latin typeface="Georgia" panose="02040502050405020303" pitchFamily="18" charset="0"/>
              </a:rPr>
              <a:t>Tidslinje ved DCD</a:t>
            </a:r>
          </a:p>
        </p:txBody>
      </p:sp>
      <p:sp>
        <p:nvSpPr>
          <p:cNvPr id="132" name="object 69"/>
          <p:cNvSpPr/>
          <p:nvPr/>
        </p:nvSpPr>
        <p:spPr>
          <a:xfrm flipH="1">
            <a:off x="5624917" y="4264642"/>
            <a:ext cx="45707" cy="759368"/>
          </a:xfrm>
          <a:custGeom>
            <a:avLst/>
            <a:gdLst/>
            <a:ahLst/>
            <a:cxnLst/>
            <a:rect l="l" t="t" r="r" b="b"/>
            <a:pathLst>
              <a:path h="1028064">
                <a:moveTo>
                  <a:pt x="0" y="0"/>
                </a:moveTo>
                <a:lnTo>
                  <a:pt x="0" y="1027912"/>
                </a:lnTo>
              </a:path>
            </a:pathLst>
          </a:custGeom>
          <a:ln w="19050">
            <a:solidFill>
              <a:srgbClr val="004767"/>
            </a:solidFill>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
        <p:nvSpPr>
          <p:cNvPr id="133" name="object 43"/>
          <p:cNvSpPr/>
          <p:nvPr/>
        </p:nvSpPr>
        <p:spPr>
          <a:xfrm flipV="1">
            <a:off x="3897184" y="4041780"/>
            <a:ext cx="3111565" cy="93657"/>
          </a:xfrm>
          <a:custGeom>
            <a:avLst/>
            <a:gdLst/>
            <a:ahLst/>
            <a:cxnLst/>
            <a:rect l="l" t="t" r="r" b="b"/>
            <a:pathLst>
              <a:path w="1393825">
                <a:moveTo>
                  <a:pt x="0" y="0"/>
                </a:moveTo>
                <a:lnTo>
                  <a:pt x="1393228" y="0"/>
                </a:lnTo>
              </a:path>
            </a:pathLst>
          </a:custGeom>
          <a:ln w="28575">
            <a:solidFill>
              <a:srgbClr val="DA1A31"/>
            </a:solidFill>
            <a:prstDash val="sysDash"/>
            <a:headEnd type="none" w="med" len="med"/>
            <a:tailEnd type="triangle" w="med" len="med"/>
          </a:ln>
        </p:spPr>
        <p:txBody>
          <a:bodyPr wrap="square" lIns="0" tIns="0" rIns="0" bIns="0" rtlCol="0"/>
          <a:lstStyle/>
          <a:p>
            <a:pPr defTabSz="1218804">
              <a:defRPr/>
            </a:pPr>
            <a:endParaRPr sz="2399">
              <a:solidFill>
                <a:srgbClr val="000000"/>
              </a:solidFill>
              <a:latin typeface="Verdana"/>
            </a:endParaRPr>
          </a:p>
        </p:txBody>
      </p:sp>
    </p:spTree>
    <p:extLst>
      <p:ext uri="{BB962C8B-B14F-4D97-AF65-F5344CB8AC3E}">
        <p14:creationId xmlns:p14="http://schemas.microsoft.com/office/powerpoint/2010/main" val="18373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2270233" y="3119410"/>
            <a:ext cx="7264705" cy="646331"/>
          </a:xfrm>
          <a:prstGeom prst="rect">
            <a:avLst/>
          </a:prstGeom>
        </p:spPr>
        <p:txBody>
          <a:bodyPr wrap="square">
            <a:spAutoFit/>
          </a:bodyPr>
          <a:lstStyle/>
          <a:p>
            <a:pPr algn="ctr"/>
            <a:r>
              <a:rPr lang="da-DK" dirty="0"/>
              <a:t/>
            </a:r>
            <a:br>
              <a:rPr lang="da-DK" dirty="0"/>
            </a:br>
            <a:endParaRPr lang="da-DK" dirty="0"/>
          </a:p>
        </p:txBody>
      </p:sp>
      <p:sp>
        <p:nvSpPr>
          <p:cNvPr id="3" name="Pladsholder til tekst 2">
            <a:extLst>
              <a:ext uri="{FF2B5EF4-FFF2-40B4-BE49-F238E27FC236}">
                <a16:creationId xmlns:a16="http://schemas.microsoft.com/office/drawing/2014/main" id="{89FDF7E6-E87B-4AE1-804E-08F6B19F6750}"/>
              </a:ext>
            </a:extLst>
          </p:cNvPr>
          <p:cNvSpPr txBox="1">
            <a:spLocks/>
          </p:cNvSpPr>
          <p:nvPr/>
        </p:nvSpPr>
        <p:spPr>
          <a:xfrm>
            <a:off x="1390109" y="2505457"/>
            <a:ext cx="9582692" cy="41970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a-DK" sz="1800" dirty="0" smtClean="0">
                <a:solidFill>
                  <a:schemeClr val="bg1"/>
                </a:solidFill>
              </a:rPr>
              <a:t>Dette undervisningsmateriale er en forkortet udgave af selve undervisningsmaterialet om DCD. I den fulde version er proceduren uddybet, ligesom den også indeholder oplysninger om de hospitalsrettede indsatser. Du finder versionen samme sted, som du fandt denne: </a:t>
            </a:r>
            <a:r>
              <a:rPr lang="da-DK" sz="1800" dirty="0" smtClean="0">
                <a:solidFill>
                  <a:schemeClr val="bg1"/>
                </a:solidFill>
                <a:hlinkClick r:id="rId3"/>
              </a:rPr>
              <a:t>Den fulde version af undervisningsmaterialet</a:t>
            </a:r>
            <a:endParaRPr lang="da-DK" sz="1800" dirty="0" smtClean="0">
              <a:solidFill>
                <a:schemeClr val="bg1"/>
              </a:solidFill>
            </a:endParaRPr>
          </a:p>
          <a:p>
            <a:pPr>
              <a:spcAft>
                <a:spcPts val="600"/>
              </a:spcAft>
            </a:pPr>
            <a:endParaRPr lang="da-DK" sz="1800" dirty="0" smtClean="0">
              <a:solidFill>
                <a:schemeClr val="bg1"/>
              </a:solidFill>
              <a:hlinkClick r:id="rId4"/>
            </a:endParaRPr>
          </a:p>
          <a:p>
            <a:pPr>
              <a:spcAft>
                <a:spcPts val="600"/>
              </a:spcAft>
            </a:pPr>
            <a:r>
              <a:rPr lang="da-DK" sz="1800" dirty="0" smtClean="0">
                <a:solidFill>
                  <a:schemeClr val="bg1"/>
                </a:solidFill>
                <a:hlinkClick r:id="rId4"/>
              </a:rPr>
              <a:t>Organdonation.dk</a:t>
            </a:r>
            <a:r>
              <a:rPr lang="da-DK" sz="1800" dirty="0" smtClean="0">
                <a:solidFill>
                  <a:schemeClr val="bg1"/>
                </a:solidFill>
              </a:rPr>
              <a:t> opdateres løbende med indhold og viden om DCD. Her kan du læse mere om processen med implementeringen samt om hvilke indsatser og initiativer der pågår</a:t>
            </a:r>
          </a:p>
          <a:p>
            <a:pPr>
              <a:spcAft>
                <a:spcPts val="600"/>
              </a:spcAft>
            </a:pPr>
            <a:endParaRPr lang="da-DK" sz="1800" dirty="0" smtClean="0">
              <a:solidFill>
                <a:schemeClr val="bg1"/>
              </a:solidFill>
            </a:endParaRPr>
          </a:p>
          <a:p>
            <a:r>
              <a:rPr lang="da-DK" sz="1800" dirty="0" smtClean="0">
                <a:solidFill>
                  <a:schemeClr val="bg1"/>
                </a:solidFill>
              </a:rPr>
              <a:t>På organdonation.dk er der også en </a:t>
            </a:r>
            <a:r>
              <a:rPr lang="da-DK" sz="1800" dirty="0" smtClean="0">
                <a:solidFill>
                  <a:schemeClr val="bg1"/>
                </a:solidFill>
                <a:hlinkClick r:id="rId5"/>
              </a:rPr>
              <a:t>‘ofte stillede spørgsmål’ (FAQ)</a:t>
            </a:r>
            <a:r>
              <a:rPr lang="da-DK" sz="1800" dirty="0" smtClean="0">
                <a:solidFill>
                  <a:schemeClr val="bg1"/>
                </a:solidFill>
              </a:rPr>
              <a:t> med spørgsmål og svar om DCD</a:t>
            </a:r>
            <a:endParaRPr lang="da-DK" sz="1800" dirty="0">
              <a:solidFill>
                <a:schemeClr val="bg1"/>
              </a:solidFill>
            </a:endParaRPr>
          </a:p>
        </p:txBody>
      </p:sp>
      <p:sp>
        <p:nvSpPr>
          <p:cNvPr id="5" name="Titel 1">
            <a:extLst>
              <a:ext uri="{FF2B5EF4-FFF2-40B4-BE49-F238E27FC236}">
                <a16:creationId xmlns:a16="http://schemas.microsoft.com/office/drawing/2014/main" id="{5B1B8176-EE67-4678-A93B-EF757D2EF159}"/>
              </a:ext>
            </a:extLst>
          </p:cNvPr>
          <p:cNvSpPr txBox="1">
            <a:spLocks/>
          </p:cNvSpPr>
          <p:nvPr/>
        </p:nvSpPr>
        <p:spPr>
          <a:xfrm>
            <a:off x="1390109" y="503717"/>
            <a:ext cx="5248565" cy="16039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0" kern="1200">
                <a:solidFill>
                  <a:schemeClr val="bg1"/>
                </a:solidFill>
                <a:latin typeface="Georgia" panose="02040502050405020303" pitchFamily="18" charset="0"/>
                <a:ea typeface="+mj-ea"/>
                <a:cs typeface="+mj-cs"/>
              </a:defRPr>
            </a:lvl1pPr>
          </a:lstStyle>
          <a:p>
            <a:r>
              <a:rPr lang="da-DK" dirty="0" smtClean="0"/>
              <a:t>Vil du vide mere?</a:t>
            </a:r>
            <a:endParaRPr lang="da-DK" dirty="0"/>
          </a:p>
        </p:txBody>
      </p:sp>
    </p:spTree>
    <p:extLst>
      <p:ext uri="{BB962C8B-B14F-4D97-AF65-F5344CB8AC3E}">
        <p14:creationId xmlns:p14="http://schemas.microsoft.com/office/powerpoint/2010/main" val="1349137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438" y="335621"/>
            <a:ext cx="9879176" cy="1205057"/>
          </a:xfrm>
        </p:spPr>
        <p:txBody>
          <a:bodyPr>
            <a:normAutofit/>
          </a:bodyPr>
          <a:lstStyle/>
          <a:p>
            <a:pPr algn="ctr"/>
            <a:r>
              <a:rPr lang="da-DK" dirty="0"/>
              <a:t>Nye anbefalinger </a:t>
            </a:r>
            <a:br>
              <a:rPr lang="da-DK" dirty="0"/>
            </a:br>
            <a:r>
              <a:rPr lang="da-DK" dirty="0"/>
              <a:t>skal styrke transplantationsområdet </a:t>
            </a:r>
          </a:p>
        </p:txBody>
      </p:sp>
      <p:sp>
        <p:nvSpPr>
          <p:cNvPr id="4" name="Pladsholder til tekst 3"/>
          <p:cNvSpPr>
            <a:spLocks noGrp="1"/>
          </p:cNvSpPr>
          <p:nvPr>
            <p:ph type="body" sz="quarter" idx="16"/>
          </p:nvPr>
        </p:nvSpPr>
        <p:spPr>
          <a:xfrm>
            <a:off x="847438" y="1728806"/>
            <a:ext cx="10740823" cy="4431322"/>
          </a:xfrm>
        </p:spPr>
        <p:txBody>
          <a:bodyPr>
            <a:noAutofit/>
          </a:bodyPr>
          <a:lstStyle/>
          <a:p>
            <a:r>
              <a:rPr lang="da-DK" sz="1900" dirty="0" smtClean="0"/>
              <a:t>Implementeringen af DCD tager afsæt i de nationale anbefalinger for donation efter cirkulatorisk død (DCD), som Sundhedsstyrelsen udgav i marts 2023</a:t>
            </a:r>
          </a:p>
          <a:p>
            <a:endParaRPr lang="da-DK" sz="1900" dirty="0" smtClean="0"/>
          </a:p>
          <a:p>
            <a:r>
              <a:rPr lang="da-DK" sz="1900" dirty="0" smtClean="0"/>
              <a:t>De nye anbefalinger betyder:</a:t>
            </a:r>
          </a:p>
          <a:p>
            <a:pPr marL="914400" lvl="1" indent="-457200"/>
            <a:r>
              <a:rPr lang="da-DK" sz="1900" dirty="0" smtClean="0">
                <a:solidFill>
                  <a:srgbClr val="004567"/>
                </a:solidFill>
              </a:rPr>
              <a:t>Der vil være </a:t>
            </a:r>
            <a:r>
              <a:rPr lang="da-DK" sz="1900" b="1" dirty="0">
                <a:solidFill>
                  <a:srgbClr val="004567"/>
                </a:solidFill>
              </a:rPr>
              <a:t>f</a:t>
            </a:r>
            <a:r>
              <a:rPr lang="da-DK" sz="1900" b="1" dirty="0" smtClean="0">
                <a:solidFill>
                  <a:srgbClr val="004567"/>
                </a:solidFill>
              </a:rPr>
              <a:t>lere </a:t>
            </a:r>
            <a:r>
              <a:rPr lang="da-DK" sz="1900" b="1" dirty="0">
                <a:solidFill>
                  <a:srgbClr val="004567"/>
                </a:solidFill>
              </a:rPr>
              <a:t>organer </a:t>
            </a:r>
            <a:r>
              <a:rPr lang="da-DK" sz="1900" dirty="0">
                <a:solidFill>
                  <a:srgbClr val="004567"/>
                </a:solidFill>
              </a:rPr>
              <a:t>til transplantation. Aktuelt står f</a:t>
            </a:r>
            <a:r>
              <a:rPr lang="da-DK" sz="1900" dirty="0"/>
              <a:t>lere end 400 patienter årligt på venteliste til et nyt organ i Danmark</a:t>
            </a:r>
          </a:p>
          <a:p>
            <a:pPr marL="457200" lvl="1" indent="0">
              <a:buNone/>
            </a:pPr>
            <a:endParaRPr lang="da-DK" sz="1900" b="1" dirty="0">
              <a:solidFill>
                <a:srgbClr val="004567"/>
              </a:solidFill>
            </a:endParaRPr>
          </a:p>
          <a:p>
            <a:pPr marL="914400" lvl="1" indent="-457200">
              <a:spcAft>
                <a:spcPts val="600"/>
              </a:spcAft>
            </a:pPr>
            <a:r>
              <a:rPr lang="da-DK" sz="1900" dirty="0" smtClean="0">
                <a:solidFill>
                  <a:srgbClr val="004567"/>
                </a:solidFill>
              </a:rPr>
              <a:t>Der vil være mulighed </a:t>
            </a:r>
            <a:r>
              <a:rPr lang="da-DK" sz="1900" dirty="0">
                <a:solidFill>
                  <a:srgbClr val="004567"/>
                </a:solidFill>
              </a:rPr>
              <a:t>for at</a:t>
            </a:r>
            <a:r>
              <a:rPr lang="da-DK" sz="1900" b="1" dirty="0">
                <a:solidFill>
                  <a:srgbClr val="004567"/>
                </a:solidFill>
              </a:rPr>
              <a:t> imødekomme</a:t>
            </a:r>
            <a:r>
              <a:rPr lang="da-DK" sz="1900" dirty="0">
                <a:solidFill>
                  <a:srgbClr val="004567"/>
                </a:solidFill>
              </a:rPr>
              <a:t> </a:t>
            </a:r>
            <a:r>
              <a:rPr lang="da-DK" sz="1900" b="1" dirty="0" smtClean="0">
                <a:solidFill>
                  <a:srgbClr val="004567"/>
                </a:solidFill>
              </a:rPr>
              <a:t>et</a:t>
            </a:r>
            <a:r>
              <a:rPr lang="da-DK" sz="1900" dirty="0" smtClean="0">
                <a:solidFill>
                  <a:srgbClr val="004567"/>
                </a:solidFill>
              </a:rPr>
              <a:t> </a:t>
            </a:r>
            <a:r>
              <a:rPr lang="da-DK" sz="1900" b="1" dirty="0" smtClean="0">
                <a:solidFill>
                  <a:srgbClr val="004567"/>
                </a:solidFill>
              </a:rPr>
              <a:t>ønske</a:t>
            </a:r>
            <a:r>
              <a:rPr lang="da-DK" sz="1900" dirty="0" smtClean="0">
                <a:solidFill>
                  <a:srgbClr val="004567"/>
                </a:solidFill>
              </a:rPr>
              <a:t> </a:t>
            </a:r>
            <a:r>
              <a:rPr lang="da-DK" sz="1900" dirty="0">
                <a:solidFill>
                  <a:srgbClr val="004567"/>
                </a:solidFill>
              </a:rPr>
              <a:t>fra patienter og pårørende om at donere organer i tilfælde, hvor donation efter hjernedød ikke er muligt</a:t>
            </a:r>
          </a:p>
          <a:p>
            <a:pPr lvl="3"/>
            <a:r>
              <a:rPr lang="da-DK" sz="1900" dirty="0">
                <a:solidFill>
                  <a:srgbClr val="004567"/>
                </a:solidFill>
              </a:rPr>
              <a:t>Det skønnes, at der vil være omkring 35 yderligere afdøde donorer årligt, når DCD er fuldt implementeret    </a:t>
            </a:r>
            <a:endParaRPr lang="da-DK" sz="1900" dirty="0" smtClean="0">
              <a:solidFill>
                <a:srgbClr val="004567"/>
              </a:solidFill>
            </a:endParaRPr>
          </a:p>
          <a:p>
            <a:pPr lvl="3"/>
            <a:endParaRPr lang="da-DK" sz="1900" b="1" dirty="0">
              <a:solidFill>
                <a:srgbClr val="004567"/>
              </a:solidFill>
            </a:endParaRPr>
          </a:p>
          <a:p>
            <a:pPr marL="914400" lvl="1" indent="-457200"/>
            <a:r>
              <a:rPr lang="da-DK" sz="1900" b="1" dirty="0">
                <a:solidFill>
                  <a:srgbClr val="004567"/>
                </a:solidFill>
              </a:rPr>
              <a:t>Den faglige udvikling </a:t>
            </a:r>
            <a:r>
              <a:rPr lang="da-DK" sz="1900" dirty="0">
                <a:solidFill>
                  <a:srgbClr val="004567"/>
                </a:solidFill>
              </a:rPr>
              <a:t>betyder, at flere organer </a:t>
            </a:r>
            <a:r>
              <a:rPr lang="da-DK" sz="1900" dirty="0" smtClean="0">
                <a:solidFill>
                  <a:srgbClr val="004567"/>
                </a:solidFill>
              </a:rPr>
              <a:t>i dag kan anvendes til transplantation </a:t>
            </a:r>
            <a:r>
              <a:rPr lang="da-DK" sz="1900" dirty="0">
                <a:solidFill>
                  <a:srgbClr val="004567"/>
                </a:solidFill>
              </a:rPr>
              <a:t>ved donation efter cirkulatorisk død </a:t>
            </a:r>
            <a:r>
              <a:rPr lang="da-DK" sz="1900" dirty="0" smtClean="0">
                <a:solidFill>
                  <a:srgbClr val="004567"/>
                </a:solidFill>
              </a:rPr>
              <a:t>med </a:t>
            </a:r>
            <a:r>
              <a:rPr lang="da-DK" sz="1900" dirty="0">
                <a:solidFill>
                  <a:srgbClr val="004567"/>
                </a:solidFill>
              </a:rPr>
              <a:t>gode </a:t>
            </a:r>
            <a:r>
              <a:rPr lang="da-DK" sz="1900" dirty="0" smtClean="0">
                <a:solidFill>
                  <a:srgbClr val="004567"/>
                </a:solidFill>
              </a:rPr>
              <a:t>resultater. Ved donation fra afdøde har det i Danmark siden 1990 kun været muligt at donere organer efter hjernedød. </a:t>
            </a:r>
            <a:endParaRPr lang="da-DK" sz="1900" dirty="0">
              <a:solidFill>
                <a:srgbClr val="004567"/>
              </a:solidFill>
            </a:endParaRPr>
          </a:p>
        </p:txBody>
      </p:sp>
    </p:spTree>
    <p:extLst>
      <p:ext uri="{BB962C8B-B14F-4D97-AF65-F5344CB8AC3E}">
        <p14:creationId xmlns:p14="http://schemas.microsoft.com/office/powerpoint/2010/main" val="11387892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26">
            <a:extLst>
              <a:ext uri="{FF2B5EF4-FFF2-40B4-BE49-F238E27FC236}">
                <a16:creationId xmlns:a16="http://schemas.microsoft.com/office/drawing/2014/main" id="{812767BB-F77F-4F32-94CF-D85DF323B550}"/>
              </a:ext>
            </a:extLst>
          </p:cNvPr>
          <p:cNvSpPr/>
          <p:nvPr/>
        </p:nvSpPr>
        <p:spPr>
          <a:xfrm>
            <a:off x="847439" y="804000"/>
            <a:ext cx="4473756" cy="53370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title"/>
          </p:nvPr>
        </p:nvSpPr>
        <p:spPr>
          <a:xfrm>
            <a:off x="5901048" y="366009"/>
            <a:ext cx="5269715" cy="1205057"/>
          </a:xfrm>
        </p:spPr>
        <p:txBody>
          <a:bodyPr>
            <a:normAutofit/>
          </a:bodyPr>
          <a:lstStyle/>
          <a:p>
            <a:r>
              <a:rPr lang="da-DK" dirty="0" smtClean="0"/>
              <a:t>Kontrolleret DCD</a:t>
            </a:r>
            <a:br>
              <a:rPr lang="da-DK" dirty="0" smtClean="0"/>
            </a:br>
            <a:r>
              <a:rPr lang="da-DK" sz="2000" dirty="0" smtClean="0"/>
              <a:t>Maastricht-klassifikation III</a:t>
            </a:r>
            <a:endParaRPr lang="da-DK" sz="2000" dirty="0"/>
          </a:p>
        </p:txBody>
      </p:sp>
      <p:sp>
        <p:nvSpPr>
          <p:cNvPr id="3" name="Pladsholder til tekst 2"/>
          <p:cNvSpPr>
            <a:spLocks noGrp="1"/>
          </p:cNvSpPr>
          <p:nvPr>
            <p:ph type="body" sz="quarter" idx="15"/>
          </p:nvPr>
        </p:nvSpPr>
        <p:spPr>
          <a:xfrm>
            <a:off x="5901048" y="1571065"/>
            <a:ext cx="5812731" cy="4812149"/>
          </a:xfrm>
        </p:spPr>
        <p:txBody>
          <a:bodyPr>
            <a:normAutofit lnSpcReduction="10000"/>
          </a:bodyPr>
          <a:lstStyle/>
          <a:p>
            <a:pPr marL="0" indent="0">
              <a:buNone/>
            </a:pPr>
            <a:endParaRPr lang="da-DK" dirty="0"/>
          </a:p>
          <a:p>
            <a:r>
              <a:rPr lang="da-DK" dirty="0" smtClean="0"/>
              <a:t>I Danmark indføres alene </a:t>
            </a:r>
            <a:r>
              <a:rPr lang="da-DK" b="1" dirty="0" smtClean="0"/>
              <a:t>kontrolleret DCD</a:t>
            </a:r>
            <a:r>
              <a:rPr lang="da-DK" dirty="0" smtClean="0"/>
              <a:t>. Det betyder, at organdonation efter cirkulatorisk død kun kan gennemføres, efter man afslutter livsforlængende behandling hos en patient indlagt på et intensivafsnit, hvor al videre behandling er udsigtsløs, og hvor patienten dør af hjerte- og </a:t>
            </a:r>
            <a:r>
              <a:rPr lang="da-DK" dirty="0"/>
              <a:t>respirationsstop. </a:t>
            </a:r>
            <a:r>
              <a:rPr lang="da-DK" dirty="0" smtClean="0"/>
              <a:t>I </a:t>
            </a:r>
            <a:r>
              <a:rPr lang="da-DK" dirty="0"/>
              <a:t>Danmark er det i tillæg </a:t>
            </a:r>
            <a:r>
              <a:rPr lang="da-DK" dirty="0" smtClean="0"/>
              <a:t>besluttet, </a:t>
            </a:r>
            <a:r>
              <a:rPr lang="da-DK" dirty="0"/>
              <a:t>at patienterne også skal dø af en svær skade i </a:t>
            </a:r>
            <a:r>
              <a:rPr lang="da-DK" dirty="0" smtClean="0"/>
              <a:t>hjernen</a:t>
            </a:r>
          </a:p>
          <a:p>
            <a:endParaRPr lang="da-DK" dirty="0" smtClean="0"/>
          </a:p>
          <a:p>
            <a:r>
              <a:rPr lang="da-DK" dirty="0" smtClean="0"/>
              <a:t>Det står i klar modsætning til ukontrolleret DCD, hvor der gennemføres organdonation fra patienter, hvor hjerte- og respirationsstop optræder uventet, både på og udenfor hospitalet</a:t>
            </a:r>
          </a:p>
        </p:txBody>
      </p:sp>
      <p:sp>
        <p:nvSpPr>
          <p:cNvPr id="4" name="Pladsholder til tekst 3"/>
          <p:cNvSpPr>
            <a:spLocks noGrp="1"/>
          </p:cNvSpPr>
          <p:nvPr>
            <p:ph type="body" sz="quarter" idx="16"/>
          </p:nvPr>
        </p:nvSpPr>
        <p:spPr>
          <a:xfrm>
            <a:off x="847439" y="2490953"/>
            <a:ext cx="4689674" cy="4193626"/>
          </a:xfrm>
        </p:spPr>
        <p:txBody>
          <a:bodyPr>
            <a:normAutofit/>
          </a:bodyPr>
          <a:lstStyle/>
          <a:p>
            <a:endParaRPr lang="da-DK" dirty="0" smtClean="0"/>
          </a:p>
          <a:p>
            <a:endParaRPr lang="da-DK" dirty="0"/>
          </a:p>
          <a:p>
            <a:endParaRPr lang="da-DK" dirty="0"/>
          </a:p>
        </p:txBody>
      </p:sp>
      <p:pic>
        <p:nvPicPr>
          <p:cNvPr id="8" name="Billede 7"/>
          <p:cNvPicPr/>
          <p:nvPr/>
        </p:nvPicPr>
        <p:blipFill>
          <a:blip r:embed="rId3"/>
          <a:stretch/>
        </p:blipFill>
        <p:spPr>
          <a:xfrm>
            <a:off x="2274335" y="2656198"/>
            <a:ext cx="1619963" cy="1670719"/>
          </a:xfrm>
          <a:prstGeom prst="rect">
            <a:avLst/>
          </a:prstGeom>
          <a:ln w="0">
            <a:noFill/>
          </a:ln>
        </p:spPr>
      </p:pic>
    </p:spTree>
    <p:extLst>
      <p:ext uri="{BB962C8B-B14F-4D97-AF65-F5344CB8AC3E}">
        <p14:creationId xmlns:p14="http://schemas.microsoft.com/office/powerpoint/2010/main" val="2890048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53004" y="1938399"/>
            <a:ext cx="5256213" cy="1603376"/>
          </a:xfrm>
        </p:spPr>
        <p:txBody>
          <a:bodyPr/>
          <a:lstStyle/>
          <a:p>
            <a:r>
              <a:rPr lang="da-DK" dirty="0" smtClean="0"/>
              <a:t>Patientgruppe</a:t>
            </a:r>
            <a:endParaRPr lang="da-DK" dirty="0"/>
          </a:p>
        </p:txBody>
      </p:sp>
      <p:sp>
        <p:nvSpPr>
          <p:cNvPr id="4" name="Pladsholder til tekst 3"/>
          <p:cNvSpPr>
            <a:spLocks noGrp="1"/>
          </p:cNvSpPr>
          <p:nvPr>
            <p:ph type="body" sz="quarter" idx="4294967295"/>
          </p:nvPr>
        </p:nvSpPr>
        <p:spPr>
          <a:xfrm>
            <a:off x="4677622" y="1353151"/>
            <a:ext cx="7000028" cy="1787780"/>
          </a:xfrm>
        </p:spPr>
        <p:txBody>
          <a:bodyPr>
            <a:normAutofit/>
          </a:bodyPr>
          <a:lstStyle/>
          <a:p>
            <a:pPr marL="0" indent="0">
              <a:buNone/>
            </a:pPr>
            <a:r>
              <a:rPr lang="da-DK" sz="2000" dirty="0" smtClean="0"/>
              <a:t>Ved donation efter cirkulatorisk død er patientgruppen den samme som ved donation efter hjernedød. Det vil sige,</a:t>
            </a:r>
            <a:r>
              <a:rPr lang="da-DK" sz="2000" dirty="0"/>
              <a:t> </a:t>
            </a:r>
            <a:r>
              <a:rPr lang="da-DK" sz="2000" dirty="0" smtClean="0"/>
              <a:t>patienten </a:t>
            </a:r>
            <a:r>
              <a:rPr lang="da-DK" sz="2000" dirty="0"/>
              <a:t>er blevet indlagt med </a:t>
            </a:r>
            <a:r>
              <a:rPr lang="da-DK" sz="2000" dirty="0" smtClean="0"/>
              <a:t>en svær skade </a:t>
            </a:r>
            <a:r>
              <a:rPr lang="da-DK" sz="2000" dirty="0"/>
              <a:t>i hjernen på en af landets </a:t>
            </a:r>
            <a:r>
              <a:rPr lang="da-DK" sz="2000" dirty="0" smtClean="0"/>
              <a:t>intensivafdelinger</a:t>
            </a:r>
            <a:endParaRPr lang="da-DK" sz="2000" dirty="0"/>
          </a:p>
        </p:txBody>
      </p:sp>
      <p:pic>
        <p:nvPicPr>
          <p:cNvPr id="5" name="Bille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373" y="2890679"/>
            <a:ext cx="1637188" cy="1637188"/>
          </a:xfrm>
          <a:prstGeom prst="rect">
            <a:avLst/>
          </a:prstGeom>
        </p:spPr>
      </p:pic>
      <p:sp>
        <p:nvSpPr>
          <p:cNvPr id="10" name="Tekstfelt 9"/>
          <p:cNvSpPr txBox="1"/>
          <p:nvPr/>
        </p:nvSpPr>
        <p:spPr>
          <a:xfrm>
            <a:off x="4677622" y="2921048"/>
            <a:ext cx="7209578" cy="3483005"/>
          </a:xfrm>
          <a:prstGeom prst="rect">
            <a:avLst/>
          </a:prstGeom>
          <a:noFill/>
        </p:spPr>
        <p:txBody>
          <a:bodyPr wrap="square" rtlCol="0">
            <a:spAutoFit/>
          </a:bodyPr>
          <a:lstStyle/>
          <a:p>
            <a:pPr>
              <a:lnSpc>
                <a:spcPct val="90000"/>
              </a:lnSpc>
            </a:pPr>
            <a:r>
              <a:rPr lang="da-DK" sz="2000" dirty="0" smtClean="0"/>
              <a:t>Her har personalet gjort alt, hvad </a:t>
            </a:r>
            <a:r>
              <a:rPr lang="da-DK" sz="2000" dirty="0"/>
              <a:t>de kan for at redde patientens liv, men trods behandlingen har det ikke været muligt, og patienten </a:t>
            </a:r>
            <a:r>
              <a:rPr lang="da-DK" sz="2000" dirty="0" smtClean="0"/>
              <a:t>kommer til at dø. </a:t>
            </a:r>
            <a:r>
              <a:rPr lang="da-DK" sz="2000" dirty="0"/>
              <a:t>Først herefter kan organdonation blive en </a:t>
            </a:r>
            <a:r>
              <a:rPr lang="da-DK" sz="2000" dirty="0" smtClean="0"/>
              <a:t>mulighed. </a:t>
            </a:r>
          </a:p>
          <a:p>
            <a:pPr>
              <a:lnSpc>
                <a:spcPct val="90000"/>
              </a:lnSpc>
            </a:pPr>
            <a:r>
              <a:rPr lang="da-DK" sz="2000" dirty="0" smtClean="0"/>
              <a:t>Det vil sige, patienten kommer til at dø af sin store skade i hjernen – uanset om der skal være organdonation eller ej</a:t>
            </a:r>
          </a:p>
          <a:p>
            <a:pPr>
              <a:lnSpc>
                <a:spcPct val="90000"/>
              </a:lnSpc>
            </a:pPr>
            <a:endParaRPr lang="da-DK" sz="2000" dirty="0"/>
          </a:p>
          <a:p>
            <a:pPr>
              <a:lnSpc>
                <a:spcPct val="90000"/>
              </a:lnSpc>
            </a:pPr>
            <a:r>
              <a:rPr lang="da-DK" sz="2000" dirty="0"/>
              <a:t/>
            </a:r>
            <a:br>
              <a:rPr lang="da-DK" sz="2000" dirty="0"/>
            </a:br>
            <a:r>
              <a:rPr lang="da-DK" sz="2000" dirty="0"/>
              <a:t>De faglige anbefalinger for DCD gælder </a:t>
            </a:r>
            <a:r>
              <a:rPr lang="da-DK" sz="2000" dirty="0" smtClean="0"/>
              <a:t>indtil videre kun for </a:t>
            </a:r>
            <a:r>
              <a:rPr lang="da-DK" sz="2000" dirty="0"/>
              <a:t>donorer over 18 år, men de internationale erfaringer følges </a:t>
            </a:r>
            <a:r>
              <a:rPr lang="da-DK" sz="2000" dirty="0" smtClean="0"/>
              <a:t>tæt. </a:t>
            </a:r>
            <a:endParaRPr lang="da-DK" sz="2000" dirty="0"/>
          </a:p>
          <a:p>
            <a:pPr>
              <a:lnSpc>
                <a:spcPct val="70000"/>
              </a:lnSpc>
              <a:spcBef>
                <a:spcPts val="1000"/>
              </a:spcBef>
            </a:pPr>
            <a:endParaRPr lang="da-DK" sz="2000" dirty="0"/>
          </a:p>
        </p:txBody>
      </p:sp>
    </p:spTree>
    <p:extLst>
      <p:ext uri="{BB962C8B-B14F-4D97-AF65-F5344CB8AC3E}">
        <p14:creationId xmlns:p14="http://schemas.microsoft.com/office/powerpoint/2010/main" val="4020331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18" y="166880"/>
            <a:ext cx="6934200" cy="1442034"/>
          </a:xfrm>
        </p:spPr>
        <p:txBody>
          <a:bodyPr>
            <a:normAutofit fontScale="90000"/>
          </a:bodyPr>
          <a:lstStyle/>
          <a:p>
            <a:pPr algn="ctr"/>
            <a:r>
              <a:rPr lang="da-DK" dirty="0" smtClean="0"/>
              <a:t>Hvornår bliver organdonation </a:t>
            </a:r>
            <a:br>
              <a:rPr lang="da-DK" dirty="0" smtClean="0"/>
            </a:br>
            <a:r>
              <a:rPr lang="da-DK" dirty="0" smtClean="0"/>
              <a:t>en mulighed?</a:t>
            </a:r>
            <a:endParaRPr lang="da-DK" dirty="0"/>
          </a:p>
        </p:txBody>
      </p:sp>
      <p:sp>
        <p:nvSpPr>
          <p:cNvPr id="3" name="Pladsholder til tekst 2"/>
          <p:cNvSpPr>
            <a:spLocks noGrp="1"/>
          </p:cNvSpPr>
          <p:nvPr>
            <p:ph type="body" sz="quarter" idx="14"/>
          </p:nvPr>
        </p:nvSpPr>
        <p:spPr>
          <a:xfrm>
            <a:off x="297345" y="1608914"/>
            <a:ext cx="6103455" cy="5249086"/>
          </a:xfrm>
        </p:spPr>
        <p:txBody>
          <a:bodyPr>
            <a:normAutofit lnSpcReduction="10000"/>
          </a:bodyPr>
          <a:lstStyle/>
          <a:p>
            <a:pPr marL="0" indent="0">
              <a:lnSpc>
                <a:spcPct val="110000"/>
              </a:lnSpc>
              <a:buNone/>
            </a:pPr>
            <a:r>
              <a:rPr lang="da-DK" dirty="0" smtClean="0"/>
              <a:t>Når der er truffet beslutning om ophør af livsforlængende behandling, </a:t>
            </a:r>
            <a:r>
              <a:rPr lang="da-DK" dirty="0"/>
              <a:t>skal </a:t>
            </a:r>
            <a:r>
              <a:rPr lang="da-DK" dirty="0" smtClean="0"/>
              <a:t>det </a:t>
            </a:r>
            <a:r>
              <a:rPr lang="da-DK" dirty="0"/>
              <a:t>afklares</a:t>
            </a:r>
            <a:r>
              <a:rPr lang="da-DK" dirty="0" smtClean="0"/>
              <a:t>, hvordan den sidste tid skal tilrettelægges. Herunder skal det også afklares, om den døende patient er potentiel donor:     </a:t>
            </a:r>
          </a:p>
          <a:p>
            <a:pPr marL="0" indent="0">
              <a:buNone/>
            </a:pPr>
            <a:endParaRPr lang="da-DK" dirty="0" smtClean="0"/>
          </a:p>
          <a:p>
            <a:pPr lvl="1">
              <a:lnSpc>
                <a:spcPct val="120000"/>
              </a:lnSpc>
            </a:pPr>
            <a:r>
              <a:rPr lang="da-DK" sz="2000" dirty="0" smtClean="0"/>
              <a:t>Er der </a:t>
            </a:r>
            <a:r>
              <a:rPr lang="da-DK" sz="2000" b="1" dirty="0" smtClean="0"/>
              <a:t>samtykke</a:t>
            </a:r>
            <a:r>
              <a:rPr lang="da-DK" sz="2000" dirty="0" smtClean="0"/>
              <a:t> til organdonation?</a:t>
            </a:r>
          </a:p>
          <a:p>
            <a:pPr lvl="1">
              <a:lnSpc>
                <a:spcPct val="120000"/>
              </a:lnSpc>
            </a:pPr>
            <a:r>
              <a:rPr lang="da-DK" sz="2000" dirty="0" smtClean="0"/>
              <a:t>Er </a:t>
            </a:r>
            <a:r>
              <a:rPr lang="da-DK" sz="2000" b="1" dirty="0" smtClean="0"/>
              <a:t>patientens organer umiddelbart medicinsk egnede til donation</a:t>
            </a:r>
            <a:r>
              <a:rPr lang="da-DK" sz="2000" dirty="0"/>
              <a:t>?</a:t>
            </a:r>
            <a:r>
              <a:rPr lang="da-DK" sz="2000" dirty="0" smtClean="0"/>
              <a:t> Der foretages supplerende undersøgelser</a:t>
            </a:r>
          </a:p>
          <a:p>
            <a:pPr lvl="1">
              <a:lnSpc>
                <a:spcPct val="120000"/>
              </a:lnSpc>
            </a:pPr>
            <a:r>
              <a:rPr lang="da-DK" sz="2000" dirty="0" smtClean="0"/>
              <a:t>Transplantationscentret inddrages derfor </a:t>
            </a:r>
            <a:r>
              <a:rPr lang="da-DK" sz="2000" b="1" dirty="0" smtClean="0"/>
              <a:t>altid</a:t>
            </a:r>
            <a:r>
              <a:rPr lang="da-DK" sz="2000" dirty="0" smtClean="0"/>
              <a:t> i, om patienten er potentiel donor eller ej, når der foreligger en cerebral diagnose og alle behandlingsmuligheder mhp. overlevelse er udtømte</a:t>
            </a:r>
          </a:p>
        </p:txBody>
      </p:sp>
    </p:spTree>
    <p:extLst>
      <p:ext uri="{BB962C8B-B14F-4D97-AF65-F5344CB8AC3E}">
        <p14:creationId xmlns:p14="http://schemas.microsoft.com/office/powerpoint/2010/main" val="30083436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39102" y="812800"/>
            <a:ext cx="5943599" cy="1205057"/>
          </a:xfrm>
        </p:spPr>
        <p:txBody>
          <a:bodyPr>
            <a:normAutofit fontScale="90000"/>
          </a:bodyPr>
          <a:lstStyle/>
          <a:p>
            <a:r>
              <a:rPr lang="da-DK" dirty="0" smtClean="0"/>
              <a:t>Hvornår bliver donation efter cirkulatorisk død en mulighed? </a:t>
            </a:r>
            <a:endParaRPr lang="da-DK" dirty="0"/>
          </a:p>
        </p:txBody>
      </p:sp>
      <p:sp>
        <p:nvSpPr>
          <p:cNvPr id="3" name="Pladsholder til tekst 2"/>
          <p:cNvSpPr>
            <a:spLocks noGrp="1"/>
          </p:cNvSpPr>
          <p:nvPr>
            <p:ph type="body" sz="quarter" idx="15"/>
          </p:nvPr>
        </p:nvSpPr>
        <p:spPr>
          <a:xfrm>
            <a:off x="5439102" y="2279432"/>
            <a:ext cx="6274676" cy="4197568"/>
          </a:xfrm>
        </p:spPr>
        <p:txBody>
          <a:bodyPr>
            <a:normAutofit/>
          </a:bodyPr>
          <a:lstStyle/>
          <a:p>
            <a:pPr marL="0" indent="0">
              <a:buNone/>
            </a:pPr>
            <a:endParaRPr lang="da-DK" dirty="0" smtClean="0"/>
          </a:p>
          <a:p>
            <a:r>
              <a:rPr lang="da-DK" dirty="0" smtClean="0"/>
              <a:t>Donation efter cirkulatorisk død bliver først en mulighed, når det er vurderet, at hjernedødskriteriet ikke kan opfyldes</a:t>
            </a:r>
          </a:p>
          <a:p>
            <a:endParaRPr lang="da-DK" dirty="0"/>
          </a:p>
          <a:p>
            <a:r>
              <a:rPr lang="da-DK" dirty="0" smtClean="0"/>
              <a:t>Det skyldes, at organerne, ved donation efter cirkulatorisk død, i varierende grad lider under iskæmi fra ophør af den livsforlængende behandling og frem til de enten udtages eller </a:t>
            </a:r>
            <a:r>
              <a:rPr lang="da-DK" dirty="0" err="1" smtClean="0"/>
              <a:t>reperfunderes</a:t>
            </a:r>
            <a:endParaRPr lang="da-DK" dirty="0" smtClean="0"/>
          </a:p>
          <a:p>
            <a:endParaRPr lang="da-DK" dirty="0"/>
          </a:p>
          <a:p>
            <a:r>
              <a:rPr lang="da-DK" dirty="0" smtClean="0"/>
              <a:t>Antallet af mulige transplantationsegnede organer, vil derfor forventes at være større ved donation efter hjernedød end ved donation efter cirkulatorisk død</a:t>
            </a:r>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586767" y="825500"/>
            <a:ext cx="4305625" cy="53989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Billede 78"/>
          <p:cNvPicPr/>
          <p:nvPr/>
        </p:nvPicPr>
        <p:blipFill>
          <a:blip r:embed="rId3"/>
          <a:stretch/>
        </p:blipFill>
        <p:spPr>
          <a:xfrm>
            <a:off x="1801004" y="2301766"/>
            <a:ext cx="2129314" cy="2090277"/>
          </a:xfrm>
          <a:prstGeom prst="rect">
            <a:avLst/>
          </a:prstGeom>
          <a:ln w="0">
            <a:noFill/>
          </a:ln>
        </p:spPr>
      </p:pic>
    </p:spTree>
    <p:extLst>
      <p:ext uri="{BB962C8B-B14F-4D97-AF65-F5344CB8AC3E}">
        <p14:creationId xmlns:p14="http://schemas.microsoft.com/office/powerpoint/2010/main" val="3313085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54413" y="333072"/>
            <a:ext cx="6648353" cy="1603931"/>
          </a:xfrm>
        </p:spPr>
        <p:txBody>
          <a:bodyPr/>
          <a:lstStyle/>
          <a:p>
            <a:r>
              <a:rPr lang="da-DK" dirty="0"/>
              <a:t>Hvorfor anvendes hjernedødskriteriet ikke?</a:t>
            </a:r>
          </a:p>
        </p:txBody>
      </p:sp>
      <p:sp>
        <p:nvSpPr>
          <p:cNvPr id="3" name="Pladsholder til tekst 2"/>
          <p:cNvSpPr>
            <a:spLocks noGrp="1"/>
          </p:cNvSpPr>
          <p:nvPr>
            <p:ph type="body" sz="quarter" idx="14"/>
          </p:nvPr>
        </p:nvSpPr>
        <p:spPr>
          <a:xfrm>
            <a:off x="5754414" y="2159876"/>
            <a:ext cx="6038193" cy="4303986"/>
          </a:xfrm>
        </p:spPr>
        <p:txBody>
          <a:bodyPr>
            <a:normAutofit fontScale="92500" lnSpcReduction="10000"/>
          </a:bodyPr>
          <a:lstStyle/>
          <a:p>
            <a:r>
              <a:rPr lang="da-DK" dirty="0"/>
              <a:t>I dag er der potentielle donorer, som under ingen omstændigheder kan overleve deres svære skade i hjernen</a:t>
            </a:r>
            <a:r>
              <a:rPr lang="da-DK" dirty="0" smtClean="0"/>
              <a:t>, </a:t>
            </a:r>
            <a:r>
              <a:rPr lang="da-DK" dirty="0"/>
              <a:t>som ikke </a:t>
            </a:r>
            <a:r>
              <a:rPr lang="da-DK" dirty="0" smtClean="0"/>
              <a:t>incarcererer, og dermed ikke kan </a:t>
            </a:r>
            <a:r>
              <a:rPr lang="da-DK" dirty="0"/>
              <a:t>konstateres døde efter hjernedødskriteriet</a:t>
            </a:r>
          </a:p>
          <a:p>
            <a:endParaRPr lang="da-DK" dirty="0"/>
          </a:p>
          <a:p>
            <a:r>
              <a:rPr lang="da-DK" dirty="0"/>
              <a:t>Når hjernedødskriteriet ikke kan anvendes, skyldes det, at der </a:t>
            </a:r>
            <a:r>
              <a:rPr lang="da-DK" dirty="0" smtClean="0"/>
              <a:t>er en </a:t>
            </a:r>
            <a:r>
              <a:rPr lang="da-DK" dirty="0"/>
              <a:t>beskeden blodtilførsel til </a:t>
            </a:r>
            <a:r>
              <a:rPr lang="da-DK" dirty="0" smtClean="0"/>
              <a:t>hjernen. Det betyder, at det intrakranielle tryk (ICP) ikke </a:t>
            </a:r>
            <a:r>
              <a:rPr lang="da-DK" dirty="0"/>
              <a:t>er stort nok </a:t>
            </a:r>
            <a:r>
              <a:rPr lang="da-DK" dirty="0" smtClean="0"/>
              <a:t>til </a:t>
            </a:r>
            <a:r>
              <a:rPr lang="da-DK" dirty="0"/>
              <a:t>at det udligner blodtilførslen til </a:t>
            </a:r>
            <a:r>
              <a:rPr lang="da-DK" dirty="0" smtClean="0"/>
              <a:t>hjernen, </a:t>
            </a:r>
            <a:r>
              <a:rPr lang="da-DK" dirty="0"/>
              <a:t>der således ikke dør ved incarceration</a:t>
            </a:r>
          </a:p>
          <a:p>
            <a:endParaRPr lang="da-DK" dirty="0"/>
          </a:p>
          <a:p>
            <a:r>
              <a:rPr lang="da-DK" dirty="0"/>
              <a:t>De potentielle donorer vil dø </a:t>
            </a:r>
            <a:r>
              <a:rPr lang="da-DK" dirty="0" smtClean="0"/>
              <a:t>som følge af de </a:t>
            </a:r>
            <a:r>
              <a:rPr lang="da-DK" dirty="0"/>
              <a:t>omfattende skader de har i hjernen, ved at </a:t>
            </a:r>
            <a:r>
              <a:rPr lang="da-DK" dirty="0" smtClean="0"/>
              <a:t>åndedræt og hjertevirksomhed </a:t>
            </a:r>
            <a:r>
              <a:rPr lang="da-DK" dirty="0"/>
              <a:t>ophører, uanset den beskedne blodtilførsel. </a:t>
            </a:r>
            <a:r>
              <a:rPr lang="da-DK" dirty="0" smtClean="0"/>
              <a:t>Derved </a:t>
            </a:r>
            <a:r>
              <a:rPr lang="da-DK" dirty="0"/>
              <a:t>bliver donation efter cirkulatorisk død en mulighed</a:t>
            </a:r>
          </a:p>
        </p:txBody>
      </p:sp>
      <p:pic>
        <p:nvPicPr>
          <p:cNvPr id="4" name="Billede 104"/>
          <p:cNvPicPr/>
          <p:nvPr/>
        </p:nvPicPr>
        <p:blipFill>
          <a:blip r:embed="rId3"/>
          <a:stretch/>
        </p:blipFill>
        <p:spPr>
          <a:xfrm>
            <a:off x="1357508" y="2222500"/>
            <a:ext cx="2693792" cy="2611850"/>
          </a:xfrm>
          <a:prstGeom prst="rect">
            <a:avLst/>
          </a:prstGeom>
          <a:ln w="0">
            <a:noFill/>
          </a:ln>
        </p:spPr>
      </p:pic>
    </p:spTree>
    <p:extLst>
      <p:ext uri="{BB962C8B-B14F-4D97-AF65-F5344CB8AC3E}">
        <p14:creationId xmlns:p14="http://schemas.microsoft.com/office/powerpoint/2010/main" val="1984423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795" y="347454"/>
            <a:ext cx="9958245" cy="998943"/>
          </a:xfrm>
        </p:spPr>
        <p:txBody>
          <a:bodyPr>
            <a:normAutofit/>
          </a:bodyPr>
          <a:lstStyle/>
          <a:p>
            <a:r>
              <a:rPr lang="da-DK" dirty="0" smtClean="0"/>
              <a:t>Betingelser for </a:t>
            </a:r>
            <a:r>
              <a:rPr lang="da-DK" dirty="0" smtClean="0"/>
              <a:t>dødsdiagnostik ved DCD</a:t>
            </a:r>
            <a:endParaRPr lang="da-DK" dirty="0"/>
          </a:p>
        </p:txBody>
      </p:sp>
      <p:sp>
        <p:nvSpPr>
          <p:cNvPr id="3" name="Pladsholder til tekst 2"/>
          <p:cNvSpPr>
            <a:spLocks noGrp="1"/>
          </p:cNvSpPr>
          <p:nvPr>
            <p:ph type="body" sz="quarter" idx="15"/>
          </p:nvPr>
        </p:nvSpPr>
        <p:spPr>
          <a:xfrm>
            <a:off x="4370403" y="1443362"/>
            <a:ext cx="7094483" cy="5211520"/>
          </a:xfrm>
        </p:spPr>
        <p:txBody>
          <a:bodyPr>
            <a:normAutofit lnSpcReduction="10000"/>
          </a:bodyPr>
          <a:lstStyle/>
          <a:p>
            <a:pPr marL="0" indent="0">
              <a:buNone/>
            </a:pPr>
            <a:r>
              <a:rPr lang="da-DK" b="1" dirty="0" smtClean="0"/>
              <a:t>Følgende betingelser skal være opfyldt:</a:t>
            </a:r>
          </a:p>
          <a:p>
            <a:endParaRPr lang="da-DK" dirty="0"/>
          </a:p>
          <a:p>
            <a:r>
              <a:rPr lang="da-DK" dirty="0" smtClean="0"/>
              <a:t>Legemstemperatur: ≥ </a:t>
            </a:r>
            <a:r>
              <a:rPr lang="da-DK" dirty="0"/>
              <a:t>35 </a:t>
            </a:r>
            <a:r>
              <a:rPr lang="da-DK" dirty="0" smtClean="0"/>
              <a:t>grader</a:t>
            </a:r>
          </a:p>
          <a:p>
            <a:endParaRPr lang="da-DK" dirty="0"/>
          </a:p>
          <a:p>
            <a:r>
              <a:rPr lang="da-DK" dirty="0"/>
              <a:t>Der foreligger beslutning om, at forsøg på genoplivning er </a:t>
            </a:r>
            <a:r>
              <a:rPr lang="da-DK" dirty="0" smtClean="0"/>
              <a:t>formålsløst</a:t>
            </a:r>
            <a:endParaRPr lang="da-DK" dirty="0"/>
          </a:p>
          <a:p>
            <a:endParaRPr lang="da-DK" dirty="0" smtClean="0"/>
          </a:p>
          <a:p>
            <a:r>
              <a:rPr lang="da-DK" dirty="0" smtClean="0"/>
              <a:t>Der </a:t>
            </a:r>
            <a:r>
              <a:rPr lang="da-DK" dirty="0"/>
              <a:t>er gået 5 minutter fra </a:t>
            </a:r>
            <a:r>
              <a:rPr lang="da-DK" dirty="0" smtClean="0"/>
              <a:t>cirkulationsstop (</a:t>
            </a:r>
            <a:r>
              <a:rPr lang="da-DK" dirty="0"/>
              <a:t>’</a:t>
            </a:r>
            <a:r>
              <a:rPr lang="da-DK" dirty="0" err="1"/>
              <a:t>no</a:t>
            </a:r>
            <a:r>
              <a:rPr lang="da-DK" dirty="0"/>
              <a:t> touch’-periode) uden, at der er observeret spontan genetablering af åndedræt eller </a:t>
            </a:r>
            <a:r>
              <a:rPr lang="da-DK" dirty="0" smtClean="0"/>
              <a:t>hjertevirksomhed</a:t>
            </a:r>
            <a:endParaRPr lang="da-DK" dirty="0"/>
          </a:p>
          <a:p>
            <a:endParaRPr lang="da-DK" dirty="0" smtClean="0"/>
          </a:p>
          <a:p>
            <a:r>
              <a:rPr lang="da-DK" dirty="0" smtClean="0"/>
              <a:t>Tidspunktet </a:t>
            </a:r>
            <a:r>
              <a:rPr lang="da-DK" dirty="0"/>
              <a:t>for cirkulationsstop defineres som det tidspunkt, hvor der ikke længere er </a:t>
            </a:r>
            <a:r>
              <a:rPr lang="da-DK" dirty="0" err="1"/>
              <a:t>pulsatilt</a:t>
            </a:r>
            <a:r>
              <a:rPr lang="da-DK" dirty="0"/>
              <a:t> flow på en velfungerende </a:t>
            </a:r>
            <a:r>
              <a:rPr lang="da-DK" dirty="0" smtClean="0"/>
              <a:t>a-kanyle</a:t>
            </a:r>
          </a:p>
          <a:p>
            <a:endParaRPr lang="da-DK" dirty="0" smtClean="0"/>
          </a:p>
          <a:p>
            <a:r>
              <a:rPr lang="da-DK" dirty="0" smtClean="0"/>
              <a:t>I </a:t>
            </a:r>
            <a:r>
              <a:rPr lang="da-DK" dirty="0"/>
              <a:t>’</a:t>
            </a:r>
            <a:r>
              <a:rPr lang="da-DK" dirty="0" err="1"/>
              <a:t>no</a:t>
            </a:r>
            <a:r>
              <a:rPr lang="da-DK" dirty="0"/>
              <a:t> touch’-perioden må der ikke foretages intervention på </a:t>
            </a:r>
            <a:r>
              <a:rPr lang="da-DK" dirty="0" smtClean="0"/>
              <a:t>patienten. De pårørende må gerne holde patienten i hånden </a:t>
            </a:r>
            <a:endParaRPr lang="da-DK" dirty="0"/>
          </a:p>
          <a:p>
            <a:pPr marL="0" indent="0">
              <a:buNone/>
            </a:pPr>
            <a:endParaRPr lang="da-DK" dirty="0"/>
          </a:p>
        </p:txBody>
      </p:sp>
      <p:pic>
        <p:nvPicPr>
          <p:cNvPr id="9" name="Bille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01" y="3317358"/>
            <a:ext cx="1696146" cy="1696146"/>
          </a:xfrm>
          <a:prstGeom prst="rect">
            <a:avLst/>
          </a:prstGeom>
        </p:spPr>
      </p:pic>
      <p:pic>
        <p:nvPicPr>
          <p:cNvPr id="10" name="Billede 9"/>
          <p:cNvPicPr/>
          <p:nvPr/>
        </p:nvPicPr>
        <p:blipFill>
          <a:blip r:embed="rId4"/>
          <a:stretch/>
        </p:blipFill>
        <p:spPr>
          <a:xfrm>
            <a:off x="1371740" y="2688091"/>
            <a:ext cx="919800" cy="919800"/>
          </a:xfrm>
          <a:prstGeom prst="rect">
            <a:avLst/>
          </a:prstGeom>
          <a:ln w="0">
            <a:noFill/>
          </a:ln>
        </p:spPr>
      </p:pic>
      <p:pic>
        <p:nvPicPr>
          <p:cNvPr id="11" name="Billede 10"/>
          <p:cNvPicPr/>
          <p:nvPr/>
        </p:nvPicPr>
        <p:blipFill>
          <a:blip r:embed="rId5"/>
          <a:stretch/>
        </p:blipFill>
        <p:spPr>
          <a:xfrm>
            <a:off x="2249058" y="2688091"/>
            <a:ext cx="919800" cy="919800"/>
          </a:xfrm>
          <a:prstGeom prst="rect">
            <a:avLst/>
          </a:prstGeom>
          <a:ln w="0">
            <a:noFill/>
          </a:ln>
        </p:spPr>
      </p:pic>
      <p:pic>
        <p:nvPicPr>
          <p:cNvPr id="12" name="Billede 11"/>
          <p:cNvPicPr/>
          <p:nvPr/>
        </p:nvPicPr>
        <p:blipFill>
          <a:blip r:embed="rId6"/>
          <a:stretch/>
        </p:blipFill>
        <p:spPr>
          <a:xfrm>
            <a:off x="3126376" y="2688091"/>
            <a:ext cx="919800" cy="919800"/>
          </a:xfrm>
          <a:prstGeom prst="rect">
            <a:avLst/>
          </a:prstGeom>
          <a:ln w="0">
            <a:noFill/>
          </a:ln>
        </p:spPr>
      </p:pic>
    </p:spTree>
    <p:extLst>
      <p:ext uri="{BB962C8B-B14F-4D97-AF65-F5344CB8AC3E}">
        <p14:creationId xmlns:p14="http://schemas.microsoft.com/office/powerpoint/2010/main" val="210678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9488" y="404462"/>
            <a:ext cx="6948055" cy="1205057"/>
          </a:xfrm>
        </p:spPr>
        <p:txBody>
          <a:bodyPr/>
          <a:lstStyle/>
          <a:p>
            <a:r>
              <a:rPr lang="da-DK" dirty="0" smtClean="0"/>
              <a:t>5 minutters ‘No touch’-periode</a:t>
            </a:r>
            <a:endParaRPr lang="da-DK" dirty="0"/>
          </a:p>
        </p:txBody>
      </p:sp>
      <p:sp>
        <p:nvSpPr>
          <p:cNvPr id="3" name="Pladsholder til tekst 2"/>
          <p:cNvSpPr>
            <a:spLocks noGrp="1"/>
          </p:cNvSpPr>
          <p:nvPr>
            <p:ph type="body" sz="quarter" idx="15"/>
          </p:nvPr>
        </p:nvSpPr>
        <p:spPr>
          <a:xfrm>
            <a:off x="4966138" y="1609519"/>
            <a:ext cx="6716110" cy="4450422"/>
          </a:xfrm>
        </p:spPr>
        <p:txBody>
          <a:bodyPr>
            <a:noAutofit/>
          </a:bodyPr>
          <a:lstStyle/>
          <a:p>
            <a:r>
              <a:rPr lang="da-DK" b="1" dirty="0"/>
              <a:t>'No touch'-</a:t>
            </a:r>
            <a:r>
              <a:rPr lang="da-DK" b="1" dirty="0" smtClean="0"/>
              <a:t>periode </a:t>
            </a:r>
            <a:r>
              <a:rPr lang="da-DK" dirty="0" smtClean="0"/>
              <a:t>= </a:t>
            </a:r>
            <a:r>
              <a:rPr lang="da-DK" dirty="0"/>
              <a:t>Det tidsrum der skal gå </a:t>
            </a:r>
            <a:r>
              <a:rPr lang="da-DK" dirty="0" smtClean="0"/>
              <a:t>fra ophør af åndedræt </a:t>
            </a:r>
            <a:r>
              <a:rPr lang="da-DK" dirty="0"/>
              <a:t>og </a:t>
            </a:r>
            <a:r>
              <a:rPr lang="da-DK" dirty="0" smtClean="0"/>
              <a:t>hjertevirksomhed, </a:t>
            </a:r>
            <a:r>
              <a:rPr lang="da-DK" dirty="0"/>
              <a:t>til døden kan </a:t>
            </a:r>
            <a:r>
              <a:rPr lang="da-DK" dirty="0" smtClean="0"/>
              <a:t>konstateres </a:t>
            </a:r>
          </a:p>
          <a:p>
            <a:endParaRPr lang="da-DK" dirty="0"/>
          </a:p>
          <a:p>
            <a:r>
              <a:rPr lang="da-DK" dirty="0" smtClean="0"/>
              <a:t>I </a:t>
            </a:r>
            <a:r>
              <a:rPr lang="da-DK" dirty="0"/>
              <a:t>'</a:t>
            </a:r>
            <a:r>
              <a:rPr lang="da-DK" dirty="0" err="1"/>
              <a:t>no</a:t>
            </a:r>
            <a:r>
              <a:rPr lang="da-DK" dirty="0"/>
              <a:t> touch'-perioden observerer lægerne for, om hjertet går i gang af sig </a:t>
            </a:r>
            <a:r>
              <a:rPr lang="da-DK" dirty="0" smtClean="0"/>
              <a:t>selv (autoresuscitation)</a:t>
            </a:r>
            <a:endParaRPr lang="da-DK" dirty="0"/>
          </a:p>
          <a:p>
            <a:endParaRPr lang="da-DK" dirty="0" smtClean="0"/>
          </a:p>
          <a:p>
            <a:r>
              <a:rPr lang="da-DK" dirty="0" smtClean="0"/>
              <a:t>'No touch'-periodens længde er fastlagt ud fra internationale studier, som viser, at autoresuscitation aldrig er beskrevet efter fem minutter hos denne type af døende patienter, hvor man har stoppet den livsforlængende behandling</a:t>
            </a:r>
          </a:p>
          <a:p>
            <a:endParaRPr lang="da-DK" dirty="0"/>
          </a:p>
          <a:p>
            <a:r>
              <a:rPr lang="da-DK" dirty="0" smtClean="0"/>
              <a:t>Der er derfor altid tale </a:t>
            </a:r>
            <a:r>
              <a:rPr lang="da-DK" dirty="0"/>
              <a:t>om et </a:t>
            </a:r>
            <a:r>
              <a:rPr lang="da-DK" b="1" dirty="0"/>
              <a:t>uopretteligt</a:t>
            </a:r>
            <a:r>
              <a:rPr lang="da-DK" dirty="0"/>
              <a:t> ophør af åndedræt og hjertevirksomhed, når døden </a:t>
            </a:r>
            <a:r>
              <a:rPr lang="da-DK" dirty="0" smtClean="0"/>
              <a:t>konstateres efter ‘</a:t>
            </a:r>
            <a:r>
              <a:rPr lang="da-DK" dirty="0" err="1" smtClean="0"/>
              <a:t>no</a:t>
            </a:r>
            <a:r>
              <a:rPr lang="da-DK" dirty="0" smtClean="0"/>
              <a:t> touch’-perioden </a:t>
            </a:r>
            <a:endParaRPr lang="da-DK" dirty="0"/>
          </a:p>
        </p:txBody>
      </p:sp>
      <p:sp>
        <p:nvSpPr>
          <p:cNvPr id="5" name="Rektangel: afrundede hjørner 26">
            <a:extLst>
              <a:ext uri="{FF2B5EF4-FFF2-40B4-BE49-F238E27FC236}">
                <a16:creationId xmlns:a16="http://schemas.microsoft.com/office/drawing/2014/main" id="{812767BB-F77F-4F32-94CF-D85DF323B550}"/>
              </a:ext>
            </a:extLst>
          </p:cNvPr>
          <p:cNvSpPr/>
          <p:nvPr/>
        </p:nvSpPr>
        <p:spPr>
          <a:xfrm>
            <a:off x="328071" y="816373"/>
            <a:ext cx="4295444" cy="53861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Billede 9"/>
          <p:cNvPicPr/>
          <p:nvPr/>
        </p:nvPicPr>
        <p:blipFill>
          <a:blip r:embed="rId3"/>
          <a:stretch/>
        </p:blipFill>
        <p:spPr>
          <a:xfrm>
            <a:off x="1709770" y="2566737"/>
            <a:ext cx="1755326" cy="1725000"/>
          </a:xfrm>
          <a:prstGeom prst="rect">
            <a:avLst/>
          </a:prstGeom>
          <a:ln w="0">
            <a:noFill/>
          </a:ln>
        </p:spPr>
      </p:pic>
    </p:spTree>
    <p:extLst>
      <p:ext uri="{BB962C8B-B14F-4D97-AF65-F5344CB8AC3E}">
        <p14:creationId xmlns:p14="http://schemas.microsoft.com/office/powerpoint/2010/main" val="28439618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0</TotalTime>
  <Words>3150</Words>
  <Application>Microsoft Office PowerPoint</Application>
  <PresentationFormat>Widescreen</PresentationFormat>
  <Paragraphs>270</Paragraphs>
  <Slides>16</Slides>
  <Notes>16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16</vt:i4>
      </vt:variant>
    </vt:vector>
  </HeadingPairs>
  <TitlesOfParts>
    <vt:vector size="23" baseType="lpstr">
      <vt:lpstr>Arial</vt:lpstr>
      <vt:lpstr>Calibri</vt:lpstr>
      <vt:lpstr>Georgia</vt:lpstr>
      <vt:lpstr>Inter</vt:lpstr>
      <vt:lpstr>Times New Roman</vt:lpstr>
      <vt:lpstr>Verdana</vt:lpstr>
      <vt:lpstr>DCO Powerpoint skabelon 2022</vt:lpstr>
      <vt:lpstr>Donation efter Cirkulatorisk Død (DCD)</vt:lpstr>
      <vt:lpstr>Nye anbefalinger  skal styrke transplantationsområdet </vt:lpstr>
      <vt:lpstr>Kontrolleret DCD Maastricht-klassifikation III</vt:lpstr>
      <vt:lpstr>Patientgruppe</vt:lpstr>
      <vt:lpstr>Hvornår bliver organdonation  en mulighed?</vt:lpstr>
      <vt:lpstr>Hvornår bliver donation efter cirkulatorisk død en mulighed? </vt:lpstr>
      <vt:lpstr>Hvorfor anvendes hjernedødskriteriet ikke?</vt:lpstr>
      <vt:lpstr>Betingelser for dødsdiagnostik ved DCD</vt:lpstr>
      <vt:lpstr>5 minutters ‘No touch’-periode</vt:lpstr>
      <vt:lpstr>Konstatering af døden</vt:lpstr>
      <vt:lpstr>Procedurer efter dødens konstatering </vt:lpstr>
      <vt:lpstr>PowerPoint-præsentation</vt:lpstr>
      <vt:lpstr>Omsorg for de pårørende </vt:lpstr>
      <vt:lpstr>Omsorg for pårørende</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Anne Marie Michelsen</cp:lastModifiedBy>
  <cp:revision>30</cp:revision>
  <cp:lastPrinted>2020-06-19T12:24:47Z</cp:lastPrinted>
  <dcterms:created xsi:type="dcterms:W3CDTF">2022-08-05T06:57:32Z</dcterms:created>
  <dcterms:modified xsi:type="dcterms:W3CDTF">2024-02-14T09:35:07Z</dcterms:modified>
</cp:coreProperties>
</file>