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sldIdLst>
    <p:sldId id="256" r:id="rId2"/>
    <p:sldId id="477" r:id="rId3"/>
    <p:sldId id="489" r:id="rId4"/>
    <p:sldId id="480" r:id="rId5"/>
    <p:sldId id="475" r:id="rId6"/>
    <p:sldId id="486" r:id="rId7"/>
  </p:sldIdLst>
  <p:sldSz cx="12192000" cy="6858000"/>
  <p:notesSz cx="6797675" cy="9926638"/>
  <p:custDataLst>
    <p:tags r:id="rId9"/>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256"/>
            <p14:sldId id="477"/>
            <p14:sldId id="489"/>
            <p14:sldId id="480"/>
            <p14:sldId id="475"/>
            <p14:sldId id="486"/>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CED6"/>
    <a:srgbClr val="004567"/>
    <a:srgbClr val="FF612C"/>
    <a:srgbClr val="EB0024"/>
    <a:srgbClr val="F0C9C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autoAdjust="0"/>
    <p:restoredTop sz="73279" autoAdjust="0"/>
  </p:normalViewPr>
  <p:slideViewPr>
    <p:cSldViewPr snapToGrid="0" snapToObjects="1">
      <p:cViewPr varScale="1">
        <p:scale>
          <a:sx n="60" d="100"/>
          <a:sy n="60" d="100"/>
        </p:scale>
        <p:origin x="1476" y="60"/>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14-01-2026</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Dansk Center for Organdonations kommunikationsvejledning er blevet opdateret. </a:t>
            </a:r>
          </a:p>
          <a:p>
            <a:r>
              <a:rPr lang="da-DK" dirty="0"/>
              <a:t>Her kommer en kort gennemgang af opdateringerne.</a:t>
            </a:r>
          </a:p>
        </p:txBody>
      </p:sp>
      <p:sp>
        <p:nvSpPr>
          <p:cNvPr id="4" name="Pladsholder til slidenummer 3"/>
          <p:cNvSpPr>
            <a:spLocks noGrp="1"/>
          </p:cNvSpPr>
          <p:nvPr>
            <p:ph type="sldNum" sz="quarter" idx="5"/>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23016087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dirty="0"/>
              <a:t>Vejledningen er udarbejdet i 2014 og er løbende blevet opdateret – senest opdateret august 2025 så det kommunikativt er muligt at konvertere til et DCD forløb på afdelinger, der har implementeret DCD (dvs. Rigshospitalet, Odense Universitetshospital, Aarhus Universitetshospital og Aalborg Universitetshospital).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1" dirty="0"/>
          </a:p>
          <a:p>
            <a:pPr marL="171450" indent="-171450">
              <a:buFont typeface="Arial" panose="020B0604020202020204" pitchFamily="34" charset="0"/>
              <a:buChar char="•"/>
            </a:pPr>
            <a:r>
              <a:rPr lang="da-DK" b="1" dirty="0"/>
              <a:t>Vejledningen beskriver </a:t>
            </a:r>
            <a:r>
              <a:rPr lang="da-DK" b="1" dirty="0" err="1"/>
              <a:t>best</a:t>
            </a:r>
            <a:r>
              <a:rPr lang="da-DK" b="1" dirty="0"/>
              <a:t> practice for kommunikation og er baseret på det juridiske grundlag, danske og internationale undersøgelser, guidelines, erfaringer fra praksis og mere end 25 års kommunikationstræning (EDHEP - kurserne) med læger og sygeplejersker. </a:t>
            </a:r>
          </a:p>
          <a:p>
            <a:pPr marL="171450" indent="-171450">
              <a:buFont typeface="Arial" panose="020B0604020202020204" pitchFamily="34" charset="0"/>
              <a:buChar char="•"/>
            </a:pPr>
            <a:endParaRPr lang="da-DK"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dirty="0"/>
              <a:t>Vejledningen er tænkt som en hjælp til at strukturere og time samtalerne og indeholder forslag til formuleringer.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endParaRPr lang="da-DK" b="0"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318403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F6B98-1155-BA27-C4AB-2B6BAA927C4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0DA4C30-9102-248F-DBE4-4B948A3C160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2966B68-75BC-79EB-DAE9-A9FB96F05CD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dirty="0"/>
              <a:t>EDHEP kurserne afholdes af Danske Center for Organdonation – tilmelding via DCO’s hjemmeside: Organdonation.dk. Kurset er gratis at deltage i.</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dirty="0"/>
          </a:p>
          <a:p>
            <a:endParaRPr lang="da-DK" b="0" dirty="0"/>
          </a:p>
          <a:p>
            <a:endParaRPr lang="da-DK" dirty="0"/>
          </a:p>
        </p:txBody>
      </p:sp>
      <p:sp>
        <p:nvSpPr>
          <p:cNvPr id="4" name="Pladsholder til slidenummer 3">
            <a:extLst>
              <a:ext uri="{FF2B5EF4-FFF2-40B4-BE49-F238E27FC236}">
                <a16:creationId xmlns:a16="http://schemas.microsoft.com/office/drawing/2014/main" id="{2A27AE0E-4AAD-75CA-9FED-7FF9F0D1C12A}"/>
              </a:ext>
            </a:extLst>
          </p:cNvPr>
          <p:cNvSpPr>
            <a:spLocks noGrp="1"/>
          </p:cNvSpPr>
          <p:nvPr>
            <p:ph type="sldNum" sz="quarter" idx="5"/>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593860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dirty="0"/>
              <a:t>Kommunikationsvejledningen er indarbejdet i National Guideline for Organdonation, brug den i hverdagen, den giver </a:t>
            </a:r>
            <a:r>
              <a:rPr lang="da-DK" sz="1200" b="1" i="0" kern="1200" dirty="0">
                <a:solidFill>
                  <a:schemeClr val="tx1"/>
                </a:solidFill>
                <a:effectLst/>
                <a:latin typeface="+mn-lt"/>
                <a:ea typeface="+mn-ea"/>
                <a:cs typeface="+mn-cs"/>
              </a:rPr>
              <a:t>konkrete handlingsanvisninger.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da-DK" sz="1200" b="1" i="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b="1"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86228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39E6D-388E-2476-D7C1-916747A1A36C}"/>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35F67E7-7E45-FD34-C00A-39ADEC53081F}"/>
              </a:ext>
            </a:extLst>
          </p:cNvPr>
          <p:cNvSpPr>
            <a:spLocks noGrp="1" noRot="1" noChangeAspect="1"/>
          </p:cNvSpPr>
          <p:nvPr>
            <p:ph type="sldImg"/>
          </p:nvPr>
        </p:nvSpPr>
        <p:spPr>
          <a:xfrm>
            <a:off x="422275" y="1241425"/>
            <a:ext cx="5953125" cy="3349625"/>
          </a:xfrm>
        </p:spPr>
      </p:sp>
      <p:sp>
        <p:nvSpPr>
          <p:cNvPr id="3" name="Pladsholder til noter 2">
            <a:extLst>
              <a:ext uri="{FF2B5EF4-FFF2-40B4-BE49-F238E27FC236}">
                <a16:creationId xmlns:a16="http://schemas.microsoft.com/office/drawing/2014/main" id="{F6976618-3E48-9BBE-D544-5883127DA96F}"/>
              </a:ext>
            </a:extLst>
          </p:cNvPr>
          <p:cNvSpPr>
            <a:spLocks noGrp="1"/>
          </p:cNvSpPr>
          <p:nvPr>
            <p:ph type="body" idx="1"/>
          </p:nvPr>
        </p:nvSpPr>
        <p:spPr/>
        <p:txBody>
          <a:bodyPr/>
          <a:lstStyle/>
          <a:p>
            <a:r>
              <a:rPr lang="da-DK" b="1" dirty="0"/>
              <a:t>Her kommer et samlet grafisk overblik over den nye samtalemodel.</a:t>
            </a:r>
          </a:p>
          <a:p>
            <a:pPr marL="171450" indent="-171450">
              <a:buFont typeface="Arial" panose="020B0604020202020204" pitchFamily="34" charset="0"/>
              <a:buChar char="•"/>
            </a:pPr>
            <a:r>
              <a:rPr lang="da-DK" b="1" i="0" dirty="0">
                <a:latin typeface="Arial" panose="020B0604020202020204" pitchFamily="34" charset="0"/>
                <a:cs typeface="Arial" panose="020B0604020202020204" pitchFamily="34" charset="0"/>
              </a:rPr>
              <a:t>Forberedelse</a:t>
            </a:r>
            <a:r>
              <a:rPr lang="da-DK" i="0" dirty="0">
                <a:latin typeface="Arial" panose="020B0604020202020204" pitchFamily="34" charset="0"/>
                <a:cs typeface="Arial" panose="020B0604020202020204" pitchFamily="34" charset="0"/>
              </a:rPr>
              <a:t>: </a:t>
            </a:r>
            <a:r>
              <a:rPr lang="da-DK" sz="1200" b="0" i="0" kern="1200" dirty="0">
                <a:solidFill>
                  <a:schemeClr val="tx1"/>
                </a:solidFill>
                <a:effectLst/>
                <a:latin typeface="Arial" panose="020B0604020202020204" pitchFamily="34" charset="0"/>
                <a:ea typeface="+mn-ea"/>
                <a:cs typeface="Arial" panose="020B0604020202020204" pitchFamily="34" charset="0"/>
              </a:rPr>
              <a:t>Inden samtalerne med de pårørende mødes lægen/lægerne og sygeplejerskerne for at opdatere hinanden på patienten og de pårørendes tilstand og for at planlægge samtalen. Forberedelsen sikrer, at de pårørende ikke er i tvivl om, at personalet har et indgående kendskab til forløbet.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dirty="0"/>
              <a:t>Den første </a:t>
            </a:r>
            <a:r>
              <a:rPr lang="da-DK" dirty="0"/>
              <a:t>samtale omhandler, at patienten ikke overlever. </a:t>
            </a:r>
            <a:r>
              <a:rPr lang="da-DK" sz="1200" b="0" i="0" kern="1200" dirty="0">
                <a:solidFill>
                  <a:schemeClr val="tx1"/>
                </a:solidFill>
                <a:effectLst/>
                <a:latin typeface="Arial" panose="020B0604020202020204" pitchFamily="34" charset="0"/>
                <a:ea typeface="+mn-ea"/>
                <a:cs typeface="Arial" panose="020B0604020202020204" pitchFamily="34" charset="0"/>
              </a:rPr>
              <a:t>Inden denne samtale vil de pårørende som oftest allerede været blevet informeret om patientens alvorlige tilstand, behandlingstiltag og prognose. Inden denne opdatering var </a:t>
            </a:r>
            <a:r>
              <a:rPr lang="da-DK" b="0" dirty="0"/>
              <a:t>samtalerne opdelt i en samtale om hjernedød og en samtale om organdonation.</a:t>
            </a:r>
          </a:p>
          <a:p>
            <a:pPr marL="171450" indent="-171450">
              <a:buFont typeface="Arial" panose="020B0604020202020204" pitchFamily="34" charset="0"/>
              <a:buChar char="•"/>
            </a:pPr>
            <a:r>
              <a:rPr lang="da-DK" b="1" dirty="0"/>
              <a:t>Anden samtale </a:t>
            </a:r>
            <a:r>
              <a:rPr lang="da-DK" dirty="0"/>
              <a:t>fokuserer på muligheden for organdonation i forbindelse med afskedsforløbet.</a:t>
            </a:r>
          </a:p>
          <a:p>
            <a:pPr marL="171450" indent="-171450">
              <a:buFont typeface="Arial" panose="020B0604020202020204" pitchFamily="34" charset="0"/>
              <a:buChar char="•"/>
            </a:pPr>
            <a:r>
              <a:rPr lang="da-DK" b="1" dirty="0"/>
              <a:t>Adskilte samtaler </a:t>
            </a:r>
            <a:r>
              <a:rPr lang="da-DK" dirty="0"/>
              <a:t>om døden og  organdonation – giver pårørende mulighed for at forholde sig til den information, de har fået, uden at blive overvældet af store mængder information på én gang. Vigtigt med tid og ro til at forstå at patienten er døende, inden organdonation bringes op. Der kan være behov for flere samtaler afhængigt af, hvordan de pårørende reagerer.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b="1" dirty="0"/>
              <a:t>Kollegial opfølgning: </a:t>
            </a:r>
            <a:r>
              <a:rPr lang="da-DK" sz="1200" b="0" kern="1200" dirty="0">
                <a:solidFill>
                  <a:schemeClr val="tx1"/>
                </a:solidFill>
                <a:effectLst/>
                <a:latin typeface="+mn-lt"/>
                <a:ea typeface="+mn-ea"/>
                <a:cs typeface="+mn-cs"/>
              </a:rPr>
              <a:t>Mhp. på at udvikle egne kommunikationsfærdigheder evalueres samtalerne af personalet, der deltog. </a:t>
            </a:r>
          </a:p>
        </p:txBody>
      </p:sp>
      <p:sp>
        <p:nvSpPr>
          <p:cNvPr id="4" name="Pladsholder til slidenummer 3">
            <a:extLst>
              <a:ext uri="{FF2B5EF4-FFF2-40B4-BE49-F238E27FC236}">
                <a16:creationId xmlns:a16="http://schemas.microsoft.com/office/drawing/2014/main" id="{8658C1FA-76DE-310A-A628-ABB437211AE1}"/>
              </a:ext>
            </a:extLst>
          </p:cNvPr>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400382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D9116-4156-319F-3AD8-7FFA7396FBD7}"/>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EFCFFB9-0CC2-F81C-9987-102D05FA70E7}"/>
              </a:ext>
            </a:extLst>
          </p:cNvPr>
          <p:cNvSpPr>
            <a:spLocks noGrp="1" noRot="1" noChangeAspect="1"/>
          </p:cNvSpPr>
          <p:nvPr>
            <p:ph type="sldImg"/>
          </p:nvPr>
        </p:nvSpPr>
        <p:spPr>
          <a:xfrm>
            <a:off x="422275" y="1241425"/>
            <a:ext cx="5953125" cy="3349625"/>
          </a:xfrm>
        </p:spPr>
      </p:sp>
      <p:sp>
        <p:nvSpPr>
          <p:cNvPr id="3" name="Pladsholder til noter 2">
            <a:extLst>
              <a:ext uri="{FF2B5EF4-FFF2-40B4-BE49-F238E27FC236}">
                <a16:creationId xmlns:a16="http://schemas.microsoft.com/office/drawing/2014/main" id="{457AF948-9520-710D-5A99-F27748AEF9A5}"/>
              </a:ext>
            </a:extLst>
          </p:cNvPr>
          <p:cNvSpPr>
            <a:spLocks noGrp="1"/>
          </p:cNvSpPr>
          <p:nvPr>
            <p:ph type="body" idx="1"/>
          </p:nvPr>
        </p:nvSpPr>
        <p:spPr/>
        <p:txBody>
          <a:bodyPr/>
          <a:lstStyle/>
          <a:p>
            <a:r>
              <a:rPr lang="da-DK" sz="1400" b="1" dirty="0"/>
              <a:t>Timing af de to samtaler:</a:t>
            </a:r>
          </a:p>
          <a:p>
            <a:pPr marL="171450" indent="-171450">
              <a:buFont typeface="Arial" panose="020B0604020202020204" pitchFamily="34" charset="0"/>
              <a:buChar char="•"/>
            </a:pPr>
            <a:r>
              <a:rPr lang="da-DK" sz="1200" b="1" kern="1200" dirty="0">
                <a:solidFill>
                  <a:schemeClr val="tx1"/>
                </a:solidFill>
                <a:effectLst/>
                <a:latin typeface="+mn-lt"/>
                <a:ea typeface="+mn-ea"/>
                <a:cs typeface="+mn-cs"/>
              </a:rPr>
              <a:t>Samtalen om, at patienten ikke overlever </a:t>
            </a:r>
            <a:r>
              <a:rPr lang="da-DK" sz="1200" kern="1200" dirty="0">
                <a:solidFill>
                  <a:schemeClr val="tx1"/>
                </a:solidFill>
                <a:effectLst/>
                <a:latin typeface="+mn-lt"/>
                <a:ea typeface="+mn-ea"/>
                <a:cs typeface="+mn-cs"/>
              </a:rPr>
              <a:t>Samtalen afholdes, når der er truffet beslutning om, at alle behandlingsmuligheder med henblik på overlevelse er udtømte, videre behandling er udsigtsløs og patienten er døende. Inden samtalen skal der tages kontakt til transplantationscentret for at undersøge, om patienten har registreret sin holdning, og om patienten umiddelbart er medicinsk egnet som organdonor. Denne viden har betydning for planlægningen af, om det videre afskedsforløb skal indeholde muligheden for organdonation. Organdonation skal så vidt muligt ikke bringes op i denne samtale.</a:t>
            </a:r>
          </a:p>
          <a:p>
            <a:pPr marL="171450" indent="-171450">
              <a:buFont typeface="Arial" panose="020B0604020202020204" pitchFamily="34" charset="0"/>
              <a:buChar char="•"/>
            </a:pPr>
            <a:endParaRPr lang="da-DK"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1" kern="1200" dirty="0">
                <a:solidFill>
                  <a:schemeClr val="tx1"/>
                </a:solidFill>
                <a:effectLst/>
                <a:latin typeface="+mn-lt"/>
                <a:ea typeface="+mn-ea"/>
                <a:cs typeface="+mn-cs"/>
              </a:rPr>
              <a:t>Samtalen om organdonation </a:t>
            </a:r>
            <a:r>
              <a:rPr lang="da-DK" sz="1200" kern="1200" dirty="0">
                <a:solidFill>
                  <a:schemeClr val="tx1"/>
                </a:solidFill>
                <a:effectLst/>
                <a:latin typeface="+mn-lt"/>
                <a:ea typeface="+mn-ea"/>
                <a:cs typeface="+mn-cs"/>
              </a:rPr>
              <a:t>Samtalen afholdes, når de pårørende har haft tid og ro til at forstå, at der er gjort alt, hvad der er muligt for at redde patientens liv, og patienten er døende. Samtalen handler om muligheden for organdonation i forbindelse med afskedsforløbet, og hvad det indebærer.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a-DK"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p>
          <a:p>
            <a:pPr marL="0" indent="0">
              <a:buFont typeface="Arial" panose="020B0604020202020204" pitchFamily="34" charset="0"/>
              <a:buNone/>
            </a:pPr>
            <a:r>
              <a:rPr lang="da-DK" sz="1200" kern="1200" dirty="0">
                <a:solidFill>
                  <a:schemeClr val="tx1"/>
                </a:solidFill>
                <a:effectLst/>
                <a:latin typeface="+mn-lt"/>
                <a:ea typeface="+mn-ea"/>
                <a:cs typeface="+mn-cs"/>
              </a:rPr>
              <a:t> </a:t>
            </a:r>
          </a:p>
          <a:p>
            <a:endParaRPr lang="da-DK" b="1" dirty="0"/>
          </a:p>
          <a:p>
            <a:endParaRPr lang="da-DK" b="1" dirty="0"/>
          </a:p>
        </p:txBody>
      </p:sp>
      <p:sp>
        <p:nvSpPr>
          <p:cNvPr id="4" name="Pladsholder til slidenummer 3">
            <a:extLst>
              <a:ext uri="{FF2B5EF4-FFF2-40B4-BE49-F238E27FC236}">
                <a16:creationId xmlns:a16="http://schemas.microsoft.com/office/drawing/2014/main" id="{EE47DE95-9267-F0A9-F06B-26B05E69107D}"/>
              </a:ext>
            </a:extLst>
          </p:cNvPr>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4194518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14-01-2026</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14-01-2026</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2FE86C93-E6AD-6816-5FE6-29F2AA65C7F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68494" y="-158205"/>
            <a:ext cx="5614129" cy="717441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14-01-2026</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99924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14-01-2026</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14-01-2026</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14-01-2026</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side til meget tekst">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14-01-2026</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
        <p:nvSpPr>
          <p:cNvPr id="6" name="Titel 1">
            <a:extLst>
              <a:ext uri="{FF2B5EF4-FFF2-40B4-BE49-F238E27FC236}">
                <a16:creationId xmlns:a16="http://schemas.microsoft.com/office/drawing/2014/main" id="{F33EECEC-A6AE-EAD7-D34D-13BE072AC6CB}"/>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Tekstside til meget tekst</a:t>
            </a:r>
          </a:p>
        </p:txBody>
      </p:sp>
      <p:sp>
        <p:nvSpPr>
          <p:cNvPr id="7" name="Pladsholder til tekst 3">
            <a:extLst>
              <a:ext uri="{FF2B5EF4-FFF2-40B4-BE49-F238E27FC236}">
                <a16:creationId xmlns:a16="http://schemas.microsoft.com/office/drawing/2014/main" id="{ADE5A79E-3EDF-2897-6693-8F16917B9B3F}"/>
              </a:ext>
            </a:extLst>
          </p:cNvPr>
          <p:cNvSpPr>
            <a:spLocks noGrp="1"/>
          </p:cNvSpPr>
          <p:nvPr>
            <p:ph type="body" sz="quarter" idx="16"/>
          </p:nvPr>
        </p:nvSpPr>
        <p:spPr>
          <a:xfrm>
            <a:off x="847438" y="3041743"/>
            <a:ext cx="10478869" cy="2835275"/>
          </a:xfrm>
        </p:spPr>
        <p:txBody>
          <a:bodyPr>
            <a:normAutofit/>
          </a:bodyPr>
          <a:lstStyle>
            <a:lvl1pPr>
              <a:lnSpc>
                <a:spcPct val="100000"/>
              </a:lnSpc>
              <a:spcBef>
                <a:spcPts val="0"/>
              </a:spcBef>
              <a:defRPr sz="1600"/>
            </a:lvl1pPr>
          </a:lstStyle>
          <a:p>
            <a:pPr lvl="0"/>
            <a:r>
              <a:rPr lang="da-DK"/>
              <a:t>Klik for at redigere teksttypografierne i masteren</a:t>
            </a:r>
          </a:p>
        </p:txBody>
      </p:sp>
      <p:pic>
        <p:nvPicPr>
          <p:cNvPr id="9" name="Billede 8">
            <a:extLst>
              <a:ext uri="{FF2B5EF4-FFF2-40B4-BE49-F238E27FC236}">
                <a16:creationId xmlns:a16="http://schemas.microsoft.com/office/drawing/2014/main" id="{37F3B937-4081-2271-60B8-4C695B869D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5093" r="58089"/>
          <a:stretch/>
        </p:blipFill>
        <p:spPr>
          <a:xfrm>
            <a:off x="1" y="0"/>
            <a:ext cx="831250" cy="6858000"/>
          </a:xfrm>
          <a:prstGeom prst="rect">
            <a:avLst/>
          </a:prstGeom>
        </p:spPr>
      </p:pic>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cstate="screen">
            <a:extLst>
              <a:ext uri="{28A0092B-C50C-407E-A947-70E740481C1C}">
                <a14:useLocalDpi xmlns:a14="http://schemas.microsoft.com/office/drawing/2010/main"/>
              </a:ext>
            </a:extLst>
          </a:blip>
          <a:srcRect l="5095" b="2174"/>
          <a:stretch/>
        </p:blipFill>
        <p:spPr>
          <a:xfrm>
            <a:off x="0" y="0"/>
            <a:ext cx="12192000" cy="68580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14-01-2026</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
        <p:nvSpPr>
          <p:cNvPr id="4" name="Titel 1">
            <a:extLst>
              <a:ext uri="{FF2B5EF4-FFF2-40B4-BE49-F238E27FC236}">
                <a16:creationId xmlns:a16="http://schemas.microsoft.com/office/drawing/2014/main" id="{DFAD9973-8390-07A3-7B44-FFE0E4B09276}"/>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a:t>
            </a:r>
          </a:p>
        </p:txBody>
      </p:sp>
      <p:sp>
        <p:nvSpPr>
          <p:cNvPr id="5" name="Pladsholder til tekst 3">
            <a:extLst>
              <a:ext uri="{FF2B5EF4-FFF2-40B4-BE49-F238E27FC236}">
                <a16:creationId xmlns:a16="http://schemas.microsoft.com/office/drawing/2014/main" id="{A30502AA-66B6-94A0-E531-F0914D3A915C}"/>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8" name="Pladsholder til tekst 3">
            <a:extLst>
              <a:ext uri="{FF2B5EF4-FFF2-40B4-BE49-F238E27FC236}">
                <a16:creationId xmlns:a16="http://schemas.microsoft.com/office/drawing/2014/main" id="{164D4EBB-0BA8-C95E-E349-CA30BAF4D88A}"/>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Tree>
    <p:extLst>
      <p:ext uri="{BB962C8B-B14F-4D97-AF65-F5344CB8AC3E}">
        <p14:creationId xmlns:p14="http://schemas.microsoft.com/office/powerpoint/2010/main" val="3691384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ige baggrun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F43D657D-2098-BA11-6BA6-C8AE0890B62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930072"/>
            <a:ext cx="12192000" cy="8641975"/>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14-01-2026</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36050433-6BB5-59E1-30BC-3AA624AF598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91988"/>
            <a:ext cx="12192000" cy="8641975"/>
          </a:xfrm>
          <a:prstGeom prst="rect">
            <a:avLst/>
          </a:prstGeom>
        </p:spPr>
      </p:pic>
      <p:sp>
        <p:nvSpPr>
          <p:cNvPr id="9" name="Titel 1">
            <a:extLst>
              <a:ext uri="{FF2B5EF4-FFF2-40B4-BE49-F238E27FC236}">
                <a16:creationId xmlns:a16="http://schemas.microsoft.com/office/drawing/2014/main" id="{77C07999-CD48-6FE0-E4B8-915BE9B67853}"/>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a:t>
            </a:r>
          </a:p>
        </p:txBody>
      </p:sp>
      <p:sp>
        <p:nvSpPr>
          <p:cNvPr id="10" name="Pladsholder til tekst 3">
            <a:extLst>
              <a:ext uri="{FF2B5EF4-FFF2-40B4-BE49-F238E27FC236}">
                <a16:creationId xmlns:a16="http://schemas.microsoft.com/office/drawing/2014/main" id="{FB613D9F-8AEF-7389-0231-890990F2D7E7}"/>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11" name="Pladsholder til tekst 3">
            <a:extLst>
              <a:ext uri="{FF2B5EF4-FFF2-40B4-BE49-F238E27FC236}">
                <a16:creationId xmlns:a16="http://schemas.microsoft.com/office/drawing/2014/main" id="{84A086E7-5570-8247-EC90-81ED411D9884}"/>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Tree>
    <p:extLst>
      <p:ext uri="{BB962C8B-B14F-4D97-AF65-F5344CB8AC3E}">
        <p14:creationId xmlns:p14="http://schemas.microsoft.com/office/powerpoint/2010/main" val="1945659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rdeaux baggrund med dråber">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F0670843-AE27-1AB3-F978-CAB2329F82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4687" y="-158205"/>
            <a:ext cx="12681373" cy="717441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lvl1pPr>
              <a:defRPr>
                <a:solidFill>
                  <a:schemeClr val="bg1"/>
                </a:solidFill>
              </a:defRPr>
            </a:lvl1pPr>
          </a:lstStyle>
          <a:p>
            <a:fld id="{2B22C418-554C-4715-80FE-BE53535E4BD8}" type="datetime1">
              <a:rPr lang="da-DK" smtClean="0"/>
              <a:pPr/>
              <a:t>14-01-2026</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338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B28F9F9-C032-AA2A-369B-084189CB6E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4687" y="-158205"/>
            <a:ext cx="12681373" cy="7174410"/>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a:t>
            </a:r>
            <a:r>
              <a:rPr lang="da-DK" dirty="0" err="1"/>
              <a:t>bordeux</a:t>
            </a:r>
            <a:r>
              <a:rPr lang="da-DK" dirty="0"/>
              <a:t>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6" name="Billede 5">
            <a:extLst>
              <a:ext uri="{FF2B5EF4-FFF2-40B4-BE49-F238E27FC236}">
                <a16:creationId xmlns:a16="http://schemas.microsoft.com/office/drawing/2014/main" id="{67860BB0-5A36-4E40-8D0F-15D96BC56CB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59403157-154D-8DAA-244F-A0B0EBD424E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14-01-2026</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14-01-2026</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13" name="Billede 12">
            <a:extLst>
              <a:ext uri="{FF2B5EF4-FFF2-40B4-BE49-F238E27FC236}">
                <a16:creationId xmlns:a16="http://schemas.microsoft.com/office/drawing/2014/main" id="{A473BB96-AA10-7234-3457-6E441D0FB0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36525" y="322149"/>
            <a:ext cx="4290848" cy="6436272"/>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14-01-2026</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12" name="Billede 11">
            <a:extLst>
              <a:ext uri="{FF2B5EF4-FFF2-40B4-BE49-F238E27FC236}">
                <a16:creationId xmlns:a16="http://schemas.microsoft.com/office/drawing/2014/main" id="{5B41B09F-B767-1263-C0EC-65C157A4F85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53943" y="360785"/>
            <a:ext cx="4189354" cy="6284031"/>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14-01-2026</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illede og tekst 3">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14-01-2026</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489189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B529541F-321D-48D7-B2D9-C9A782B0ACB6}" type="datetime1">
              <a:rPr lang="da-DK" smtClean="0"/>
              <a:t>14-01-2026</a:t>
            </a:fld>
            <a:endParaRPr lang="da-DK" dirty="0"/>
          </a:p>
        </p:txBody>
      </p:sp>
      <p:sp>
        <p:nvSpPr>
          <p:cNvPr id="4" name="Pladsholder til slidenummer 3"/>
          <p:cNvSpPr>
            <a:spLocks noGrp="1"/>
          </p:cNvSpPr>
          <p:nvPr>
            <p:ph type="sldNum" sz="quarter" idx="11"/>
          </p:nvPr>
        </p:nvSpPr>
        <p:spPr/>
        <p:txBody>
          <a:body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47551" y="0"/>
            <a:ext cx="5444449" cy="6858000"/>
          </a:xfrm>
          <a:prstGeom prst="rect">
            <a:avLst/>
          </a:prstGeom>
        </p:spPr>
      </p:pic>
      <p:sp>
        <p:nvSpPr>
          <p:cNvPr id="6" name="Titel 1">
            <a:extLst>
              <a:ext uri="{FF2B5EF4-FFF2-40B4-BE49-F238E27FC236}">
                <a16:creationId xmlns:a16="http://schemas.microsoft.com/office/drawing/2014/main" id="{EDC07847-C7E8-4FC3-AE25-8C6378DB9523}"/>
              </a:ext>
            </a:extLst>
          </p:cNvPr>
          <p:cNvSpPr txBox="1">
            <a:spLocks/>
          </p:cNvSpPr>
          <p:nvPr userDrawn="1"/>
        </p:nvSpPr>
        <p:spPr>
          <a:xfrm>
            <a:off x="847436" y="954811"/>
            <a:ext cx="4351318" cy="160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a:t>Tekst med billede eller grafik</a:t>
            </a:r>
          </a:p>
        </p:txBody>
      </p:sp>
      <p:sp>
        <p:nvSpPr>
          <p:cNvPr id="7"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Klik for at redigere teksttypografierne i masteren</a:t>
            </a:r>
          </a:p>
        </p:txBody>
      </p:sp>
      <p:pic>
        <p:nvPicPr>
          <p:cNvPr id="11" name="Billede 10">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469684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14-01-2026</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1046759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14-01-2026</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5448199" cy="685800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14-01-2026</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562"/>
            <a:ext cx="5468123" cy="6848870"/>
          </a:xfrm>
          <a:prstGeom prst="rect">
            <a:avLst/>
          </a:prstGeom>
        </p:spPr>
      </p:pic>
    </p:spTree>
    <p:extLst>
      <p:ext uri="{BB962C8B-B14F-4D97-AF65-F5344CB8AC3E}">
        <p14:creationId xmlns:p14="http://schemas.microsoft.com/office/powerpoint/2010/main" val="12002518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14-01-2026</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Orange">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12192000" cy="6858000"/>
          </a:xfrm>
        </p:spPr>
        <p:txBody>
          <a:bodyPr/>
          <a:lstStyle/>
          <a:p>
            <a:r>
              <a:rPr lang="da-DK"/>
              <a:t>Klik på ikonet for at tilføje et billede</a:t>
            </a:r>
            <a:endParaRPr lang="da-DK" dirty="0"/>
          </a:p>
        </p:txBody>
      </p:sp>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4929771" cy="1793839"/>
          </a:xfrm>
        </p:spPr>
        <p:txBody>
          <a:bodyPr anchor="b"/>
          <a:lstStyle>
            <a:lvl1pPr algn="l">
              <a:defRPr sz="4800" b="0">
                <a:solidFill>
                  <a:srgbClr val="004567"/>
                </a:solidFill>
              </a:defRPr>
            </a:lvl1pPr>
          </a:lstStyle>
          <a:p>
            <a:r>
              <a:rPr lang="da-DK" dirty="0"/>
              <a:t>Overskrift</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rgbClr val="0045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a:t>
            </a:r>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72709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lede og tekst 5">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14-01-2026</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923847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14-01-2026</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14-01-2026</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14-01-2026</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5446327" cy="6858000"/>
          </a:xfrm>
          <a:prstGeom prst="rect">
            <a:avLst/>
          </a:prstGeom>
        </p:spPr>
      </p:pic>
    </p:spTree>
    <p:extLst>
      <p:ext uri="{BB962C8B-B14F-4D97-AF65-F5344CB8AC3E}">
        <p14:creationId xmlns:p14="http://schemas.microsoft.com/office/powerpoint/2010/main" val="4289207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42176" y="0"/>
            <a:ext cx="5449824"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14-01-2026</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657120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14-01-2026</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5442567" cy="6858000"/>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14-01-2026</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5449824" cy="6848856"/>
          </a:xfrm>
          <a:prstGeom prst="rect">
            <a:avLst/>
          </a:prstGeom>
        </p:spPr>
      </p:pic>
    </p:spTree>
    <p:extLst>
      <p:ext uri="{BB962C8B-B14F-4D97-AF65-F5344CB8AC3E}">
        <p14:creationId xmlns:p14="http://schemas.microsoft.com/office/powerpoint/2010/main" val="3915718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14-01-2026</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2509771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19376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14-01-2026</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54045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vl2pPr>
              <a:defRPr sz="1800"/>
            </a:lvl2pPr>
          </a:lstStyle>
          <a:p>
            <a:pPr lvl="0"/>
            <a:r>
              <a:rPr lang="da-DK"/>
              <a:t>Klik for at redigere teksttypografierne i masteren</a:t>
            </a:r>
          </a:p>
          <a:p>
            <a:pPr lvl="1"/>
            <a:r>
              <a:rPr lang="da-DK"/>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14-01-2026</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2" name="Billede 1">
            <a:extLst>
              <a:ext uri="{FF2B5EF4-FFF2-40B4-BE49-F238E27FC236}">
                <a16:creationId xmlns:a16="http://schemas.microsoft.com/office/drawing/2014/main" id="{8E18A140-28B8-8D2D-0230-DEACE72DEB8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5486396" cy="6858000"/>
          </a:xfrm>
          <a:prstGeom prst="rect">
            <a:avLst/>
          </a:prstGeom>
        </p:spPr>
      </p:pic>
    </p:spTree>
    <p:extLst>
      <p:ext uri="{BB962C8B-B14F-4D97-AF65-F5344CB8AC3E}">
        <p14:creationId xmlns:p14="http://schemas.microsoft.com/office/powerpoint/2010/main" val="2578724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14-01-2026</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14-01-2026</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el og indholdsobjekt">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14-01-2026</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a:extLst>
              <a:ext uri="{FF2B5EF4-FFF2-40B4-BE49-F238E27FC236}">
                <a16:creationId xmlns:a16="http://schemas.microsoft.com/office/drawing/2014/main" id="{F90CE2AF-0768-FCB2-825E-8AD4CF4E09C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44687" y="-158205"/>
            <a:ext cx="5614129" cy="7174410"/>
          </a:xfrm>
          <a:prstGeom prst="rect">
            <a:avLst/>
          </a:prstGeom>
        </p:spPr>
      </p:pic>
    </p:spTree>
    <p:extLst>
      <p:ext uri="{BB962C8B-B14F-4D97-AF65-F5344CB8AC3E}">
        <p14:creationId xmlns:p14="http://schemas.microsoft.com/office/powerpoint/2010/main" val="64901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4570C746-CB22-4FAF-CC90-E713F457FE8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821214" y="0"/>
            <a:ext cx="537078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14-01-2026</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a:t>
            </a:r>
          </a:p>
          <a:p>
            <a:r>
              <a:rPr lang="da-DK" dirty="0"/>
              <a:t>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14-01-2026</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p:nvPicPr>
        <p:blipFill>
          <a:blip r:embed="rId40"/>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9" r:id="rId3"/>
    <p:sldLayoutId id="2147483730" r:id="rId4"/>
    <p:sldLayoutId id="2147483726" r:id="rId5"/>
    <p:sldLayoutId id="2147483727" r:id="rId6"/>
    <p:sldLayoutId id="2147483728" r:id="rId7"/>
    <p:sldLayoutId id="2147483743" r:id="rId8"/>
    <p:sldLayoutId id="2147483709" r:id="rId9"/>
    <p:sldLayoutId id="2147483713" r:id="rId10"/>
    <p:sldLayoutId id="2147483714" r:id="rId11"/>
    <p:sldLayoutId id="2147483742" r:id="rId12"/>
    <p:sldLayoutId id="2147483663" r:id="rId13"/>
    <p:sldLayoutId id="2147483661" r:id="rId14"/>
    <p:sldLayoutId id="2147483724" r:id="rId15"/>
    <p:sldLayoutId id="2147483662" r:id="rId16"/>
    <p:sldLayoutId id="2147483722" r:id="rId17"/>
    <p:sldLayoutId id="2147483741" r:id="rId18"/>
    <p:sldLayoutId id="2147483744" r:id="rId19"/>
    <p:sldLayoutId id="2147483717" r:id="rId20"/>
    <p:sldLayoutId id="2147483718" r:id="rId21"/>
    <p:sldLayoutId id="2147483708" r:id="rId22"/>
    <p:sldLayoutId id="2147483723" r:id="rId23"/>
    <p:sldLayoutId id="2147483738" r:id="rId24"/>
    <p:sldLayoutId id="2147483737" r:id="rId25"/>
    <p:sldLayoutId id="2147483734" r:id="rId26"/>
    <p:sldLayoutId id="2147483720" r:id="rId27"/>
    <p:sldLayoutId id="2147483721" r:id="rId28"/>
    <p:sldLayoutId id="2147483697" r:id="rId29"/>
    <p:sldLayoutId id="2147483739" r:id="rId30"/>
    <p:sldLayoutId id="2147483689" r:id="rId31"/>
    <p:sldLayoutId id="2147483691" r:id="rId32"/>
    <p:sldLayoutId id="2147483688" r:id="rId33"/>
    <p:sldLayoutId id="2147483736" r:id="rId34"/>
    <p:sldLayoutId id="2147483725" r:id="rId35"/>
    <p:sldLayoutId id="2147483732" r:id="rId36"/>
    <p:sldLayoutId id="2147483735" r:id="rId37"/>
    <p:sldLayoutId id="2147483745" r:id="rId38"/>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3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a:xfrm>
            <a:off x="276936" y="2049184"/>
            <a:ext cx="11638127" cy="1793839"/>
          </a:xfrm>
        </p:spPr>
        <p:txBody>
          <a:bodyPr>
            <a:normAutofit/>
          </a:bodyPr>
          <a:lstStyle/>
          <a:p>
            <a:r>
              <a:rPr lang="da-DK" dirty="0"/>
              <a:t>Opdateret vejledning i kommunikation med pårørende om organdonation</a:t>
            </a:r>
          </a:p>
        </p:txBody>
      </p:sp>
    </p:spTree>
    <p:extLst>
      <p:ext uri="{BB962C8B-B14F-4D97-AF65-F5344CB8AC3E}">
        <p14:creationId xmlns:p14="http://schemas.microsoft.com/office/powerpoint/2010/main" val="220250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6F5FB-6DC4-562E-8426-BBF950DAA7BD}"/>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8F448C5D-D21B-2A1C-3754-E61858BD73F3}"/>
              </a:ext>
            </a:extLst>
          </p:cNvPr>
          <p:cNvSpPr>
            <a:spLocks noGrp="1"/>
          </p:cNvSpPr>
          <p:nvPr>
            <p:ph type="title"/>
          </p:nvPr>
        </p:nvSpPr>
        <p:spPr>
          <a:xfrm>
            <a:off x="5543108" y="409442"/>
            <a:ext cx="5256212" cy="1603931"/>
          </a:xfrm>
        </p:spPr>
        <p:txBody>
          <a:bodyPr/>
          <a:lstStyle/>
          <a:p>
            <a:r>
              <a:rPr lang="da-DK" dirty="0"/>
              <a:t>Opdateret</a:t>
            </a:r>
            <a:r>
              <a:rPr lang="en-US" dirty="0"/>
              <a:t> vejledning</a:t>
            </a:r>
          </a:p>
        </p:txBody>
      </p:sp>
      <p:sp>
        <p:nvSpPr>
          <p:cNvPr id="15" name="Text Placeholder 2">
            <a:extLst>
              <a:ext uri="{FF2B5EF4-FFF2-40B4-BE49-F238E27FC236}">
                <a16:creationId xmlns:a16="http://schemas.microsoft.com/office/drawing/2014/main" id="{FC596D31-2B5B-1CE6-D29E-E3B5E7B553F1}"/>
              </a:ext>
            </a:extLst>
          </p:cNvPr>
          <p:cNvSpPr>
            <a:spLocks noGrp="1"/>
          </p:cNvSpPr>
          <p:nvPr>
            <p:ph type="body" sz="quarter" idx="14"/>
          </p:nvPr>
        </p:nvSpPr>
        <p:spPr>
          <a:xfrm>
            <a:off x="5660065" y="2013373"/>
            <a:ext cx="5256210" cy="4026680"/>
          </a:xfrm>
        </p:spPr>
        <p:txBody>
          <a:bodyPr>
            <a:normAutofit/>
          </a:bodyPr>
          <a:lstStyle/>
          <a:p>
            <a:pPr marL="0" indent="0">
              <a:buNone/>
            </a:pPr>
            <a:r>
              <a:rPr lang="da-DK" b="1" dirty="0"/>
              <a:t>Formål med opdateringen:</a:t>
            </a:r>
            <a:r>
              <a:rPr lang="da-DK" dirty="0"/>
              <a:t> Sikre at det kommunikativt er muligt at konvertere til et DCD forløb – på afdelinger der har implementeret DCD</a:t>
            </a:r>
          </a:p>
          <a:p>
            <a:pPr marL="0" indent="0">
              <a:buNone/>
            </a:pPr>
            <a:endParaRPr lang="da-DK" b="1" dirty="0"/>
          </a:p>
          <a:p>
            <a:pPr marL="0" indent="0">
              <a:buNone/>
            </a:pPr>
            <a:r>
              <a:rPr lang="da-DK" b="1" dirty="0"/>
              <a:t>Målgruppe for vejledningen: </a:t>
            </a:r>
            <a:r>
              <a:rPr lang="da-DK" dirty="0"/>
              <a:t>læger og sygeplejersker på  intensivafsnit</a:t>
            </a:r>
          </a:p>
          <a:p>
            <a:pPr marL="0" indent="0">
              <a:buNone/>
            </a:pPr>
            <a:endParaRPr lang="da-DK" dirty="0"/>
          </a:p>
          <a:p>
            <a:pPr marL="0" indent="0">
              <a:buNone/>
            </a:pPr>
            <a:r>
              <a:rPr lang="da-DK" b="1" dirty="0"/>
              <a:t>Følgende er opdateret:</a:t>
            </a:r>
          </a:p>
          <a:p>
            <a:r>
              <a:rPr lang="da-DK" dirty="0"/>
              <a:t>Struktur og timing af samtalerne </a:t>
            </a:r>
          </a:p>
          <a:p>
            <a:r>
              <a:rPr lang="da-DK" dirty="0"/>
              <a:t>Forslag til formuleringer</a:t>
            </a:r>
          </a:p>
          <a:p>
            <a:r>
              <a:rPr lang="da-DK" dirty="0"/>
              <a:t>Referencelisten</a:t>
            </a:r>
          </a:p>
          <a:p>
            <a:pPr marL="0" indent="0">
              <a:buNone/>
            </a:pPr>
            <a:endParaRPr lang="da-DK" dirty="0"/>
          </a:p>
          <a:p>
            <a:pPr marL="0" indent="0">
              <a:buNone/>
            </a:pPr>
            <a:endParaRPr lang="da-DK" dirty="0"/>
          </a:p>
        </p:txBody>
      </p:sp>
      <p:pic>
        <p:nvPicPr>
          <p:cNvPr id="8" name="Pladsholder til billede 2">
            <a:extLst>
              <a:ext uri="{FF2B5EF4-FFF2-40B4-BE49-F238E27FC236}">
                <a16:creationId xmlns:a16="http://schemas.microsoft.com/office/drawing/2014/main" id="{22A46A9E-86F5-E204-03B0-65966AD24CCE}"/>
              </a:ext>
            </a:extLst>
          </p:cNvPr>
          <p:cNvPicPr>
            <a:picLocks noChangeAspect="1"/>
          </p:cNvPicPr>
          <p:nvPr/>
        </p:nvPicPr>
        <p:blipFill>
          <a:blip r:embed="rId3"/>
          <a:srcRect l="33125" t="10000" r="33437" b="6111"/>
          <a:stretch/>
        </p:blipFill>
        <p:spPr>
          <a:xfrm>
            <a:off x="276447" y="207335"/>
            <a:ext cx="4565867" cy="6443330"/>
          </a:xfrm>
          <a:prstGeom prst="rect">
            <a:avLst/>
          </a:prstGeom>
          <a:noFill/>
        </p:spPr>
      </p:pic>
    </p:spTree>
    <p:extLst>
      <p:ext uri="{BB962C8B-B14F-4D97-AF65-F5344CB8AC3E}">
        <p14:creationId xmlns:p14="http://schemas.microsoft.com/office/powerpoint/2010/main" val="77404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24878-B6FF-2BF0-598E-85A910F14DB5}"/>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8DEC6E14-C762-A127-27DC-375BB106E57E}"/>
              </a:ext>
            </a:extLst>
          </p:cNvPr>
          <p:cNvSpPr>
            <a:spLocks noGrp="1"/>
          </p:cNvSpPr>
          <p:nvPr>
            <p:ph type="title"/>
          </p:nvPr>
        </p:nvSpPr>
        <p:spPr>
          <a:xfrm>
            <a:off x="5543107" y="842099"/>
            <a:ext cx="5846787" cy="1603931"/>
          </a:xfrm>
        </p:spPr>
        <p:txBody>
          <a:bodyPr>
            <a:normAutofit fontScale="90000"/>
          </a:bodyPr>
          <a:lstStyle/>
          <a:p>
            <a:r>
              <a:rPr lang="da-DK" dirty="0"/>
              <a:t>Vejledningen anvendes som afsæt på Dansk Center for Organdonations EDHEP kursus</a:t>
            </a:r>
            <a:endParaRPr lang="en-US" dirty="0"/>
          </a:p>
        </p:txBody>
      </p:sp>
      <p:sp>
        <p:nvSpPr>
          <p:cNvPr id="15" name="Text Placeholder 2">
            <a:extLst>
              <a:ext uri="{FF2B5EF4-FFF2-40B4-BE49-F238E27FC236}">
                <a16:creationId xmlns:a16="http://schemas.microsoft.com/office/drawing/2014/main" id="{F7D9B36B-EAD6-8809-83C7-072862DF07E7}"/>
              </a:ext>
            </a:extLst>
          </p:cNvPr>
          <p:cNvSpPr>
            <a:spLocks noGrp="1"/>
          </p:cNvSpPr>
          <p:nvPr>
            <p:ph type="body" sz="quarter" idx="14"/>
          </p:nvPr>
        </p:nvSpPr>
        <p:spPr>
          <a:xfrm>
            <a:off x="5660065" y="2421878"/>
            <a:ext cx="5256210" cy="4026680"/>
          </a:xfrm>
        </p:spPr>
        <p:txBody>
          <a:bodyPr>
            <a:normAutofit/>
          </a:bodyPr>
          <a:lstStyle/>
          <a:p>
            <a:endParaRPr lang="da-DK" dirty="0"/>
          </a:p>
          <a:p>
            <a:r>
              <a:rPr lang="da-DK" dirty="0"/>
              <a:t>Kurset er for læger og sygeplejersker</a:t>
            </a:r>
          </a:p>
          <a:p>
            <a:endParaRPr lang="da-DK" dirty="0"/>
          </a:p>
          <a:p>
            <a:r>
              <a:rPr lang="da-DK" dirty="0"/>
              <a:t>Hvis du tidligere har deltaget på EDHEP anbefales det, at læse Kommunikations- vejledningen igen – for at være opdateret.</a:t>
            </a:r>
          </a:p>
        </p:txBody>
      </p:sp>
      <p:pic>
        <p:nvPicPr>
          <p:cNvPr id="8" name="Pladsholder til billede 2">
            <a:extLst>
              <a:ext uri="{FF2B5EF4-FFF2-40B4-BE49-F238E27FC236}">
                <a16:creationId xmlns:a16="http://schemas.microsoft.com/office/drawing/2014/main" id="{E5C9426D-BB2B-5A01-C2ED-AFC7D82C0798}"/>
              </a:ext>
            </a:extLst>
          </p:cNvPr>
          <p:cNvPicPr>
            <a:picLocks noChangeAspect="1"/>
          </p:cNvPicPr>
          <p:nvPr/>
        </p:nvPicPr>
        <p:blipFill>
          <a:blip r:embed="rId3"/>
          <a:srcRect l="33125" t="10000" r="33437" b="6111"/>
          <a:stretch/>
        </p:blipFill>
        <p:spPr>
          <a:xfrm>
            <a:off x="276447" y="207335"/>
            <a:ext cx="4565867" cy="6443330"/>
          </a:xfrm>
          <a:prstGeom prst="rect">
            <a:avLst/>
          </a:prstGeom>
          <a:noFill/>
        </p:spPr>
      </p:pic>
    </p:spTree>
    <p:extLst>
      <p:ext uri="{BB962C8B-B14F-4D97-AF65-F5344CB8AC3E}">
        <p14:creationId xmlns:p14="http://schemas.microsoft.com/office/powerpoint/2010/main" val="250251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565C0D71-A82E-45E4-B35C-904D53FD1170}"/>
              </a:ext>
            </a:extLst>
          </p:cNvPr>
          <p:cNvSpPr>
            <a:spLocks noGrp="1"/>
          </p:cNvSpPr>
          <p:nvPr>
            <p:ph type="body" sz="quarter" idx="15"/>
          </p:nvPr>
        </p:nvSpPr>
        <p:spPr>
          <a:xfrm>
            <a:off x="1145505" y="1018402"/>
            <a:ext cx="6391408" cy="3582625"/>
          </a:xfrm>
        </p:spPr>
        <p:txBody>
          <a:bodyPr>
            <a:normAutofit/>
          </a:bodyPr>
          <a:lstStyle/>
          <a:p>
            <a:r>
              <a:rPr lang="da-DK" dirty="0"/>
              <a:t>Vejledningen beskriver </a:t>
            </a:r>
            <a:r>
              <a:rPr lang="da-DK" dirty="0" err="1"/>
              <a:t>best</a:t>
            </a:r>
            <a:r>
              <a:rPr lang="da-DK" dirty="0"/>
              <a:t> practice og er baggrundsviden, når man indgår i samtaler med pårørende om organdonation.</a:t>
            </a:r>
          </a:p>
          <a:p>
            <a:endParaRPr lang="da-DK" dirty="0"/>
          </a:p>
          <a:p>
            <a:endParaRPr lang="da-DK" dirty="0"/>
          </a:p>
          <a:p>
            <a:endParaRPr lang="da-DK" dirty="0"/>
          </a:p>
          <a:p>
            <a:endParaRPr lang="da-DK" dirty="0"/>
          </a:p>
          <a:p>
            <a:endParaRPr lang="da-DK" dirty="0"/>
          </a:p>
          <a:p>
            <a:endParaRPr lang="da-DK" dirty="0"/>
          </a:p>
          <a:p>
            <a:r>
              <a:rPr lang="da-DK" dirty="0"/>
              <a:t>Punkt 4. i National Guideline bygger på </a:t>
            </a:r>
          </a:p>
          <a:p>
            <a:pPr marL="0" indent="0">
              <a:buNone/>
            </a:pPr>
            <a:r>
              <a:rPr lang="da-DK" dirty="0"/>
              <a:t>   vejledningen og anvendes i donationsforløb.</a:t>
            </a:r>
          </a:p>
          <a:p>
            <a:endParaRPr lang="da-DK" dirty="0"/>
          </a:p>
          <a:p>
            <a:endParaRPr lang="da-DK" dirty="0"/>
          </a:p>
          <a:p>
            <a:endParaRPr lang="da-DK" dirty="0"/>
          </a:p>
        </p:txBody>
      </p:sp>
      <p:pic>
        <p:nvPicPr>
          <p:cNvPr id="4" name="Pladsholder til billede 2">
            <a:extLst>
              <a:ext uri="{FF2B5EF4-FFF2-40B4-BE49-F238E27FC236}">
                <a16:creationId xmlns:a16="http://schemas.microsoft.com/office/drawing/2014/main" id="{E76F1826-A896-0521-C1DD-85D2997A0A03}"/>
              </a:ext>
            </a:extLst>
          </p:cNvPr>
          <p:cNvPicPr>
            <a:picLocks noGrp="1" noChangeAspect="1"/>
          </p:cNvPicPr>
          <p:nvPr>
            <p:ph type="pic" sz="quarter" idx="10"/>
          </p:nvPr>
        </p:nvPicPr>
        <p:blipFill>
          <a:blip r:embed="rId3"/>
          <a:srcRect l="33125" t="10000" r="33437" b="6111"/>
          <a:stretch/>
        </p:blipFill>
        <p:spPr>
          <a:xfrm>
            <a:off x="168356" y="1149036"/>
            <a:ext cx="917271" cy="1294449"/>
          </a:xfrm>
          <a:prstGeom prst="rect">
            <a:avLst/>
          </a:prstGeom>
        </p:spPr>
      </p:pic>
      <p:sp>
        <p:nvSpPr>
          <p:cNvPr id="6" name="Pil: højre 5">
            <a:extLst>
              <a:ext uri="{FF2B5EF4-FFF2-40B4-BE49-F238E27FC236}">
                <a16:creationId xmlns:a16="http://schemas.microsoft.com/office/drawing/2014/main" id="{BFD04B1F-B242-60B6-22E7-C4A9FB71657B}"/>
              </a:ext>
            </a:extLst>
          </p:cNvPr>
          <p:cNvSpPr>
            <a:spLocks noChangeAspect="1"/>
          </p:cNvSpPr>
          <p:nvPr/>
        </p:nvSpPr>
        <p:spPr>
          <a:xfrm>
            <a:off x="6858373" y="3895107"/>
            <a:ext cx="684925" cy="3392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24107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87DCC-7A10-876E-B5E7-9F0D2DA1813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E47F1E-188C-D96C-8B8E-46F4483678F1}"/>
              </a:ext>
            </a:extLst>
          </p:cNvPr>
          <p:cNvSpPr txBox="1">
            <a:spLocks/>
          </p:cNvSpPr>
          <p:nvPr/>
        </p:nvSpPr>
        <p:spPr>
          <a:xfrm>
            <a:off x="-1962287" y="468464"/>
            <a:ext cx="10406063" cy="1205057"/>
          </a:xfrm>
          <a:prstGeom prst="rect">
            <a:avLst/>
          </a:prstGeom>
        </p:spPr>
        <p:txBody>
          <a:bodyPr>
            <a:normAutofit/>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da-DK" dirty="0"/>
              <a:t>Model for samtalerne</a:t>
            </a:r>
          </a:p>
        </p:txBody>
      </p:sp>
      <p:grpSp>
        <p:nvGrpSpPr>
          <p:cNvPr id="40" name="Gruppe 39">
            <a:extLst>
              <a:ext uri="{FF2B5EF4-FFF2-40B4-BE49-F238E27FC236}">
                <a16:creationId xmlns:a16="http://schemas.microsoft.com/office/drawing/2014/main" id="{6BDE7D84-5A23-A23E-FE8A-7A71590FF0B7}"/>
              </a:ext>
            </a:extLst>
          </p:cNvPr>
          <p:cNvGrpSpPr/>
          <p:nvPr/>
        </p:nvGrpSpPr>
        <p:grpSpPr>
          <a:xfrm>
            <a:off x="6771705" y="3254540"/>
            <a:ext cx="1953990" cy="3668900"/>
            <a:chOff x="6771705" y="3254540"/>
            <a:chExt cx="1953990" cy="3668900"/>
          </a:xfrm>
        </p:grpSpPr>
        <p:sp>
          <p:nvSpPr>
            <p:cNvPr id="35" name="Taleboble: rektangel med afrundede hjørner 34">
              <a:extLst>
                <a:ext uri="{FF2B5EF4-FFF2-40B4-BE49-F238E27FC236}">
                  <a16:creationId xmlns:a16="http://schemas.microsoft.com/office/drawing/2014/main" id="{D96D0804-B06E-631B-08C1-383CB42D6DC8}"/>
                </a:ext>
              </a:extLst>
            </p:cNvPr>
            <p:cNvSpPr/>
            <p:nvPr/>
          </p:nvSpPr>
          <p:spPr>
            <a:xfrm>
              <a:off x="6771705" y="3254540"/>
              <a:ext cx="1902359" cy="2838090"/>
            </a:xfrm>
            <a:prstGeom prst="wedgeRoundRectCallout">
              <a:avLst>
                <a:gd name="adj1" fmla="val -65725"/>
                <a:gd name="adj2" fmla="val 37272"/>
                <a:gd name="adj3" fmla="val 16667"/>
              </a:avLst>
            </a:prstGeom>
            <a:solidFill>
              <a:srgbClr val="E1D2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2" name="Pladsholder til tekst 16">
              <a:extLst>
                <a:ext uri="{FF2B5EF4-FFF2-40B4-BE49-F238E27FC236}">
                  <a16:creationId xmlns:a16="http://schemas.microsoft.com/office/drawing/2014/main" id="{E109B701-7BB3-B27E-A311-183F989B371A}"/>
                </a:ext>
              </a:extLst>
            </p:cNvPr>
            <p:cNvSpPr txBox="1">
              <a:spLocks/>
            </p:cNvSpPr>
            <p:nvPr/>
          </p:nvSpPr>
          <p:spPr>
            <a:xfrm>
              <a:off x="6865305" y="5018842"/>
              <a:ext cx="1860390"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Samtalen om organdonation</a:t>
              </a:r>
            </a:p>
            <a:p>
              <a:endParaRPr lang="da-DK" sz="1800" dirty="0"/>
            </a:p>
          </p:txBody>
        </p:sp>
        <p:pic>
          <p:nvPicPr>
            <p:cNvPr id="7" name="Billede 6">
              <a:extLst>
                <a:ext uri="{FF2B5EF4-FFF2-40B4-BE49-F238E27FC236}">
                  <a16:creationId xmlns:a16="http://schemas.microsoft.com/office/drawing/2014/main" id="{C495D9A4-120E-415F-C791-9F6499AECE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934" y="3672204"/>
              <a:ext cx="885092" cy="885092"/>
            </a:xfrm>
            <a:prstGeom prst="rect">
              <a:avLst/>
            </a:prstGeom>
          </p:spPr>
        </p:pic>
      </p:grpSp>
      <p:grpSp>
        <p:nvGrpSpPr>
          <p:cNvPr id="5" name="Gruppe 4">
            <a:extLst>
              <a:ext uri="{FF2B5EF4-FFF2-40B4-BE49-F238E27FC236}">
                <a16:creationId xmlns:a16="http://schemas.microsoft.com/office/drawing/2014/main" id="{7CA2EEF7-6976-710A-EDC1-83AA75B775C5}"/>
              </a:ext>
            </a:extLst>
          </p:cNvPr>
          <p:cNvGrpSpPr/>
          <p:nvPr/>
        </p:nvGrpSpPr>
        <p:grpSpPr>
          <a:xfrm>
            <a:off x="283504" y="1385630"/>
            <a:ext cx="11671540" cy="5110265"/>
            <a:chOff x="283504" y="1385630"/>
            <a:chExt cx="11671540" cy="5110265"/>
          </a:xfrm>
        </p:grpSpPr>
        <p:sp>
          <p:nvSpPr>
            <p:cNvPr id="3" name="Rektangel: afrundede hjørner 2">
              <a:extLst>
                <a:ext uri="{FF2B5EF4-FFF2-40B4-BE49-F238E27FC236}">
                  <a16:creationId xmlns:a16="http://schemas.microsoft.com/office/drawing/2014/main" id="{BD50C378-0B2E-99FD-7591-93FA86B72CB2}"/>
                </a:ext>
              </a:extLst>
            </p:cNvPr>
            <p:cNvSpPr/>
            <p:nvPr/>
          </p:nvSpPr>
          <p:spPr>
            <a:xfrm>
              <a:off x="283504" y="1385630"/>
              <a:ext cx="11671540" cy="5110265"/>
            </a:xfrm>
            <a:prstGeom prst="roundRect">
              <a:avLst>
                <a:gd name="adj" fmla="val 7324"/>
              </a:avLst>
            </a:prstGeom>
            <a:solidFill>
              <a:srgbClr val="E1D2C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86C3C079-1518-7BD5-C035-DBFF11ABA30C}"/>
                </a:ext>
              </a:extLst>
            </p:cNvPr>
            <p:cNvSpPr>
              <a:spLocks noChangeAspect="1"/>
            </p:cNvSpPr>
            <p:nvPr/>
          </p:nvSpPr>
          <p:spPr>
            <a:xfrm>
              <a:off x="935017" y="3496249"/>
              <a:ext cx="1260745" cy="1260745"/>
            </a:xfrm>
            <a:prstGeom prst="ellipse">
              <a:avLst/>
            </a:prstGeom>
            <a:ln/>
          </p:spPr>
          <p:style>
            <a:lnRef idx="3">
              <a:schemeClr val="lt1"/>
            </a:lnRef>
            <a:fillRef idx="1">
              <a:schemeClr val="accent5"/>
            </a:fillRef>
            <a:effectRef idx="1">
              <a:schemeClr val="accent5"/>
            </a:effectRef>
            <a:fontRef idx="minor">
              <a:schemeClr val="lt1"/>
            </a:fontRef>
          </p:style>
          <p:txBody>
            <a:bodyPr rtlCol="0" anchor="ctr"/>
            <a:lstStyle/>
            <a:p>
              <a:pPr algn="ctr"/>
              <a:endParaRPr lang="da-DK" dirty="0"/>
            </a:p>
          </p:txBody>
        </p:sp>
        <p:grpSp>
          <p:nvGrpSpPr>
            <p:cNvPr id="38" name="Gruppe 37">
              <a:extLst>
                <a:ext uri="{FF2B5EF4-FFF2-40B4-BE49-F238E27FC236}">
                  <a16:creationId xmlns:a16="http://schemas.microsoft.com/office/drawing/2014/main" id="{1433765E-C70A-E635-344E-D925F0FF5274}"/>
                </a:ext>
              </a:extLst>
            </p:cNvPr>
            <p:cNvGrpSpPr/>
            <p:nvPr/>
          </p:nvGrpSpPr>
          <p:grpSpPr>
            <a:xfrm>
              <a:off x="9619164" y="3247299"/>
              <a:ext cx="1902359" cy="3153343"/>
              <a:chOff x="9619164" y="3247299"/>
              <a:chExt cx="1902359" cy="3153343"/>
            </a:xfrm>
          </p:grpSpPr>
          <p:sp>
            <p:nvSpPr>
              <p:cNvPr id="37" name="Rektangel: afrundede hjørner 36">
                <a:extLst>
                  <a:ext uri="{FF2B5EF4-FFF2-40B4-BE49-F238E27FC236}">
                    <a16:creationId xmlns:a16="http://schemas.microsoft.com/office/drawing/2014/main" id="{7B4076E1-5693-26E0-9B49-E331385F36C6}"/>
                  </a:ext>
                </a:extLst>
              </p:cNvPr>
              <p:cNvSpPr/>
              <p:nvPr/>
            </p:nvSpPr>
            <p:spPr>
              <a:xfrm>
                <a:off x="9619164" y="3247299"/>
                <a:ext cx="1902359" cy="2838090"/>
              </a:xfrm>
              <a:prstGeom prst="roundRect">
                <a:avLst/>
              </a:prstGeom>
              <a:solidFill>
                <a:srgbClr val="E1D2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Pladsholder til tekst 16">
                <a:extLst>
                  <a:ext uri="{FF2B5EF4-FFF2-40B4-BE49-F238E27FC236}">
                    <a16:creationId xmlns:a16="http://schemas.microsoft.com/office/drawing/2014/main" id="{08F51431-39E9-927E-A9CC-5060244E5B0E}"/>
                  </a:ext>
                </a:extLst>
              </p:cNvPr>
              <p:cNvSpPr txBox="1">
                <a:spLocks/>
              </p:cNvSpPr>
              <p:nvPr/>
            </p:nvSpPr>
            <p:spPr>
              <a:xfrm>
                <a:off x="9737044" y="5018842"/>
                <a:ext cx="1608825" cy="13818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Kollegial opfølgning</a:t>
                </a:r>
              </a:p>
              <a:p>
                <a:endParaRPr lang="da-DK" sz="1800" dirty="0"/>
              </a:p>
            </p:txBody>
          </p:sp>
          <p:pic>
            <p:nvPicPr>
              <p:cNvPr id="10" name="Billede 9">
                <a:extLst>
                  <a:ext uri="{FF2B5EF4-FFF2-40B4-BE49-F238E27FC236}">
                    <a16:creationId xmlns:a16="http://schemas.microsoft.com/office/drawing/2014/main" id="{1CAC3AEA-D934-295C-FB98-53E8BEFB4096}"/>
                  </a:ext>
                </a:extLst>
              </p:cNvPr>
              <p:cNvPicPr/>
              <p:nvPr/>
            </p:nvPicPr>
            <p:blipFill>
              <a:blip r:embed="rId4" cstate="screen">
                <a:extLst>
                  <a:ext uri="{28A0092B-C50C-407E-A947-70E740481C1C}">
                    <a14:useLocalDpi xmlns:a14="http://schemas.microsoft.com/office/drawing/2010/main"/>
                  </a:ext>
                </a:extLst>
              </a:blip>
              <a:stretch/>
            </p:blipFill>
            <p:spPr>
              <a:xfrm>
                <a:off x="10095606" y="3667515"/>
                <a:ext cx="916560" cy="916560"/>
              </a:xfrm>
              <a:prstGeom prst="rect">
                <a:avLst/>
              </a:prstGeom>
              <a:ln w="0">
                <a:noFill/>
              </a:ln>
            </p:spPr>
          </p:pic>
        </p:grpSp>
        <p:cxnSp>
          <p:nvCxnSpPr>
            <p:cNvPr id="16" name="Lige forbindelse 15">
              <a:extLst>
                <a:ext uri="{FF2B5EF4-FFF2-40B4-BE49-F238E27FC236}">
                  <a16:creationId xmlns:a16="http://schemas.microsoft.com/office/drawing/2014/main" id="{743FC387-B4F0-BB02-782C-929ABEABF880}"/>
                </a:ext>
              </a:extLst>
            </p:cNvPr>
            <p:cNvCxnSpPr>
              <a:cxnSpLocks/>
              <a:endCxn id="3" idx="2"/>
            </p:cNvCxnSpPr>
            <p:nvPr/>
          </p:nvCxnSpPr>
          <p:spPr>
            <a:xfrm>
              <a:off x="6088088" y="2986077"/>
              <a:ext cx="31186" cy="3509818"/>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8" name="Gruppe 27">
              <a:extLst>
                <a:ext uri="{FF2B5EF4-FFF2-40B4-BE49-F238E27FC236}">
                  <a16:creationId xmlns:a16="http://schemas.microsoft.com/office/drawing/2014/main" id="{5EBD975F-79C0-D184-231F-728445F001E2}"/>
                </a:ext>
              </a:extLst>
            </p:cNvPr>
            <p:cNvGrpSpPr/>
            <p:nvPr/>
          </p:nvGrpSpPr>
          <p:grpSpPr>
            <a:xfrm>
              <a:off x="4404691" y="1663675"/>
              <a:ext cx="3382616" cy="1205057"/>
              <a:chOff x="4404691" y="1551534"/>
              <a:chExt cx="3382616" cy="1205057"/>
            </a:xfrm>
          </p:grpSpPr>
          <p:sp>
            <p:nvSpPr>
              <p:cNvPr id="9" name="Rektangel: afrundede hjørner 8">
                <a:extLst>
                  <a:ext uri="{FF2B5EF4-FFF2-40B4-BE49-F238E27FC236}">
                    <a16:creationId xmlns:a16="http://schemas.microsoft.com/office/drawing/2014/main" id="{8E8A4855-9A51-3915-5660-C5E32F78C625}"/>
                  </a:ext>
                </a:extLst>
              </p:cNvPr>
              <p:cNvSpPr/>
              <p:nvPr/>
            </p:nvSpPr>
            <p:spPr>
              <a:xfrm>
                <a:off x="4404691" y="1551534"/>
                <a:ext cx="3382616" cy="1205057"/>
              </a:xfrm>
              <a:prstGeom prst="roundRect">
                <a:avLst/>
              </a:prstGeom>
              <a:solidFill>
                <a:schemeClr val="bg1"/>
              </a:solidFill>
              <a:ln w="19050">
                <a:solidFill>
                  <a:srgbClr val="B2CED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da-DK" dirty="0">
                  <a:solidFill>
                    <a:srgbClr val="004567"/>
                  </a:solidFill>
                </a:endParaRPr>
              </a:p>
              <a:p>
                <a:pPr lvl="1" algn="ctr"/>
                <a:endParaRPr lang="da-DK" dirty="0">
                  <a:solidFill>
                    <a:srgbClr val="004567"/>
                  </a:solidFill>
                </a:endParaRPr>
              </a:p>
            </p:txBody>
          </p:sp>
          <p:pic>
            <p:nvPicPr>
              <p:cNvPr id="20" name="Grafik 19" descr="Timeglas 90% med massiv udfyldning">
                <a:extLst>
                  <a:ext uri="{FF2B5EF4-FFF2-40B4-BE49-F238E27FC236}">
                    <a16:creationId xmlns:a16="http://schemas.microsoft.com/office/drawing/2014/main" id="{70AACE3E-92D8-EBC4-A540-120F40FA14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08202" y="1812983"/>
                <a:ext cx="766893" cy="766893"/>
              </a:xfrm>
              <a:prstGeom prst="rect">
                <a:avLst/>
              </a:prstGeom>
            </p:spPr>
          </p:pic>
          <p:sp>
            <p:nvSpPr>
              <p:cNvPr id="23" name="Tekstfelt 22">
                <a:extLst>
                  <a:ext uri="{FF2B5EF4-FFF2-40B4-BE49-F238E27FC236}">
                    <a16:creationId xmlns:a16="http://schemas.microsoft.com/office/drawing/2014/main" id="{5E1FCA44-1C12-794C-E562-E2A7E7B64A7A}"/>
                  </a:ext>
                </a:extLst>
              </p:cNvPr>
              <p:cNvSpPr txBox="1"/>
              <p:nvPr/>
            </p:nvSpPr>
            <p:spPr>
              <a:xfrm>
                <a:off x="5251307" y="1718014"/>
                <a:ext cx="2400323" cy="923330"/>
              </a:xfrm>
              <a:prstGeom prst="rect">
                <a:avLst/>
              </a:prstGeom>
              <a:noFill/>
            </p:spPr>
            <p:txBody>
              <a:bodyPr wrap="square">
                <a:spAutoFit/>
              </a:bodyPr>
              <a:lstStyle/>
              <a:p>
                <a:r>
                  <a:rPr lang="da-DK" dirty="0">
                    <a:solidFill>
                      <a:srgbClr val="004567"/>
                    </a:solidFill>
                  </a:rPr>
                  <a:t>Giv pårørende tid og ro til at forstå, at patienten er døende</a:t>
                </a:r>
              </a:p>
            </p:txBody>
          </p:sp>
        </p:grpSp>
        <p:grpSp>
          <p:nvGrpSpPr>
            <p:cNvPr id="48" name="Gruppe 47">
              <a:extLst>
                <a:ext uri="{FF2B5EF4-FFF2-40B4-BE49-F238E27FC236}">
                  <a16:creationId xmlns:a16="http://schemas.microsoft.com/office/drawing/2014/main" id="{A229E772-CE00-7498-B79C-2F0ED2219D9E}"/>
                </a:ext>
              </a:extLst>
            </p:cNvPr>
            <p:cNvGrpSpPr/>
            <p:nvPr/>
          </p:nvGrpSpPr>
          <p:grpSpPr>
            <a:xfrm>
              <a:off x="659620" y="3247299"/>
              <a:ext cx="1902359" cy="3131321"/>
              <a:chOff x="659620" y="3247299"/>
              <a:chExt cx="1902359" cy="3131321"/>
            </a:xfrm>
          </p:grpSpPr>
          <p:sp>
            <p:nvSpPr>
              <p:cNvPr id="29" name="Rektangel: afrundede hjørner 28">
                <a:extLst>
                  <a:ext uri="{FF2B5EF4-FFF2-40B4-BE49-F238E27FC236}">
                    <a16:creationId xmlns:a16="http://schemas.microsoft.com/office/drawing/2014/main" id="{6842A8A9-F05E-8792-CAD3-99BA5A99D453}"/>
                  </a:ext>
                </a:extLst>
              </p:cNvPr>
              <p:cNvSpPr/>
              <p:nvPr/>
            </p:nvSpPr>
            <p:spPr>
              <a:xfrm>
                <a:off x="659620" y="3247299"/>
                <a:ext cx="1902359" cy="2838090"/>
              </a:xfrm>
              <a:prstGeom prst="roundRect">
                <a:avLst/>
              </a:prstGeom>
              <a:solidFill>
                <a:srgbClr val="E1D2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Pladsholder til tekst 16">
                <a:extLst>
                  <a:ext uri="{FF2B5EF4-FFF2-40B4-BE49-F238E27FC236}">
                    <a16:creationId xmlns:a16="http://schemas.microsoft.com/office/drawing/2014/main" id="{C9DD93C8-642C-A1D6-FC05-0B632033C4F7}"/>
                  </a:ext>
                </a:extLst>
              </p:cNvPr>
              <p:cNvSpPr txBox="1">
                <a:spLocks/>
              </p:cNvSpPr>
              <p:nvPr/>
            </p:nvSpPr>
            <p:spPr>
              <a:xfrm>
                <a:off x="665705" y="5021204"/>
                <a:ext cx="1860390" cy="135741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Forberedelse af den enkelte samtale</a:t>
                </a:r>
              </a:p>
            </p:txBody>
          </p:sp>
          <p:pic>
            <p:nvPicPr>
              <p:cNvPr id="4" name="Billede 3">
                <a:extLst>
                  <a:ext uri="{FF2B5EF4-FFF2-40B4-BE49-F238E27FC236}">
                    <a16:creationId xmlns:a16="http://schemas.microsoft.com/office/drawing/2014/main" id="{D40C6B98-D9DC-5B7C-AFFF-4B72356D359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53354" y="3698983"/>
                <a:ext cx="885092" cy="885092"/>
              </a:xfrm>
              <a:prstGeom prst="rect">
                <a:avLst/>
              </a:prstGeom>
            </p:spPr>
          </p:pic>
        </p:grpSp>
        <p:grpSp>
          <p:nvGrpSpPr>
            <p:cNvPr id="47" name="Gruppe 46">
              <a:extLst>
                <a:ext uri="{FF2B5EF4-FFF2-40B4-BE49-F238E27FC236}">
                  <a16:creationId xmlns:a16="http://schemas.microsoft.com/office/drawing/2014/main" id="{97C00E2E-B248-E011-2519-FDC3B8A8C835}"/>
                </a:ext>
              </a:extLst>
            </p:cNvPr>
            <p:cNvGrpSpPr/>
            <p:nvPr/>
          </p:nvGrpSpPr>
          <p:grpSpPr>
            <a:xfrm>
              <a:off x="3495778" y="3254540"/>
              <a:ext cx="1902359" cy="3132896"/>
              <a:chOff x="3495778" y="3254540"/>
              <a:chExt cx="1902359" cy="3132896"/>
            </a:xfrm>
          </p:grpSpPr>
          <p:sp>
            <p:nvSpPr>
              <p:cNvPr id="34" name="Taleboble: rektangel med afrundede hjørner 33">
                <a:extLst>
                  <a:ext uri="{FF2B5EF4-FFF2-40B4-BE49-F238E27FC236}">
                    <a16:creationId xmlns:a16="http://schemas.microsoft.com/office/drawing/2014/main" id="{1B4A6EA7-B789-E029-B8C7-1B9620B511B8}"/>
                  </a:ext>
                </a:extLst>
              </p:cNvPr>
              <p:cNvSpPr/>
              <p:nvPr/>
            </p:nvSpPr>
            <p:spPr>
              <a:xfrm>
                <a:off x="3495778" y="3254540"/>
                <a:ext cx="1902359" cy="2838090"/>
              </a:xfrm>
              <a:prstGeom prst="wedgeRoundRectCallout">
                <a:avLst>
                  <a:gd name="adj1" fmla="val -64365"/>
                  <a:gd name="adj2" fmla="val 36360"/>
                  <a:gd name="adj3" fmla="val 16667"/>
                </a:avLst>
              </a:prstGeom>
              <a:solidFill>
                <a:srgbClr val="E1D2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1" name="Pladsholder til tekst 16">
                <a:extLst>
                  <a:ext uri="{FF2B5EF4-FFF2-40B4-BE49-F238E27FC236}">
                    <a16:creationId xmlns:a16="http://schemas.microsoft.com/office/drawing/2014/main" id="{5B2DDC5D-59D1-F3A4-D1F3-D4D5C4BAD4D7}"/>
                  </a:ext>
                </a:extLst>
              </p:cNvPr>
              <p:cNvSpPr txBox="1">
                <a:spLocks/>
              </p:cNvSpPr>
              <p:nvPr/>
            </p:nvSpPr>
            <p:spPr>
              <a:xfrm>
                <a:off x="3682626" y="5005636"/>
                <a:ext cx="1608825" cy="13818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Samtalen om, at patienten ikke overlever</a:t>
                </a:r>
              </a:p>
              <a:p>
                <a:r>
                  <a:rPr lang="da-DK" sz="1800" dirty="0"/>
                  <a:t> </a:t>
                </a:r>
              </a:p>
            </p:txBody>
          </p:sp>
          <p:pic>
            <p:nvPicPr>
              <p:cNvPr id="6" name="Billede 5">
                <a:extLst>
                  <a:ext uri="{FF2B5EF4-FFF2-40B4-BE49-F238E27FC236}">
                    <a16:creationId xmlns:a16="http://schemas.microsoft.com/office/drawing/2014/main" id="{AEB8672A-4E3D-46C9-4442-C3BF7FD5A57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04411" y="3649735"/>
                <a:ext cx="885092" cy="885092"/>
              </a:xfrm>
              <a:prstGeom prst="rect">
                <a:avLst/>
              </a:prstGeom>
            </p:spPr>
          </p:pic>
        </p:grpSp>
        <p:sp>
          <p:nvSpPr>
            <p:cNvPr id="49" name="Pil: vinkel 48">
              <a:extLst>
                <a:ext uri="{FF2B5EF4-FFF2-40B4-BE49-F238E27FC236}">
                  <a16:creationId xmlns:a16="http://schemas.microsoft.com/office/drawing/2014/main" id="{40673A1E-1DBF-8688-288D-E0B671A92079}"/>
                </a:ext>
              </a:extLst>
            </p:cNvPr>
            <p:cNvSpPr/>
            <p:nvPr/>
          </p:nvSpPr>
          <p:spPr>
            <a:xfrm>
              <a:off x="2857343" y="4474643"/>
              <a:ext cx="383402" cy="383402"/>
            </a:xfrm>
            <a:prstGeom prst="chevron">
              <a:avLst>
                <a:gd name="adj" fmla="val 47750"/>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50" name="Pil: vinkel 49">
              <a:extLst>
                <a:ext uri="{FF2B5EF4-FFF2-40B4-BE49-F238E27FC236}">
                  <a16:creationId xmlns:a16="http://schemas.microsoft.com/office/drawing/2014/main" id="{2295BE10-3967-343A-E722-1B12A5080665}"/>
                </a:ext>
              </a:extLst>
            </p:cNvPr>
            <p:cNvSpPr/>
            <p:nvPr/>
          </p:nvSpPr>
          <p:spPr>
            <a:xfrm>
              <a:off x="5554335" y="4469301"/>
              <a:ext cx="383402" cy="383402"/>
            </a:xfrm>
            <a:prstGeom prst="chevron">
              <a:avLst>
                <a:gd name="adj" fmla="val 47750"/>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54" name="Pil: vinkel 53">
              <a:extLst>
                <a:ext uri="{FF2B5EF4-FFF2-40B4-BE49-F238E27FC236}">
                  <a16:creationId xmlns:a16="http://schemas.microsoft.com/office/drawing/2014/main" id="{A34B1AD8-BF7F-0EF9-ACD1-30A3BEE4317A}"/>
                </a:ext>
              </a:extLst>
            </p:cNvPr>
            <p:cNvSpPr/>
            <p:nvPr/>
          </p:nvSpPr>
          <p:spPr>
            <a:xfrm>
              <a:off x="8951255" y="4469301"/>
              <a:ext cx="383402" cy="383402"/>
            </a:xfrm>
            <a:prstGeom prst="chevron">
              <a:avLst>
                <a:gd name="adj" fmla="val 47750"/>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grpSp>
      <p:sp>
        <p:nvSpPr>
          <p:cNvPr id="8" name="Taleboble: rektangel med afrundede hjørner 7">
            <a:extLst>
              <a:ext uri="{FF2B5EF4-FFF2-40B4-BE49-F238E27FC236}">
                <a16:creationId xmlns:a16="http://schemas.microsoft.com/office/drawing/2014/main" id="{4B8C55FD-4C2A-9BE6-6ADB-A409B9223813}"/>
              </a:ext>
            </a:extLst>
          </p:cNvPr>
          <p:cNvSpPr/>
          <p:nvPr/>
        </p:nvSpPr>
        <p:spPr>
          <a:xfrm>
            <a:off x="6766854" y="3270530"/>
            <a:ext cx="1902359" cy="2838090"/>
          </a:xfrm>
          <a:prstGeom prst="wedgeRoundRectCallout">
            <a:avLst>
              <a:gd name="adj1" fmla="val -65725"/>
              <a:gd name="adj2" fmla="val 37272"/>
              <a:gd name="adj3" fmla="val 16667"/>
            </a:avLst>
          </a:prstGeom>
          <a:solidFill>
            <a:srgbClr val="E1D2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ladsholder til tekst 16">
            <a:extLst>
              <a:ext uri="{FF2B5EF4-FFF2-40B4-BE49-F238E27FC236}">
                <a16:creationId xmlns:a16="http://schemas.microsoft.com/office/drawing/2014/main" id="{369F1233-6DC2-580D-824D-C37691D13A35}"/>
              </a:ext>
            </a:extLst>
          </p:cNvPr>
          <p:cNvSpPr txBox="1">
            <a:spLocks/>
          </p:cNvSpPr>
          <p:nvPr/>
        </p:nvSpPr>
        <p:spPr>
          <a:xfrm>
            <a:off x="6860454" y="5034832"/>
            <a:ext cx="1860390" cy="1904598"/>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800" dirty="0"/>
              <a:t>Samtalen om organdonation</a:t>
            </a:r>
          </a:p>
          <a:p>
            <a:endParaRPr lang="da-DK" sz="1800" dirty="0"/>
          </a:p>
        </p:txBody>
      </p:sp>
      <p:pic>
        <p:nvPicPr>
          <p:cNvPr id="12" name="Billede 11">
            <a:extLst>
              <a:ext uri="{FF2B5EF4-FFF2-40B4-BE49-F238E27FC236}">
                <a16:creationId xmlns:a16="http://schemas.microsoft.com/office/drawing/2014/main" id="{8BB2B5DF-CBC5-C24A-9624-15D4B7B772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2083" y="3688194"/>
            <a:ext cx="885092" cy="885092"/>
          </a:xfrm>
          <a:prstGeom prst="rect">
            <a:avLst/>
          </a:prstGeom>
        </p:spPr>
      </p:pic>
    </p:spTree>
    <p:extLst>
      <p:ext uri="{BB962C8B-B14F-4D97-AF65-F5344CB8AC3E}">
        <p14:creationId xmlns:p14="http://schemas.microsoft.com/office/powerpoint/2010/main" val="2827695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CA244-250E-8913-9EA3-C5630B02450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1677CD4-7469-2205-49CD-29FADAB71B4E}"/>
              </a:ext>
            </a:extLst>
          </p:cNvPr>
          <p:cNvSpPr txBox="1">
            <a:spLocks/>
          </p:cNvSpPr>
          <p:nvPr/>
        </p:nvSpPr>
        <p:spPr>
          <a:xfrm>
            <a:off x="-1962287" y="468464"/>
            <a:ext cx="10406063" cy="1205057"/>
          </a:xfrm>
          <a:prstGeom prst="rect">
            <a:avLst/>
          </a:prstGeom>
        </p:spPr>
        <p:txBody>
          <a:bodyPr>
            <a:normAutofit/>
          </a:bodyPr>
          <a:lstStyle>
            <a:lvl1pPr algn="ctr" defTabSz="914400" rtl="0" eaLnBrk="1" latinLnBrk="0" hangingPunct="1">
              <a:lnSpc>
                <a:spcPct val="90000"/>
              </a:lnSpc>
              <a:spcBef>
                <a:spcPct val="0"/>
              </a:spcBef>
              <a:buNone/>
              <a:defRPr sz="4000" b="1" kern="1200">
                <a:solidFill>
                  <a:schemeClr val="tx1"/>
                </a:solidFill>
                <a:latin typeface="Georgia" panose="02040502050405020303" pitchFamily="18" charset="0"/>
                <a:ea typeface="+mj-ea"/>
                <a:cs typeface="+mj-cs"/>
              </a:defRPr>
            </a:lvl1pPr>
          </a:lstStyle>
          <a:p>
            <a:r>
              <a:rPr lang="da-DK" dirty="0"/>
              <a:t>Model for samtalerne</a:t>
            </a:r>
          </a:p>
        </p:txBody>
      </p:sp>
      <p:grpSp>
        <p:nvGrpSpPr>
          <p:cNvPr id="13" name="Gruppe 12">
            <a:extLst>
              <a:ext uri="{FF2B5EF4-FFF2-40B4-BE49-F238E27FC236}">
                <a16:creationId xmlns:a16="http://schemas.microsoft.com/office/drawing/2014/main" id="{E1FF7109-16F0-B08F-5EC7-D387021F7B86}"/>
              </a:ext>
            </a:extLst>
          </p:cNvPr>
          <p:cNvGrpSpPr/>
          <p:nvPr/>
        </p:nvGrpSpPr>
        <p:grpSpPr>
          <a:xfrm>
            <a:off x="1823851" y="1267195"/>
            <a:ext cx="8522161" cy="4204512"/>
            <a:chOff x="904670" y="973207"/>
            <a:chExt cx="10728663" cy="5293116"/>
          </a:xfrm>
        </p:grpSpPr>
        <p:sp>
          <p:nvSpPr>
            <p:cNvPr id="3" name="Rektangel: afrundede hjørner 2">
              <a:extLst>
                <a:ext uri="{FF2B5EF4-FFF2-40B4-BE49-F238E27FC236}">
                  <a16:creationId xmlns:a16="http://schemas.microsoft.com/office/drawing/2014/main" id="{B2A19929-1AAB-9BB7-9B74-48E0BBFF32F0}"/>
                </a:ext>
              </a:extLst>
            </p:cNvPr>
            <p:cNvSpPr/>
            <p:nvPr/>
          </p:nvSpPr>
          <p:spPr>
            <a:xfrm>
              <a:off x="904670" y="973207"/>
              <a:ext cx="10728663" cy="4697435"/>
            </a:xfrm>
            <a:prstGeom prst="roundRect">
              <a:avLst>
                <a:gd name="adj" fmla="val 7324"/>
              </a:avLst>
            </a:prstGeom>
            <a:solidFill>
              <a:srgbClr val="E1D2C3">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7" name="Rektangel: afrundede hjørner 36">
              <a:extLst>
                <a:ext uri="{FF2B5EF4-FFF2-40B4-BE49-F238E27FC236}">
                  <a16:creationId xmlns:a16="http://schemas.microsoft.com/office/drawing/2014/main" id="{D3122A8C-6D99-3C43-0387-AC07A705B10E}"/>
                </a:ext>
              </a:extLst>
            </p:cNvPr>
            <p:cNvSpPr/>
            <p:nvPr/>
          </p:nvSpPr>
          <p:spPr>
            <a:xfrm>
              <a:off x="9235303" y="2855893"/>
              <a:ext cx="1748679" cy="2608817"/>
            </a:xfrm>
            <a:prstGeom prst="roundRect">
              <a:avLst/>
            </a:prstGeom>
            <a:solidFill>
              <a:srgbClr val="E1D2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3" name="Pladsholder til tekst 16">
              <a:extLst>
                <a:ext uri="{FF2B5EF4-FFF2-40B4-BE49-F238E27FC236}">
                  <a16:creationId xmlns:a16="http://schemas.microsoft.com/office/drawing/2014/main" id="{78B9D446-D71F-5A03-526E-5950A62351D0}"/>
                </a:ext>
              </a:extLst>
            </p:cNvPr>
            <p:cNvSpPr txBox="1">
              <a:spLocks/>
            </p:cNvSpPr>
            <p:nvPr/>
          </p:nvSpPr>
          <p:spPr>
            <a:xfrm>
              <a:off x="9353184" y="4509791"/>
              <a:ext cx="1478857" cy="127017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400" dirty="0"/>
                <a:t>Kollegial opfølgning</a:t>
              </a:r>
            </a:p>
            <a:p>
              <a:endParaRPr lang="da-DK" sz="1800" dirty="0"/>
            </a:p>
          </p:txBody>
        </p:sp>
        <p:pic>
          <p:nvPicPr>
            <p:cNvPr id="10" name="Billede 9">
              <a:extLst>
                <a:ext uri="{FF2B5EF4-FFF2-40B4-BE49-F238E27FC236}">
                  <a16:creationId xmlns:a16="http://schemas.microsoft.com/office/drawing/2014/main" id="{43C919E1-7A37-F35F-E2D3-0D9E09B9486A}"/>
                </a:ext>
              </a:extLst>
            </p:cNvPr>
            <p:cNvPicPr/>
            <p:nvPr/>
          </p:nvPicPr>
          <p:blipFill>
            <a:blip r:embed="rId3" cstate="screen">
              <a:extLst>
                <a:ext uri="{28A0092B-C50C-407E-A947-70E740481C1C}">
                  <a14:useLocalDpi xmlns:a14="http://schemas.microsoft.com/office/drawing/2010/main"/>
                </a:ext>
              </a:extLst>
            </a:blip>
            <a:stretch/>
          </p:blipFill>
          <p:spPr>
            <a:xfrm>
              <a:off x="9711745" y="3120880"/>
              <a:ext cx="842516" cy="842516"/>
            </a:xfrm>
            <a:prstGeom prst="rect">
              <a:avLst/>
            </a:prstGeom>
            <a:ln w="0">
              <a:noFill/>
            </a:ln>
          </p:spPr>
        </p:pic>
        <p:cxnSp>
          <p:nvCxnSpPr>
            <p:cNvPr id="16" name="Lige forbindelse 15">
              <a:extLst>
                <a:ext uri="{FF2B5EF4-FFF2-40B4-BE49-F238E27FC236}">
                  <a16:creationId xmlns:a16="http://schemas.microsoft.com/office/drawing/2014/main" id="{56A5430C-824F-C44F-1C11-63C4EC4C07F0}"/>
                </a:ext>
              </a:extLst>
            </p:cNvPr>
            <p:cNvCxnSpPr>
              <a:cxnSpLocks/>
            </p:cNvCxnSpPr>
            <p:nvPr/>
          </p:nvCxnSpPr>
          <p:spPr>
            <a:xfrm>
              <a:off x="6217809" y="2312971"/>
              <a:ext cx="0" cy="3509818"/>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9" name="Rektangel: afrundede hjørner 28">
              <a:extLst>
                <a:ext uri="{FF2B5EF4-FFF2-40B4-BE49-F238E27FC236}">
                  <a16:creationId xmlns:a16="http://schemas.microsoft.com/office/drawing/2014/main" id="{EE45BAA3-D0A5-6FA5-6CD7-25E0E9F83C97}"/>
                </a:ext>
              </a:extLst>
            </p:cNvPr>
            <p:cNvSpPr/>
            <p:nvPr/>
          </p:nvSpPr>
          <p:spPr>
            <a:xfrm>
              <a:off x="1198072" y="2803466"/>
              <a:ext cx="1748679" cy="2608817"/>
            </a:xfrm>
            <a:prstGeom prst="roundRect">
              <a:avLst/>
            </a:prstGeom>
            <a:solidFill>
              <a:srgbClr val="E1D2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0" name="Pladsholder til tekst 16">
              <a:extLst>
                <a:ext uri="{FF2B5EF4-FFF2-40B4-BE49-F238E27FC236}">
                  <a16:creationId xmlns:a16="http://schemas.microsoft.com/office/drawing/2014/main" id="{CEEBCD48-6B0F-C7C8-EAFD-CDF6D31F01F1}"/>
                </a:ext>
              </a:extLst>
            </p:cNvPr>
            <p:cNvSpPr txBox="1">
              <a:spLocks/>
            </p:cNvSpPr>
            <p:nvPr/>
          </p:nvSpPr>
          <p:spPr>
            <a:xfrm>
              <a:off x="1204158" y="4457756"/>
              <a:ext cx="1710100" cy="1247758"/>
            </a:xfrm>
            <a:prstGeom prst="rect">
              <a:avLst/>
            </a:prstGeo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400" dirty="0"/>
                <a:t>Forberedelse af den enkelte samtale</a:t>
              </a:r>
            </a:p>
          </p:txBody>
        </p:sp>
        <p:pic>
          <p:nvPicPr>
            <p:cNvPr id="4" name="Billede 3">
              <a:extLst>
                <a:ext uri="{FF2B5EF4-FFF2-40B4-BE49-F238E27FC236}">
                  <a16:creationId xmlns:a16="http://schemas.microsoft.com/office/drawing/2014/main" id="{F043DD13-9BD7-3459-90FA-565215CA53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91807" y="3097378"/>
              <a:ext cx="813590" cy="813590"/>
            </a:xfrm>
            <a:prstGeom prst="rect">
              <a:avLst/>
            </a:prstGeom>
          </p:spPr>
        </p:pic>
        <p:sp>
          <p:nvSpPr>
            <p:cNvPr id="34" name="Taleboble: rektangel med afrundede hjørner 33">
              <a:extLst>
                <a:ext uri="{FF2B5EF4-FFF2-40B4-BE49-F238E27FC236}">
                  <a16:creationId xmlns:a16="http://schemas.microsoft.com/office/drawing/2014/main" id="{703B32E3-CAA1-5C86-C48D-4916ADB74A40}"/>
                </a:ext>
              </a:extLst>
            </p:cNvPr>
            <p:cNvSpPr/>
            <p:nvPr/>
          </p:nvSpPr>
          <p:spPr>
            <a:xfrm>
              <a:off x="3712190" y="2810707"/>
              <a:ext cx="1748679" cy="2608817"/>
            </a:xfrm>
            <a:prstGeom prst="wedgeRoundRectCallout">
              <a:avLst>
                <a:gd name="adj1" fmla="val -64365"/>
                <a:gd name="adj2" fmla="val 36360"/>
                <a:gd name="adj3" fmla="val 16667"/>
              </a:avLst>
            </a:prstGeom>
            <a:solidFill>
              <a:srgbClr val="E1D2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1" name="Pladsholder til tekst 16">
              <a:extLst>
                <a:ext uri="{FF2B5EF4-FFF2-40B4-BE49-F238E27FC236}">
                  <a16:creationId xmlns:a16="http://schemas.microsoft.com/office/drawing/2014/main" id="{61FA5927-DDA2-58AB-4645-471A5C3C9FBC}"/>
                </a:ext>
              </a:extLst>
            </p:cNvPr>
            <p:cNvSpPr txBox="1">
              <a:spLocks/>
            </p:cNvSpPr>
            <p:nvPr/>
          </p:nvSpPr>
          <p:spPr>
            <a:xfrm>
              <a:off x="3698403" y="4444159"/>
              <a:ext cx="1710100" cy="1270170"/>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400" dirty="0"/>
                <a:t>Samtalen om, at patienten ikke overlever</a:t>
              </a:r>
            </a:p>
            <a:p>
              <a:r>
                <a:rPr lang="da-DK" sz="1800" dirty="0"/>
                <a:t> </a:t>
              </a:r>
            </a:p>
          </p:txBody>
        </p:sp>
        <p:pic>
          <p:nvPicPr>
            <p:cNvPr id="6" name="Billede 5">
              <a:extLst>
                <a:ext uri="{FF2B5EF4-FFF2-40B4-BE49-F238E27FC236}">
                  <a16:creationId xmlns:a16="http://schemas.microsoft.com/office/drawing/2014/main" id="{83B62666-00C2-5CC0-4194-EB7D58A62C8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20821" y="3048130"/>
              <a:ext cx="813590" cy="813590"/>
            </a:xfrm>
            <a:prstGeom prst="rect">
              <a:avLst/>
            </a:prstGeom>
          </p:spPr>
        </p:pic>
        <p:sp>
          <p:nvSpPr>
            <p:cNvPr id="49" name="Pil: vinkel 48">
              <a:extLst>
                <a:ext uri="{FF2B5EF4-FFF2-40B4-BE49-F238E27FC236}">
                  <a16:creationId xmlns:a16="http://schemas.microsoft.com/office/drawing/2014/main" id="{E3501FBF-8712-D93F-E024-F52B9BFDA737}"/>
                </a:ext>
              </a:extLst>
            </p:cNvPr>
            <p:cNvSpPr/>
            <p:nvPr/>
          </p:nvSpPr>
          <p:spPr>
            <a:xfrm>
              <a:off x="3088057" y="3787181"/>
              <a:ext cx="352429" cy="352429"/>
            </a:xfrm>
            <a:prstGeom prst="chevron">
              <a:avLst>
                <a:gd name="adj" fmla="val 47750"/>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50" name="Pil: vinkel 49">
              <a:extLst>
                <a:ext uri="{FF2B5EF4-FFF2-40B4-BE49-F238E27FC236}">
                  <a16:creationId xmlns:a16="http://schemas.microsoft.com/office/drawing/2014/main" id="{A7292F64-D1D6-0AD3-44B1-CF68F8CF9113}"/>
                </a:ext>
              </a:extLst>
            </p:cNvPr>
            <p:cNvSpPr/>
            <p:nvPr/>
          </p:nvSpPr>
          <p:spPr>
            <a:xfrm>
              <a:off x="5696439" y="3827167"/>
              <a:ext cx="352429" cy="352429"/>
            </a:xfrm>
            <a:prstGeom prst="chevron">
              <a:avLst>
                <a:gd name="adj" fmla="val 47750"/>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54" name="Pil: vinkel 53">
              <a:extLst>
                <a:ext uri="{FF2B5EF4-FFF2-40B4-BE49-F238E27FC236}">
                  <a16:creationId xmlns:a16="http://schemas.microsoft.com/office/drawing/2014/main" id="{F387625E-D348-4339-B79F-9461F52A34D2}"/>
                </a:ext>
              </a:extLst>
            </p:cNvPr>
            <p:cNvSpPr/>
            <p:nvPr/>
          </p:nvSpPr>
          <p:spPr>
            <a:xfrm>
              <a:off x="8590672" y="3824840"/>
              <a:ext cx="352429" cy="352429"/>
            </a:xfrm>
            <a:prstGeom prst="chevron">
              <a:avLst>
                <a:gd name="adj" fmla="val 47750"/>
              </a:avLst>
            </a:prstGeom>
            <a:solidFill>
              <a:schemeClr val="accent2"/>
            </a:solidFill>
            <a:ln>
              <a:noFill/>
            </a:ln>
            <a:effectLst>
              <a:softEdge rad="127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8" name="Taleboble: rektangel med afrundede hjørner 7">
              <a:extLst>
                <a:ext uri="{FF2B5EF4-FFF2-40B4-BE49-F238E27FC236}">
                  <a16:creationId xmlns:a16="http://schemas.microsoft.com/office/drawing/2014/main" id="{D113F2ED-60D6-0025-9997-0882DA94F1C6}"/>
                </a:ext>
              </a:extLst>
            </p:cNvPr>
            <p:cNvSpPr/>
            <p:nvPr/>
          </p:nvSpPr>
          <p:spPr>
            <a:xfrm>
              <a:off x="6636480" y="2855893"/>
              <a:ext cx="1748679" cy="2608816"/>
            </a:xfrm>
            <a:prstGeom prst="wedgeRoundRectCallout">
              <a:avLst>
                <a:gd name="adj1" fmla="val -65725"/>
                <a:gd name="adj2" fmla="val 37272"/>
                <a:gd name="adj3" fmla="val 16667"/>
              </a:avLst>
            </a:prstGeom>
            <a:solidFill>
              <a:srgbClr val="E1D2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Pladsholder til tekst 16">
              <a:extLst>
                <a:ext uri="{FF2B5EF4-FFF2-40B4-BE49-F238E27FC236}">
                  <a16:creationId xmlns:a16="http://schemas.microsoft.com/office/drawing/2014/main" id="{D93893CC-F13E-8DB5-799C-84D528A547E5}"/>
                </a:ext>
              </a:extLst>
            </p:cNvPr>
            <p:cNvSpPr txBox="1">
              <a:spLocks/>
            </p:cNvSpPr>
            <p:nvPr/>
          </p:nvSpPr>
          <p:spPr>
            <a:xfrm>
              <a:off x="6730080" y="4515587"/>
              <a:ext cx="1710100" cy="1750736"/>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1400" dirty="0"/>
                <a:t>Samtalen om organdonation</a:t>
              </a:r>
            </a:p>
            <a:p>
              <a:endParaRPr lang="da-DK" sz="1800" dirty="0"/>
            </a:p>
          </p:txBody>
        </p:sp>
        <p:pic>
          <p:nvPicPr>
            <p:cNvPr id="12" name="Billede 11">
              <a:extLst>
                <a:ext uri="{FF2B5EF4-FFF2-40B4-BE49-F238E27FC236}">
                  <a16:creationId xmlns:a16="http://schemas.microsoft.com/office/drawing/2014/main" id="{5F602237-1487-2FEC-EE9F-5D1449EBB3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31709" y="3086589"/>
              <a:ext cx="813590" cy="813590"/>
            </a:xfrm>
            <a:prstGeom prst="rect">
              <a:avLst/>
            </a:prstGeom>
          </p:spPr>
        </p:pic>
      </p:grpSp>
      <p:sp>
        <p:nvSpPr>
          <p:cNvPr id="17" name="Rektangel: afrundede hjørner 16">
            <a:extLst>
              <a:ext uri="{FF2B5EF4-FFF2-40B4-BE49-F238E27FC236}">
                <a16:creationId xmlns:a16="http://schemas.microsoft.com/office/drawing/2014/main" id="{9A02492C-E1FE-55A5-8BA4-2D95DCCC0B78}"/>
              </a:ext>
            </a:extLst>
          </p:cNvPr>
          <p:cNvSpPr/>
          <p:nvPr/>
        </p:nvSpPr>
        <p:spPr>
          <a:xfrm>
            <a:off x="4775088" y="1563530"/>
            <a:ext cx="2538358" cy="904290"/>
          </a:xfrm>
          <a:prstGeom prst="roundRect">
            <a:avLst/>
          </a:prstGeom>
          <a:solidFill>
            <a:schemeClr val="bg1"/>
          </a:solidFill>
          <a:ln w="19050">
            <a:solidFill>
              <a:srgbClr val="B2CED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endParaRPr lang="da-DK" dirty="0">
              <a:solidFill>
                <a:srgbClr val="004567"/>
              </a:solidFill>
            </a:endParaRPr>
          </a:p>
          <a:p>
            <a:pPr lvl="1" algn="ctr"/>
            <a:endParaRPr lang="da-DK" dirty="0">
              <a:solidFill>
                <a:srgbClr val="004567"/>
              </a:solidFill>
            </a:endParaRPr>
          </a:p>
        </p:txBody>
      </p:sp>
      <p:pic>
        <p:nvPicPr>
          <p:cNvPr id="18" name="Grafik 17" descr="Timeglas 90% med massiv udfyldning">
            <a:extLst>
              <a:ext uri="{FF2B5EF4-FFF2-40B4-BE49-F238E27FC236}">
                <a16:creationId xmlns:a16="http://schemas.microsoft.com/office/drawing/2014/main" id="{24A90DB2-1EFF-6528-DB51-5E7E9970B8C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51280" y="1695192"/>
            <a:ext cx="575486" cy="575486"/>
          </a:xfrm>
          <a:prstGeom prst="rect">
            <a:avLst/>
          </a:prstGeom>
        </p:spPr>
      </p:pic>
      <p:sp>
        <p:nvSpPr>
          <p:cNvPr id="19" name="Tekstfelt 18">
            <a:extLst>
              <a:ext uri="{FF2B5EF4-FFF2-40B4-BE49-F238E27FC236}">
                <a16:creationId xmlns:a16="http://schemas.microsoft.com/office/drawing/2014/main" id="{CD558A2B-CEEB-E2C5-BE11-5B227C558268}"/>
              </a:ext>
            </a:extLst>
          </p:cNvPr>
          <p:cNvSpPr txBox="1"/>
          <p:nvPr/>
        </p:nvSpPr>
        <p:spPr>
          <a:xfrm>
            <a:off x="5376536" y="1613603"/>
            <a:ext cx="1801233" cy="738664"/>
          </a:xfrm>
          <a:prstGeom prst="rect">
            <a:avLst/>
          </a:prstGeom>
          <a:noFill/>
        </p:spPr>
        <p:txBody>
          <a:bodyPr wrap="square">
            <a:spAutoFit/>
          </a:bodyPr>
          <a:lstStyle/>
          <a:p>
            <a:r>
              <a:rPr lang="da-DK" sz="1400" dirty="0">
                <a:solidFill>
                  <a:srgbClr val="004567"/>
                </a:solidFill>
              </a:rPr>
              <a:t>Giv pårørende tid og ro til at forstå, at patienten er døende</a:t>
            </a:r>
          </a:p>
        </p:txBody>
      </p:sp>
      <p:grpSp>
        <p:nvGrpSpPr>
          <p:cNvPr id="39" name="Gruppe 38">
            <a:extLst>
              <a:ext uri="{FF2B5EF4-FFF2-40B4-BE49-F238E27FC236}">
                <a16:creationId xmlns:a16="http://schemas.microsoft.com/office/drawing/2014/main" id="{E4D6A4EE-4E8B-7B6F-6CF3-64537324AA03}"/>
              </a:ext>
            </a:extLst>
          </p:cNvPr>
          <p:cNvGrpSpPr/>
          <p:nvPr/>
        </p:nvGrpSpPr>
        <p:grpSpPr>
          <a:xfrm>
            <a:off x="3636445" y="4876064"/>
            <a:ext cx="4173132" cy="1947672"/>
            <a:chOff x="4035932" y="5174162"/>
            <a:chExt cx="4173132" cy="1947672"/>
          </a:xfrm>
        </p:grpSpPr>
        <p:sp>
          <p:nvSpPr>
            <p:cNvPr id="27" name="Taleboble: rektangel med afrundede hjørner 26">
              <a:extLst>
                <a:ext uri="{FF2B5EF4-FFF2-40B4-BE49-F238E27FC236}">
                  <a16:creationId xmlns:a16="http://schemas.microsoft.com/office/drawing/2014/main" id="{EC7C9AA1-B56C-77C9-A6DB-968CD66EC1EC}"/>
                </a:ext>
              </a:extLst>
            </p:cNvPr>
            <p:cNvSpPr/>
            <p:nvPr/>
          </p:nvSpPr>
          <p:spPr>
            <a:xfrm rot="5400000">
              <a:off x="5268616" y="3941478"/>
              <a:ext cx="1615902" cy="4081269"/>
            </a:xfrm>
            <a:prstGeom prst="wedgeRoundRectCallout">
              <a:avLst>
                <a:gd name="adj1" fmla="val -64365"/>
                <a:gd name="adj2" fmla="val 36360"/>
                <a:gd name="adj3" fmla="val 16667"/>
              </a:avLst>
            </a:prstGeom>
            <a:solidFill>
              <a:srgbClr val="B2CED6"/>
            </a:solidFill>
            <a:ln>
              <a:solidFill>
                <a:srgbClr val="B2CE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Tekstfelt 35">
              <a:extLst>
                <a:ext uri="{FF2B5EF4-FFF2-40B4-BE49-F238E27FC236}">
                  <a16:creationId xmlns:a16="http://schemas.microsoft.com/office/drawing/2014/main" id="{D6D8FCF0-5492-251F-FF26-12F04098DCBF}"/>
                </a:ext>
              </a:extLst>
            </p:cNvPr>
            <p:cNvSpPr txBox="1"/>
            <p:nvPr/>
          </p:nvSpPr>
          <p:spPr>
            <a:xfrm>
              <a:off x="4127794" y="5244397"/>
              <a:ext cx="4081270" cy="1877437"/>
            </a:xfrm>
            <a:prstGeom prst="rect">
              <a:avLst/>
            </a:prstGeom>
            <a:noFill/>
          </p:spPr>
          <p:txBody>
            <a:bodyPr wrap="square" rtlCol="0">
              <a:spAutoFit/>
            </a:bodyPr>
            <a:lstStyle/>
            <a:p>
              <a:r>
                <a:rPr lang="da-DK" sz="1400" b="1" dirty="0">
                  <a:solidFill>
                    <a:srgbClr val="004567"/>
                  </a:solidFill>
                </a:rPr>
                <a:t>Timing </a:t>
              </a:r>
            </a:p>
            <a:p>
              <a:r>
                <a:rPr lang="da-DK" sz="1400" dirty="0">
                  <a:solidFill>
                    <a:srgbClr val="004567"/>
                  </a:solidFill>
                </a:rPr>
                <a:t>Samtalen tages, når der er truffet beslutning om, at: </a:t>
              </a:r>
            </a:p>
            <a:p>
              <a:pPr marL="285750" indent="-285750">
                <a:buFont typeface="Arial" panose="020B0604020202020204" pitchFamily="34" charset="0"/>
                <a:buChar char="•"/>
              </a:pPr>
              <a:r>
                <a:rPr lang="da-DK" sz="1400" dirty="0">
                  <a:solidFill>
                    <a:srgbClr val="004567"/>
                  </a:solidFill>
                </a:rPr>
                <a:t>alle behandlingsmuligheder mhp. overlevelse er udtømte</a:t>
              </a:r>
            </a:p>
            <a:p>
              <a:pPr marL="285750" indent="-285750">
                <a:buFont typeface="Arial" panose="020B0604020202020204" pitchFamily="34" charset="0"/>
                <a:buChar char="•"/>
              </a:pPr>
              <a:r>
                <a:rPr lang="da-DK" sz="1400" dirty="0">
                  <a:solidFill>
                    <a:srgbClr val="004567"/>
                  </a:solidFill>
                </a:rPr>
                <a:t>videre behandling er udsigtsløs</a:t>
              </a:r>
            </a:p>
            <a:p>
              <a:pPr marL="285750" indent="-285750">
                <a:buFont typeface="Arial" panose="020B0604020202020204" pitchFamily="34" charset="0"/>
                <a:buChar char="•"/>
              </a:pPr>
              <a:r>
                <a:rPr lang="da-DK" sz="1400" dirty="0">
                  <a:solidFill>
                    <a:srgbClr val="004567"/>
                  </a:solidFill>
                </a:rPr>
                <a:t>patienten er døende</a:t>
              </a:r>
            </a:p>
            <a:p>
              <a:endParaRPr lang="da-DK" dirty="0"/>
            </a:p>
          </p:txBody>
        </p:sp>
      </p:grpSp>
      <p:grpSp>
        <p:nvGrpSpPr>
          <p:cNvPr id="43" name="Gruppe 42">
            <a:extLst>
              <a:ext uri="{FF2B5EF4-FFF2-40B4-BE49-F238E27FC236}">
                <a16:creationId xmlns:a16="http://schemas.microsoft.com/office/drawing/2014/main" id="{B62E026E-C8A3-26DD-49EC-A3F32841BC3F}"/>
              </a:ext>
            </a:extLst>
          </p:cNvPr>
          <p:cNvGrpSpPr/>
          <p:nvPr/>
        </p:nvGrpSpPr>
        <p:grpSpPr>
          <a:xfrm>
            <a:off x="6726508" y="4903767"/>
            <a:ext cx="4081270" cy="1628158"/>
            <a:chOff x="6726508" y="4903767"/>
            <a:chExt cx="4081270" cy="1628158"/>
          </a:xfrm>
        </p:grpSpPr>
        <p:sp>
          <p:nvSpPr>
            <p:cNvPr id="41" name="Taleboble: rektangel med afrundede hjørner 40">
              <a:extLst>
                <a:ext uri="{FF2B5EF4-FFF2-40B4-BE49-F238E27FC236}">
                  <a16:creationId xmlns:a16="http://schemas.microsoft.com/office/drawing/2014/main" id="{7CCDFBFE-0852-03DA-DAA0-08B5DACDAB44}"/>
                </a:ext>
              </a:extLst>
            </p:cNvPr>
            <p:cNvSpPr/>
            <p:nvPr/>
          </p:nvSpPr>
          <p:spPr>
            <a:xfrm rot="5400000">
              <a:off x="7959192" y="3671083"/>
              <a:ext cx="1615902" cy="4081269"/>
            </a:xfrm>
            <a:prstGeom prst="wedgeRoundRectCallout">
              <a:avLst>
                <a:gd name="adj1" fmla="val -64365"/>
                <a:gd name="adj2" fmla="val 36360"/>
                <a:gd name="adj3" fmla="val 16667"/>
              </a:avLst>
            </a:prstGeom>
            <a:solidFill>
              <a:srgbClr val="B2CED6"/>
            </a:solidFill>
            <a:ln>
              <a:solidFill>
                <a:srgbClr val="B2CED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42" name="Tekstfelt 41">
              <a:extLst>
                <a:ext uri="{FF2B5EF4-FFF2-40B4-BE49-F238E27FC236}">
                  <a16:creationId xmlns:a16="http://schemas.microsoft.com/office/drawing/2014/main" id="{66372D22-D6AF-A60F-E21C-5205FCBF368E}"/>
                </a:ext>
              </a:extLst>
            </p:cNvPr>
            <p:cNvSpPr txBox="1"/>
            <p:nvPr/>
          </p:nvSpPr>
          <p:spPr>
            <a:xfrm>
              <a:off x="6879265" y="5085375"/>
              <a:ext cx="3928513" cy="1446550"/>
            </a:xfrm>
            <a:prstGeom prst="rect">
              <a:avLst/>
            </a:prstGeom>
            <a:noFill/>
          </p:spPr>
          <p:txBody>
            <a:bodyPr wrap="square" rtlCol="0">
              <a:spAutoFit/>
            </a:bodyPr>
            <a:lstStyle/>
            <a:p>
              <a:r>
                <a:rPr lang="da-DK" sz="1400" b="1" dirty="0">
                  <a:solidFill>
                    <a:srgbClr val="004567"/>
                  </a:solidFill>
                </a:rPr>
                <a:t>Timing</a:t>
              </a:r>
            </a:p>
            <a:p>
              <a:r>
                <a:rPr lang="da-DK" sz="1400" dirty="0">
                  <a:solidFill>
                    <a:srgbClr val="004567"/>
                  </a:solidFill>
                </a:rPr>
                <a:t>Samtalen tages, når pårørende har haft tid og ro til at forstå, at der er gjort alt, hvad der er muligt for at redde patientens liv, og patienten er døende.</a:t>
              </a:r>
            </a:p>
            <a:p>
              <a:endParaRPr lang="da-DK" dirty="0"/>
            </a:p>
          </p:txBody>
        </p:sp>
      </p:grpSp>
    </p:spTree>
    <p:extLst>
      <p:ext uri="{BB962C8B-B14F-4D97-AF65-F5344CB8AC3E}">
        <p14:creationId xmlns:p14="http://schemas.microsoft.com/office/powerpoint/2010/main" val="417548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39"/>
                                        </p:tgtEl>
                                      </p:cBhvr>
                                    </p:animEffect>
                                    <p:anim calcmode="lin" valueType="num">
                                      <p:cBhvr>
                                        <p:cTn id="14" dur="1000"/>
                                        <p:tgtEl>
                                          <p:spTgt spid="39"/>
                                        </p:tgtEl>
                                        <p:attrNameLst>
                                          <p:attrName>ppt_x</p:attrName>
                                        </p:attrNameLst>
                                      </p:cBhvr>
                                      <p:tavLst>
                                        <p:tav tm="0">
                                          <p:val>
                                            <p:strVal val="ppt_x"/>
                                          </p:val>
                                        </p:tav>
                                        <p:tav tm="100000">
                                          <p:val>
                                            <p:strVal val="ppt_x"/>
                                          </p:val>
                                        </p:tav>
                                      </p:tavLst>
                                    </p:anim>
                                    <p:anim calcmode="lin" valueType="num">
                                      <p:cBhvr>
                                        <p:cTn id="15" dur="1000"/>
                                        <p:tgtEl>
                                          <p:spTgt spid="39"/>
                                        </p:tgtEl>
                                        <p:attrNameLst>
                                          <p:attrName>ppt_y</p:attrName>
                                        </p:attrNameLst>
                                      </p:cBhvr>
                                      <p:tavLst>
                                        <p:tav tm="0">
                                          <p:val>
                                            <p:strVal val="ppt_y"/>
                                          </p:val>
                                        </p:tav>
                                        <p:tav tm="100000">
                                          <p:val>
                                            <p:strVal val="ppt_y+.1"/>
                                          </p:val>
                                        </p:tav>
                                      </p:tavLst>
                                    </p:anim>
                                    <p:set>
                                      <p:cBhvr>
                                        <p:cTn id="16" dur="1" fill="hold">
                                          <p:stCondLst>
                                            <p:cond delay="999"/>
                                          </p:stCondLst>
                                        </p:cTn>
                                        <p:tgtEl>
                                          <p:spTgt spid="3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DCO Powerpoint skabelon 2022">
  <a:themeElements>
    <a:clrScheme name="DANSK CENTER FOR ORGANDONATION">
      <a:dk1>
        <a:srgbClr val="004567"/>
      </a:dk1>
      <a:lt1>
        <a:srgbClr val="FFFFFF"/>
      </a:lt1>
      <a:dk2>
        <a:srgbClr val="004569"/>
      </a:dk2>
      <a:lt2>
        <a:srgbClr val="EE7555"/>
      </a:lt2>
      <a:accent1>
        <a:srgbClr val="EE7555"/>
      </a:accent1>
      <a:accent2>
        <a:srgbClr val="B2CED6"/>
      </a:accent2>
      <a:accent3>
        <a:srgbClr val="F0C9C6"/>
      </a:accent3>
      <a:accent4>
        <a:srgbClr val="EB0024"/>
      </a:accent4>
      <a:accent5>
        <a:srgbClr val="E1D2C3"/>
      </a:accent5>
      <a:accent6>
        <a:srgbClr val="532341"/>
      </a:accent6>
      <a:hlink>
        <a:srgbClr val="EE75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kabelon 2025 master - let version" id="{2955E8B0-7A07-FD46-A257-DE42C4DF4841}" vid="{F7545CB9-0773-7640-A6D0-9C2ECF4D0EF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skabelon 2025 master</Template>
  <TotalTime>570</TotalTime>
  <Words>796</Words>
  <Application>Microsoft Office PowerPoint</Application>
  <PresentationFormat>Widescreen</PresentationFormat>
  <Paragraphs>79</Paragraphs>
  <Slides>6</Slides>
  <Notes>6</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Arial</vt:lpstr>
      <vt:lpstr>Calibri</vt:lpstr>
      <vt:lpstr>Georgia</vt:lpstr>
      <vt:lpstr>DCO Powerpoint skabelon 2022</vt:lpstr>
      <vt:lpstr>Opdateret vejledning i kommunikation med pårørende om organdonation</vt:lpstr>
      <vt:lpstr>Opdateret vejledning</vt:lpstr>
      <vt:lpstr>Vejledningen anvendes som afsæt på Dansk Center for Organdonations EDHEP kursus</vt:lpstr>
      <vt:lpstr>PowerPoint-præsentation</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Lone Bøgh</dc:creator>
  <cp:lastModifiedBy>Lone Bøgh</cp:lastModifiedBy>
  <cp:revision>47</cp:revision>
  <cp:lastPrinted>2026-01-05T10:41:49Z</cp:lastPrinted>
  <dcterms:created xsi:type="dcterms:W3CDTF">2025-11-12T08:51:00Z</dcterms:created>
  <dcterms:modified xsi:type="dcterms:W3CDTF">2026-01-14T14:03:47Z</dcterms:modified>
</cp:coreProperties>
</file>