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439" r:id="rId2"/>
    <p:sldId id="441" r:id="rId3"/>
    <p:sldId id="440" r:id="rId4"/>
    <p:sldId id="443" r:id="rId5"/>
    <p:sldId id="386" r:id="rId6"/>
    <p:sldId id="448" r:id="rId7"/>
    <p:sldId id="446" r:id="rId8"/>
    <p:sldId id="1176" r:id="rId9"/>
    <p:sldId id="1179" r:id="rId10"/>
    <p:sldId id="1178" r:id="rId11"/>
    <p:sldId id="447" r:id="rId12"/>
  </p:sldIdLst>
  <p:sldSz cx="12192000" cy="6858000"/>
  <p:notesSz cx="6797675" cy="9926638"/>
  <p:custDataLst>
    <p:tags r:id="rId1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439"/>
            <p14:sldId id="441"/>
            <p14:sldId id="440"/>
            <p14:sldId id="443"/>
            <p14:sldId id="386"/>
            <p14:sldId id="448"/>
            <p14:sldId id="446"/>
            <p14:sldId id="1176"/>
            <p14:sldId id="1179"/>
            <p14:sldId id="1178"/>
            <p14:sldId id="447"/>
          </p14:sldIdLst>
        </p14:section>
      </p14:sectionLst>
    </p:ex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2C"/>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5947" autoAdjust="0"/>
  </p:normalViewPr>
  <p:slideViewPr>
    <p:cSldViewPr snapToGrid="0" snapToObjects="1">
      <p:cViewPr varScale="1">
        <p:scale>
          <a:sx n="73" d="100"/>
          <a:sy n="73" d="100"/>
        </p:scale>
        <p:origin x="2034" y="60"/>
      </p:cViewPr>
      <p:guideLst>
        <p:guide orient="horz" pos="109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27-06-2025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a:t>
            </a:r>
            <a:r>
              <a:rPr lang="da-DK" baseline="0" dirty="0"/>
              <a:t> </a:t>
            </a:r>
            <a:r>
              <a:rPr lang="da-DK" dirty="0"/>
              <a:t>rigtig mange forskellige sundhedsprofessionelle involveret i processen fra, at man står med en patient, hvor</a:t>
            </a:r>
            <a:r>
              <a:rPr lang="da-DK" baseline="0" dirty="0"/>
              <a:t> behandlingen med henblik på overlevelse er udsigtsløs, til den afdødes organer er transplanteret i en eller flere recipienter. Første skridt er at huske, at organdonation måske er en mulighed, når man ikke kan redde patientens liv, og patienten kommer til at dø af sin store skade i hjernen. For nogle patienter kan der være et ønske om at donere organer efter døden, samt kan det for pårørende opleves som værdifuldt i deres tab.</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113726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b="1" dirty="0">
                <a:solidFill>
                  <a:schemeClr val="tx1"/>
                </a:solidFill>
              </a:rPr>
              <a:t>Hav altid guidelinen klar på telefonen</a:t>
            </a:r>
          </a:p>
          <a:p>
            <a:pPr marL="342900" indent="-342900">
              <a:buFont typeface="Arial" panose="020B0604020202020204" pitchFamily="34" charset="0"/>
              <a:buChar char="•"/>
            </a:pPr>
            <a:r>
              <a:rPr lang="da-DK" dirty="0">
                <a:solidFill>
                  <a:schemeClr val="tx1"/>
                </a:solidFill>
              </a:rPr>
              <a:t>Gå på internettet - Indtast </a:t>
            </a:r>
            <a:r>
              <a:rPr lang="da-DK" sz="1400" u="sng" dirty="0">
                <a:solidFill>
                  <a:schemeClr val="tx1"/>
                </a:solidFill>
              </a:rPr>
              <a:t>nationalguideline.organdonation.dk</a:t>
            </a:r>
          </a:p>
          <a:p>
            <a:pPr marL="800100" lvl="1" indent="-342900">
              <a:buFont typeface="Arial" panose="020B0604020202020204" pitchFamily="34" charset="0"/>
              <a:buChar char="•"/>
            </a:pPr>
            <a:r>
              <a:rPr lang="da-DK" dirty="0">
                <a:solidFill>
                  <a:schemeClr val="tx1"/>
                </a:solidFill>
              </a:rPr>
              <a:t>Ved </a:t>
            </a:r>
            <a:r>
              <a:rPr lang="da-DK" dirty="0" err="1">
                <a:solidFill>
                  <a:schemeClr val="tx1"/>
                </a:solidFill>
              </a:rPr>
              <a:t>Iphone</a:t>
            </a:r>
            <a:r>
              <a:rPr lang="da-DK" dirty="0">
                <a:solidFill>
                  <a:schemeClr val="tx1"/>
                </a:solidFill>
              </a:rPr>
              <a:t> – brug Safari</a:t>
            </a:r>
          </a:p>
          <a:p>
            <a:pPr marL="800100" lvl="1" indent="-342900">
              <a:buFont typeface="Arial" panose="020B0604020202020204" pitchFamily="34" charset="0"/>
              <a:buChar char="•"/>
            </a:pPr>
            <a:r>
              <a:rPr lang="da-DK" dirty="0">
                <a:solidFill>
                  <a:schemeClr val="tx1"/>
                </a:solidFill>
              </a:rPr>
              <a:t>Ved Android – brug Google/Chrome eller Edge</a:t>
            </a:r>
          </a:p>
          <a:p>
            <a:pPr marL="342900" indent="-342900">
              <a:buFont typeface="Arial" panose="020B0604020202020204" pitchFamily="34" charset="0"/>
              <a:buChar char="•"/>
            </a:pPr>
            <a:r>
              <a:rPr lang="da-DK" dirty="0">
                <a:solidFill>
                  <a:schemeClr val="tx1"/>
                </a:solidFill>
              </a:rPr>
              <a:t>Tryk på ‘menu’ / delingsikonet og tryk ”Føj til startskærm” eller ”hjemmeskærm” </a:t>
            </a:r>
          </a:p>
          <a:p>
            <a:pPr marL="342900" indent="-342900">
              <a:buFont typeface="Arial" panose="020B0604020202020204" pitchFamily="34" charset="0"/>
              <a:buChar char="•"/>
            </a:pPr>
            <a:r>
              <a:rPr lang="da-DK" dirty="0">
                <a:solidFill>
                  <a:schemeClr val="tx1"/>
                </a:solidFill>
              </a:rPr>
              <a:t>Brug for mere hjælp? Følg linket på forsiden af guidelinen (</a:t>
            </a:r>
            <a:r>
              <a:rPr lang="da-DK" dirty="0" err="1">
                <a:solidFill>
                  <a:schemeClr val="tx1"/>
                </a:solidFill>
              </a:rPr>
              <a:t>scroll</a:t>
            </a:r>
            <a:r>
              <a:rPr lang="da-DK" dirty="0">
                <a:solidFill>
                  <a:schemeClr val="tx1"/>
                </a:solidFill>
              </a:rPr>
              <a:t> ned)</a:t>
            </a:r>
            <a:endParaRPr lang="da-DK" b="1" dirty="0">
              <a:solidFill>
                <a:schemeClr val="tx1"/>
              </a:solidFill>
            </a:endParaRPr>
          </a:p>
          <a:p>
            <a:endParaRPr lang="da-DK" dirty="0"/>
          </a:p>
          <a:p>
            <a:endParaRPr lang="da-DK" u="sng" dirty="0"/>
          </a:p>
          <a:p>
            <a:r>
              <a:rPr lang="da-DK" u="sng" dirty="0"/>
              <a:t>Brug for en detaljeret vejledning til, hvordan man gør?</a:t>
            </a:r>
          </a:p>
          <a:p>
            <a:r>
              <a:rPr lang="da-DK" dirty="0" err="1"/>
              <a:t>Scroll</a:t>
            </a:r>
            <a:r>
              <a:rPr lang="da-DK" dirty="0"/>
              <a:t> ned, når du er på forsiden af guidelinen og følg linket. </a:t>
            </a:r>
          </a:p>
          <a:p>
            <a:r>
              <a:rPr lang="da-DK" dirty="0"/>
              <a:t>Så har vi forsøgt at lave en detaljeret vejledning; </a:t>
            </a:r>
            <a:r>
              <a:rPr lang="da-DK" b="1" dirty="0"/>
              <a:t>stadig kun 5-6 tryk på mobilen, og så har man den liggende blandt sine andre apps.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har forsøgt at lave vejledninger, så vi rammer så mange som muligt: Men vær opmærksom på, at det kan se forskelligt ud, alt efter om man bruger </a:t>
            </a:r>
            <a:r>
              <a:rPr lang="da-DK" dirty="0" err="1"/>
              <a:t>iphone</a:t>
            </a:r>
            <a:r>
              <a:rPr lang="da-DK" dirty="0"/>
              <a:t> eller android – samt i forhold til, hvilken internetbrowser, man bruger. </a:t>
            </a:r>
          </a:p>
          <a:p>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10</a:t>
            </a:fld>
            <a:endParaRPr lang="da-DK" dirty="0"/>
          </a:p>
        </p:txBody>
      </p:sp>
    </p:spTree>
    <p:extLst>
      <p:ext uri="{BB962C8B-B14F-4D97-AF65-F5344CB8AC3E}">
        <p14:creationId xmlns:p14="http://schemas.microsoft.com/office/powerpoint/2010/main" val="163971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11</a:t>
            </a:fld>
            <a:endParaRPr lang="da-DK" dirty="0"/>
          </a:p>
        </p:txBody>
      </p:sp>
    </p:spTree>
    <p:extLst>
      <p:ext uri="{BB962C8B-B14F-4D97-AF65-F5344CB8AC3E}">
        <p14:creationId xmlns:p14="http://schemas.microsoft.com/office/powerpoint/2010/main" val="39411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taler om donordetektion, er der</a:t>
            </a:r>
            <a:r>
              <a:rPr lang="da-DK" baseline="0" dirty="0"/>
              <a:t> indledningsvist 3 parametre, man skal tænke ind. Man skal gøre sig klart, at det drejer sig om patienter, hvor der er mistanke om eller påvist en potentiel dødelig hjerneskade, og hvor der træffes beslutning om, at videre behandling med henblik på overlevelse er udsigtsløs, og hvor skaden er af et omfang, der medfører sandsynlighed for, at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1239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a:t>
            </a:r>
            <a:r>
              <a:rPr lang="da-DK" dirty="0" err="1"/>
              <a:t>slidet</a:t>
            </a:r>
            <a:r>
              <a:rPr lang="da-DK" dirty="0"/>
              <a:t> kan </a:t>
            </a:r>
            <a:r>
              <a:rPr lang="da-DK" baseline="0" dirty="0"/>
              <a:t>du se, hvilke diagnoser der kan føre til hjernedøden. Essensen er, at den </a:t>
            </a:r>
            <a:r>
              <a:rPr lang="da-DK" dirty="0"/>
              <a:t>skade, patienten s</a:t>
            </a:r>
            <a:r>
              <a:rPr lang="da-DK" baseline="0" dirty="0"/>
              <a:t>kal have i hjernen, skal være svær nok til, at den vil kunne medføre, at trykket i hjernen stiger så meget, at blodforsyningen til hjernen til sidst ikke er mulig, og dermed ophører. Når man taler donordetektion, er det dét, man skal forholde sig til, når behandling med overblik på overlevelse ikke længere er muligt - vil diagnosen kunne føre til hjernedød? I første omgang handler det altså ikke om, om organerne er egnede til at give videre, men at den videre behandling med henblik på overlevelse vurderes udsigtsløs, og om patientens skade medfører risiko for, at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6819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Når man har gjort sig</a:t>
            </a:r>
            <a:r>
              <a:rPr lang="da-DK" baseline="0" dirty="0"/>
              <a:t> klart, om patientens diagnose kan føre til hjernedød, kan man gå videre og vurdere dels om organerne er egnede til transplantation, dels om patienten eller de pårørende har et ønske om organdonation. Denne vurdering foretages ALTID i samråd med transplantationskoordinatorerne, og organernes egnethed vurderes udelukkende af transplantationslægerne på transplantationscentrene. Det er ikke op til andre læger at vurdere, om patientens aktuelle morbiditet og komorbiditet forhindrer, at donation kan ske. Mulighederne for at optimere organerne efter udtagning udvikler sig hastigt, og derfor kan det være muligt at transplantere organer på trods af kendt sygdom samt høj alder, ligesom der kan være et akut behov (</a:t>
            </a:r>
            <a:r>
              <a:rPr lang="da-DK" baseline="0" dirty="0" err="1"/>
              <a:t>urgent</a:t>
            </a:r>
            <a:r>
              <a:rPr lang="da-DK" baseline="0" dirty="0"/>
              <a:t> </a:t>
            </a:r>
            <a:r>
              <a:rPr lang="da-DK" baseline="0" dirty="0" err="1"/>
              <a:t>call</a:t>
            </a:r>
            <a:r>
              <a:rPr lang="da-DK" baseline="0" dirty="0"/>
              <a:t>) på organer, som kun transplantationslægerne kender til. Derfor tages altid kontakt til transplantationscentret, når man skal vurdere, om patienten er egnet som donor, uanset sygdom og alder på den potentielle donor. Når man skal afklare, om der er et ønske om at donere organer, enten fra patienten selv eller de pårørende på vegne af patienten, anvendes vejledning i kommunikation med pårørende om hjernedød og organdonation. Det er centralt at kende til vejledningen, da kommunikationen med pårørende adskiller sig fra det, vi kender, fordi samtalerne både skal omhandle, at deres kære kommer til at dø, og dernæst om muligheden for organdonation. Det skal de pårørende have tid og rum til at forstå. Vejledningen ligger under baggrundsmateriale i pkt. 4 i National Guideline.</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53868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b="1" dirty="0"/>
              <a:t>Intensiv:</a:t>
            </a:r>
          </a:p>
          <a:p>
            <a:pPr defTabSz="990478">
              <a:defRPr/>
            </a:pPr>
            <a:r>
              <a:rPr lang="da-DK" dirty="0"/>
              <a:t>På intensivafdelingerne</a:t>
            </a:r>
            <a:r>
              <a:rPr lang="da-DK" baseline="0" dirty="0"/>
              <a:t> kan man slå op i National Guideline pkt. 2. (Prøv at lave en praktisk øvelse, og slå op i National Guideline).</a:t>
            </a:r>
          </a:p>
          <a:p>
            <a:pPr defTabSz="990478">
              <a:defRPr/>
            </a:pPr>
            <a:endParaRPr lang="da-DK" sz="1200" u="sng" dirty="0"/>
          </a:p>
          <a:p>
            <a:pPr defTabSz="990478">
              <a:defRPr/>
            </a:pPr>
            <a:r>
              <a:rPr lang="da-DK" sz="1200" u="sng" dirty="0"/>
              <a:t>Indbyrdes aftaler</a:t>
            </a:r>
            <a:r>
              <a:rPr lang="da-DK" sz="1200" dirty="0"/>
              <a:t>: Aftal,</a:t>
            </a:r>
            <a:r>
              <a:rPr lang="da-DK" sz="1200" baseline="0" dirty="0"/>
              <a:t> hvem der tager kontakt til transplantationscentret, samt giv i</a:t>
            </a:r>
            <a:r>
              <a:rPr lang="da-DK" sz="1200" dirty="0"/>
              <a:t>nformation til sygeplejersken/kollegaer om kontakten. Kontakt, når du har en potentiel</a:t>
            </a:r>
            <a:r>
              <a:rPr lang="da-DK" sz="1200" baseline="0" dirty="0"/>
              <a:t> donor, forstået på den måde, at du skal stå med en patient, hvor behandlingen med henblik på overlevelse er udsigtsløs, og det forventes, at hjernedøden vil indtræde. Du skal tage kontakt </a:t>
            </a:r>
            <a:r>
              <a:rPr lang="da-DK" sz="1200" dirty="0"/>
              <a:t>inden samtale med de pårørende for at undersøge, om patienten</a:t>
            </a:r>
            <a:r>
              <a:rPr lang="da-DK" sz="1200" baseline="0" dirty="0"/>
              <a:t> på forhånd har tilkendegivet sin holdning til organdonation, da det har stor betydning for den samtale, I skal afholde med de pårørende</a:t>
            </a:r>
            <a:r>
              <a:rPr lang="da-DK" sz="1200" dirty="0"/>
              <a:t>. Transplantationscentrets</a:t>
            </a:r>
            <a:r>
              <a:rPr lang="da-DK" sz="1200" baseline="0" dirty="0"/>
              <a:t> læger laver derudover en foreløbig vurdering af, om organerne er egnede til transplantation.  </a:t>
            </a:r>
            <a:endParaRPr lang="da-DK" sz="1200" dirty="0"/>
          </a:p>
          <a:p>
            <a:endParaRPr lang="da-DK" dirty="0"/>
          </a:p>
          <a:p>
            <a:r>
              <a:rPr lang="da-DK" b="1" dirty="0"/>
              <a:t>Neurologisk</a:t>
            </a:r>
            <a:r>
              <a:rPr lang="da-DK" b="1" baseline="0" dirty="0"/>
              <a:t> afdeling: </a:t>
            </a:r>
          </a:p>
          <a:p>
            <a:r>
              <a:rPr lang="da-DK" sz="1200" dirty="0"/>
              <a:t>Kontakt, når du har en potentiel</a:t>
            </a:r>
            <a:r>
              <a:rPr lang="da-DK" sz="1200" baseline="0" dirty="0"/>
              <a:t> donor, forstået på den måde, at du skal stå med en patient, hvor behandlingen med henblik på overlevelse er udsigtsløs, og det forventes, at hjernedøden vil indtræde. Du skal tage kontakt </a:t>
            </a:r>
            <a:r>
              <a:rPr lang="da-DK" sz="1200" dirty="0"/>
              <a:t>inden samtale med de pårørende for at undersøge, om patienten</a:t>
            </a:r>
            <a:r>
              <a:rPr lang="da-DK" sz="1200" baseline="0" dirty="0"/>
              <a:t> på forhånd har tilkendegivet sin holdning til organdonation. Alt efter om der er registreret en holdning til organdonation i Organdonorregistret, skal de pårørende informeres om overflytning til intensiv med henblik på at opretholde muligheden for organdonation.    </a:t>
            </a:r>
            <a:endParaRPr lang="da-DK" baseline="0" dirty="0"/>
          </a:p>
          <a:p>
            <a:pPr defTabSz="990478">
              <a:defRPr/>
            </a:pPr>
            <a:endParaRPr lang="da-DK" sz="1200" u="sng" dirty="0"/>
          </a:p>
          <a:p>
            <a:pPr defTabSz="990478">
              <a:defRPr/>
            </a:pPr>
            <a:r>
              <a:rPr lang="da-DK" sz="1200" u="sng" dirty="0"/>
              <a:t>Indbyrdes aftaler</a:t>
            </a:r>
            <a:r>
              <a:rPr lang="da-DK" sz="1200" dirty="0"/>
              <a:t>: Information til sygeplejersken/kollegaer om kontakt til transplantationskoordinator og alt efter tilkendegivelse</a:t>
            </a:r>
            <a:r>
              <a:rPr lang="da-DK" sz="1200" baseline="0" dirty="0"/>
              <a:t> herfra, da </a:t>
            </a:r>
            <a:r>
              <a:rPr lang="da-DK" sz="1200" dirty="0"/>
              <a:t>information om, at der påtænkes: overflytning til intensiv, </a:t>
            </a:r>
            <a:r>
              <a:rPr lang="da-DK" sz="1200" dirty="0" err="1"/>
              <a:t>intubation</a:t>
            </a:r>
            <a:r>
              <a:rPr lang="da-DK" sz="1200" dirty="0"/>
              <a:t>, orientering – samtale med pårørende.</a:t>
            </a:r>
          </a:p>
          <a:p>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217114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400" b="1" dirty="0">
                <a:solidFill>
                  <a:srgbClr val="004567"/>
                </a:solidFill>
              </a:rPr>
              <a:t>Patienter indlagt på neurologisk sengeafdeling:</a:t>
            </a:r>
          </a:p>
          <a:p>
            <a:pPr marL="0" indent="0">
              <a:buNone/>
            </a:pPr>
            <a:r>
              <a:rPr lang="da-DK" sz="1400" b="0" dirty="0">
                <a:solidFill>
                  <a:srgbClr val="004567"/>
                </a:solidFill>
              </a:rPr>
              <a:t>Kontakt TX, når:</a:t>
            </a:r>
          </a:p>
          <a:p>
            <a:pPr marL="285750" indent="-285750">
              <a:buFont typeface="Arial" panose="020B0604020202020204" pitchFamily="34" charset="0"/>
              <a:buChar char="•"/>
            </a:pPr>
            <a:r>
              <a:rPr lang="da-DK" sz="1400" b="0" dirty="0">
                <a:solidFill>
                  <a:srgbClr val="004567"/>
                </a:solidFill>
              </a:rPr>
              <a:t>Alle behandlingsmuligheder med henblik på overlevelse er udtømte</a:t>
            </a:r>
          </a:p>
          <a:p>
            <a:pPr marL="285750" indent="-285750">
              <a:buFont typeface="Arial" panose="020B0604020202020204" pitchFamily="34" charset="0"/>
              <a:buChar char="•"/>
            </a:pPr>
            <a:r>
              <a:rPr lang="da-DK" sz="1400" b="0" dirty="0">
                <a:solidFill>
                  <a:srgbClr val="004567"/>
                </a:solidFill>
              </a:rPr>
              <a:t>Altid inden overgang til lindrende pleje og behandling </a:t>
            </a:r>
          </a:p>
          <a:p>
            <a:pPr marL="0" indent="0">
              <a:buNone/>
            </a:pPr>
            <a:r>
              <a:rPr lang="da-DK" sz="1400" b="0" dirty="0">
                <a:solidFill>
                  <a:srgbClr val="004567"/>
                </a:solidFill>
              </a:rPr>
              <a:t> </a:t>
            </a:r>
          </a:p>
          <a:p>
            <a:pPr marL="0" indent="0">
              <a:buNone/>
            </a:pPr>
            <a:r>
              <a:rPr lang="da-DK" sz="1400" b="0" dirty="0">
                <a:solidFill>
                  <a:srgbClr val="004567"/>
                </a:solidFill>
              </a:rPr>
              <a:t>Informationer transplantationscentret har brug for, når du ringer:</a:t>
            </a:r>
          </a:p>
          <a:p>
            <a:pPr marL="285750" indent="-285750">
              <a:buFont typeface="Arial" panose="020B0604020202020204" pitchFamily="34" charset="0"/>
              <a:buChar char="•"/>
            </a:pPr>
            <a:r>
              <a:rPr lang="da-DK" sz="1400" b="0" dirty="0">
                <a:solidFill>
                  <a:srgbClr val="004567"/>
                </a:solidFill>
              </a:rPr>
              <a:t>Cpr. nr.</a:t>
            </a:r>
          </a:p>
          <a:p>
            <a:pPr marL="0" indent="0">
              <a:buNone/>
            </a:pPr>
            <a:r>
              <a:rPr lang="da-DK" sz="1400" b="1" dirty="0">
                <a:solidFill>
                  <a:srgbClr val="004567"/>
                </a:solidFill>
              </a:rPr>
              <a:t> </a:t>
            </a:r>
          </a:p>
          <a:p>
            <a:pPr marL="0" indent="0">
              <a:buNone/>
            </a:pPr>
            <a:r>
              <a:rPr lang="da-DK" sz="1400" b="0" dirty="0">
                <a:solidFill>
                  <a:srgbClr val="004567"/>
                </a:solidFill>
              </a:rPr>
              <a:t>Målet med kontakten til transplantationscentret er at få afklaret, om patienten har tilkendegivet sin holdning til organdonation i Organdonorregistret</a:t>
            </a:r>
          </a:p>
          <a:p>
            <a:pPr marL="0" indent="0">
              <a:buNone/>
            </a:pPr>
            <a:endParaRPr lang="da-DK" sz="1400" b="1" dirty="0">
              <a:solidFill>
                <a:srgbClr val="004567"/>
              </a:solidFill>
            </a:endParaRPr>
          </a:p>
          <a:p>
            <a:pPr marL="0" indent="0">
              <a:buNone/>
            </a:pPr>
            <a:endParaRPr lang="da-DK" sz="1400" b="1" dirty="0">
              <a:solidFill>
                <a:srgbClr val="004567"/>
              </a:solidFill>
            </a:endParaRPr>
          </a:p>
          <a:p>
            <a:pPr marL="0" indent="0">
              <a:buNone/>
            </a:pPr>
            <a:r>
              <a:rPr lang="da-DK" sz="1400" b="1" dirty="0">
                <a:solidFill>
                  <a:srgbClr val="004567"/>
                </a:solidFill>
              </a:rPr>
              <a:t>Patienter indlagt på intensiv:</a:t>
            </a:r>
          </a:p>
          <a:p>
            <a:pPr marL="0" indent="0">
              <a:buNone/>
            </a:pPr>
            <a:r>
              <a:rPr lang="da-DK" sz="1400" b="0" dirty="0">
                <a:solidFill>
                  <a:srgbClr val="004567"/>
                </a:solidFill>
              </a:rPr>
              <a:t>Hav følgende informationer klar:</a:t>
            </a:r>
          </a:p>
          <a:p>
            <a:pPr marL="171450" indent="-171450" algn="l">
              <a:buFont typeface="Arial" panose="020B0604020202020204" pitchFamily="34" charset="0"/>
              <a:buChar char="•"/>
            </a:pPr>
            <a:r>
              <a:rPr lang="da-DK" sz="1400" b="0" i="0" dirty="0">
                <a:solidFill>
                  <a:srgbClr val="111111"/>
                </a:solidFill>
                <a:effectLst/>
                <a:latin typeface="Inter"/>
              </a:rPr>
              <a:t>Cpr. nummer </a:t>
            </a:r>
          </a:p>
          <a:p>
            <a:pPr marL="171450" indent="-171450" algn="l">
              <a:buFont typeface="Arial" panose="020B0604020202020204" pitchFamily="34" charset="0"/>
              <a:buChar char="•"/>
            </a:pPr>
            <a:r>
              <a:rPr lang="da-DK" sz="1400" b="0" i="0" dirty="0">
                <a:solidFill>
                  <a:srgbClr val="111111"/>
                </a:solidFill>
                <a:effectLst/>
                <a:latin typeface="Inter"/>
              </a:rPr>
              <a:t>Aktuelt sygdomsforløb</a:t>
            </a:r>
          </a:p>
          <a:p>
            <a:pPr marL="171450" indent="-171450" algn="l">
              <a:buFont typeface="Arial" panose="020B0604020202020204" pitchFamily="34" charset="0"/>
              <a:buChar char="•"/>
            </a:pPr>
            <a:r>
              <a:rPr lang="da-DK" sz="1400" b="0" i="0" dirty="0">
                <a:solidFill>
                  <a:srgbClr val="111111"/>
                </a:solidFill>
                <a:effectLst/>
                <a:latin typeface="Inter"/>
              </a:rPr>
              <a:t>Anamnese og herunder komorbiditet. I tilfælde af canceranamnese ønskes oplysninger om diagnose, hvilken behandling der blev givet, samt hvilket efterforløb patienten eventuelt var igennem. Konferer med transplantationscentret om, hvem der kontrollerer </a:t>
            </a:r>
            <a:r>
              <a:rPr lang="da-DK" sz="1400" b="0" i="0" dirty="0" err="1">
                <a:solidFill>
                  <a:srgbClr val="111111"/>
                </a:solidFill>
                <a:effectLst/>
                <a:latin typeface="Inter"/>
              </a:rPr>
              <a:t>Patobank</a:t>
            </a:r>
            <a:endParaRPr lang="da-DK" sz="1400" b="0" i="0" dirty="0">
              <a:solidFill>
                <a:srgbClr val="111111"/>
              </a:solidFill>
              <a:effectLst/>
              <a:latin typeface="Inter"/>
            </a:endParaRPr>
          </a:p>
          <a:p>
            <a:pPr marL="171450" indent="-171450" algn="l">
              <a:buFont typeface="Arial" panose="020B0604020202020204" pitchFamily="34" charset="0"/>
              <a:buChar char="•"/>
            </a:pPr>
            <a:r>
              <a:rPr lang="da-DK" sz="1400" b="0" i="0" dirty="0">
                <a:solidFill>
                  <a:srgbClr val="111111"/>
                </a:solidFill>
                <a:effectLst/>
                <a:latin typeface="Inter"/>
              </a:rPr>
              <a:t>Væsketal</a:t>
            </a:r>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20472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Diskussion</a:t>
            </a:r>
            <a:r>
              <a:rPr lang="da-DK" baseline="0" dirty="0"/>
              <a:t> om de forskellige ting, der kan gøres for at holde fokus. Det kunne for eksempel være en pointe, at flere pårørende har tilkendegivet, at det kan give en flig af mening, at organdonation kan være en mulighed, når nu intet andet giver mening. </a:t>
            </a:r>
          </a:p>
          <a:p>
            <a:r>
              <a:rPr lang="da-DK" baseline="0" dirty="0"/>
              <a:t>Det kan være en drøftelse, at vi som professionelle ikke skal beslutte, om det er rigtigt eller forkert i den enkelte situation, men være dem, der sætter rammerne for, at den rigtige beslutning for patienten og de pårørende, kan træffes. Det er ikke vores etik og vores holdning til om den enkelte patient kan eller skal være organdonor der skal være i fokus, - det er patienten og de pårørendes holdning man nysgerrigt skal spørge ind til. </a:t>
            </a:r>
          </a:p>
          <a:p>
            <a:r>
              <a:rPr lang="da-DK" baseline="0" dirty="0"/>
              <a:t>Det kan også være en konkret drøftelse af, hvordan arbejdsgangen skal være i jeres afdeling. Er det en særlig gruppe, der tager sig af de patienter, der har svære skader i hjernen eller af de forløb, der skal afsluttes eller skal alle kunne det lige meget? – hvordan sikrer I jer, at de patienter som kan og ønsker at være organdonorer rent faktisk får muligheden for det? Man kan undersøge data fra eget hospital – ser vi de potentielle donorer, vi skal? </a:t>
            </a:r>
          </a:p>
          <a:p>
            <a:r>
              <a:rPr lang="da-DK" baseline="0" dirty="0"/>
              <a:t>Man kan anvende best practice punkterne til at gennemgå forløbene.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52263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En måde at sikre kvaliteten på organdonationsområdet og fokus på donordetektion er at indarbejde National Guideline for Organdonation i de daglige arbejdsgange.</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I National Guideline for Organdonation finder du opdaterede dokumenter og vejledninger.</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b="1" kern="100" dirty="0">
                <a:effectLst/>
                <a:latin typeface="Arial" panose="020B0604020202020204" pitchFamily="34" charset="0"/>
                <a:ea typeface="Verdana" panose="020B0604030504040204" pitchFamily="34" charset="0"/>
                <a:cs typeface="Times New Roman" panose="02020603050405020304" pitchFamily="18" charset="0"/>
              </a:rPr>
              <a:t>Guidelinen:</a:t>
            </a:r>
            <a:endParaRPr lang="da-DK" sz="1800" b="1"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Følger kronologien i et typisk donationsforløb</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Giver konkrete handlingsanvisninger</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da-DK" sz="1800" kern="100" dirty="0">
                <a:effectLst/>
                <a:latin typeface="Arial" panose="020B0604020202020204" pitchFamily="34" charset="0"/>
                <a:ea typeface="Verdana" panose="020B0604030504040204" pitchFamily="34" charset="0"/>
                <a:cs typeface="Times New Roman" panose="02020603050405020304" pitchFamily="18" charset="0"/>
              </a:rPr>
              <a:t>Samler opdaterede versioner af de dokumenter, du får brug for i forløbet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03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National Guideline for Organdonation er blevet opdateret.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 </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800" kern="100" dirty="0">
                <a:effectLst/>
                <a:latin typeface="Arial" panose="020B0604020202020204" pitchFamily="34" charset="0"/>
                <a:ea typeface="Verdana" panose="020B0604030504040204" pitchFamily="34" charset="0"/>
                <a:cs typeface="Times New Roman" panose="02020603050405020304" pitchFamily="18" charset="0"/>
              </a:rPr>
              <a:t>Guidelinen indeholder nu også information og vejledning til, hvilke opgaver der er i akutmodtagelsen og sengeafsnittet.</a:t>
            </a:r>
            <a:endParaRPr lang="da-DK" sz="18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dirty="0"/>
          </a:p>
          <a:p>
            <a:r>
              <a:rPr lang="da-DK" dirty="0"/>
              <a:t>Selvom man stadigvæk kan tilgå guideline via appen ”Organdonation”, skal den slettes. Appen bliver ikke længere opdateret.</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481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4" y="367083"/>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27-06-2025</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27-06-2025</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27-06-2025</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27-06-2025</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27-06-2025</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27-06-2025</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27-06-2025</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6632" b="2689"/>
          <a:stretch/>
        </p:blipFill>
        <p:spPr>
          <a:xfrm>
            <a:off x="-14452" y="-11062"/>
            <a:ext cx="5472752" cy="688012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27-06-2025</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4289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CEC4CA2-09D4-43DC-BA5A-06B042FC5D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17"/>
          <a:stretch/>
        </p:blipFill>
        <p:spPr>
          <a:xfrm>
            <a:off x="0" y="0"/>
            <a:ext cx="5477691" cy="6895770"/>
          </a:xfrm>
          <a:prstGeom prst="rect">
            <a:avLst/>
          </a:prstGeom>
        </p:spPr>
      </p:pic>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27-06-2025</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179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27-06-2025</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blå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8AC5961-2AE4-4D78-A262-909D8BCC937A}"/>
              </a:ext>
            </a:extLst>
          </p:cNvPr>
          <p:cNvPicPr>
            <a:picLocks noChangeAspect="1"/>
          </p:cNvPicPr>
          <p:nvPr userDrawn="1"/>
        </p:nvPicPr>
        <p:blipFill rotWithShape="1">
          <a:blip r:embed="rId2"/>
          <a:srcRect l="4787" r="40"/>
          <a:stretch/>
        </p:blipFill>
        <p:spPr>
          <a:xfrm>
            <a:off x="1" y="0"/>
            <a:ext cx="5472752" cy="6853968"/>
          </a:xfrm>
          <a:prstGeom prst="rect">
            <a:avLst/>
          </a:prstGeom>
        </p:spPr>
      </p:pic>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27-06-2025</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0025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27-06-2025</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27-06-2025</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9">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11679"/>
          <a:stretch/>
        </p:blipFill>
        <p:spPr>
          <a:xfrm>
            <a:off x="1" y="4032"/>
            <a:ext cx="5472752"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39" y="3035302"/>
            <a:ext cx="52462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4" name="Pladsholder til dato 3">
            <a:extLst>
              <a:ext uri="{FF2B5EF4-FFF2-40B4-BE49-F238E27FC236}">
                <a16:creationId xmlns:a16="http://schemas.microsoft.com/office/drawing/2014/main" id="{5072A548-C5EB-4776-9E16-5DD3AC845DFA}"/>
              </a:ext>
            </a:extLst>
          </p:cNvPr>
          <p:cNvSpPr>
            <a:spLocks noGrp="1"/>
          </p:cNvSpPr>
          <p:nvPr>
            <p:ph type="dt" sz="half" idx="15"/>
          </p:nvPr>
        </p:nvSpPr>
        <p:spPr/>
        <p:txBody>
          <a:bodyPr/>
          <a:lstStyle/>
          <a:p>
            <a:fld id="{F7F0B2E7-C3AA-429D-BDBA-B78D5ACFAFD7}" type="datetime1">
              <a:rPr lang="da-DK" smtClean="0"/>
              <a:t>27-06-2025</a:t>
            </a:fld>
            <a:endParaRPr lang="da-DK" dirty="0"/>
          </a:p>
        </p:txBody>
      </p:sp>
      <p:sp>
        <p:nvSpPr>
          <p:cNvPr id="5" name="Pladsholder til slidenummer 4">
            <a:extLst>
              <a:ext uri="{FF2B5EF4-FFF2-40B4-BE49-F238E27FC236}">
                <a16:creationId xmlns:a16="http://schemas.microsoft.com/office/drawing/2014/main" id="{99B8D4AF-B75A-4428-8D6E-48D454A41B59}"/>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27-06-2025</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E8D3825-CBFC-45D9-AF86-38E14C387D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064" b="7970"/>
          <a:stretch/>
        </p:blipFill>
        <p:spPr>
          <a:xfrm>
            <a:off x="1" y="-3296"/>
            <a:ext cx="5472752" cy="6864823"/>
          </a:xfrm>
          <a:prstGeom prst="rect">
            <a:avLst/>
          </a:prstGeom>
        </p:spPr>
      </p:pic>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27-06-2025</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150641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71892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46710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50886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58582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27-06-2025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27-06-2025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6895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27-06-2025</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27-06-2025</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9971"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27-06-2025</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27-06-2025</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27-06-2025</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27-06-2025</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27-06-2025</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userDrawn="1"/>
        </p:nvPicPr>
        <p:blipFill>
          <a:blip r:embed="rId3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6" r:id="rId3"/>
    <p:sldLayoutId id="2147483727" r:id="rId4"/>
    <p:sldLayoutId id="2147483728" r:id="rId5"/>
    <p:sldLayoutId id="2147483709" r:id="rId6"/>
    <p:sldLayoutId id="2147483713" r:id="rId7"/>
    <p:sldLayoutId id="2147483714" r:id="rId8"/>
    <p:sldLayoutId id="2147483663" r:id="rId9"/>
    <p:sldLayoutId id="2147483661" r:id="rId10"/>
    <p:sldLayoutId id="2147483724" r:id="rId11"/>
    <p:sldLayoutId id="2147483662" r:id="rId12"/>
    <p:sldLayoutId id="2147483722" r:id="rId13"/>
    <p:sldLayoutId id="2147483717" r:id="rId14"/>
    <p:sldLayoutId id="2147483708" r:id="rId15"/>
    <p:sldLayoutId id="2147483718" r:id="rId16"/>
    <p:sldLayoutId id="2147483688" r:id="rId17"/>
    <p:sldLayoutId id="2147483720" r:id="rId18"/>
    <p:sldLayoutId id="2147483723" r:id="rId19"/>
    <p:sldLayoutId id="2147483721" r:id="rId20"/>
    <p:sldLayoutId id="2147483697" r:id="rId21"/>
    <p:sldLayoutId id="2147483689" r:id="rId22"/>
    <p:sldLayoutId id="2147483700" r:id="rId23"/>
    <p:sldLayoutId id="2147483691" r:id="rId24"/>
    <p:sldLayoutId id="2147483725" r:id="rId25"/>
    <p:sldLayoutId id="2147483729" r:id="rId26"/>
    <p:sldLayoutId id="2147483730" r:id="rId27"/>
    <p:sldLayoutId id="2147483731" r:id="rId28"/>
    <p:sldLayoutId id="2147483732" r:id="rId29"/>
    <p:sldLayoutId id="2147483733" r:id="rId3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46.png"/><Relationship Id="rId4" Type="http://schemas.openxmlformats.org/officeDocument/2006/relationships/image" Target="../media/image45.sv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5000" dirty="0"/>
              <a:t>Donordetektion</a:t>
            </a:r>
          </a:p>
        </p:txBody>
      </p:sp>
      <p:sp>
        <p:nvSpPr>
          <p:cNvPr id="3" name="Undertitel 2"/>
          <p:cNvSpPr>
            <a:spLocks noGrp="1"/>
          </p:cNvSpPr>
          <p:nvPr>
            <p:ph type="subTitle" idx="1"/>
          </p:nvPr>
        </p:nvSpPr>
        <p:spPr/>
        <p:txBody>
          <a:bodyPr/>
          <a:lstStyle/>
          <a:p>
            <a:pPr marL="0" indent="0">
              <a:buNone/>
            </a:pPr>
            <a:r>
              <a:rPr lang="da-DK" dirty="0"/>
              <a:t>Opmærksomhed på mulige organdonorer – pixiudgaven</a:t>
            </a:r>
          </a:p>
        </p:txBody>
      </p:sp>
    </p:spTree>
    <p:extLst>
      <p:ext uri="{BB962C8B-B14F-4D97-AF65-F5344CB8AC3E}">
        <p14:creationId xmlns:p14="http://schemas.microsoft.com/office/powerpoint/2010/main" val="365128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D53B-628B-6D52-768B-EFDAD6D64C36}"/>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FB39B8F2-CA7D-CB27-CFE7-36157B7991AA}"/>
              </a:ext>
            </a:extLst>
          </p:cNvPr>
          <p:cNvSpPr txBox="1">
            <a:spLocks/>
          </p:cNvSpPr>
          <p:nvPr/>
        </p:nvSpPr>
        <p:spPr>
          <a:xfrm>
            <a:off x="549980" y="472151"/>
            <a:ext cx="11957330" cy="1603931"/>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sz="3200" dirty="0"/>
              <a:t>Sådan får du guidelinen på din mobil eller tablet</a:t>
            </a:r>
          </a:p>
        </p:txBody>
      </p:sp>
      <p:pic>
        <p:nvPicPr>
          <p:cNvPr id="15" name="Billede 14" descr="Et billede, der indeholder tekst, skærmbillede, design&#10;&#10;Indhold genereret af kunstig intelligens kan være forkert.">
            <a:extLst>
              <a:ext uri="{FF2B5EF4-FFF2-40B4-BE49-F238E27FC236}">
                <a16:creationId xmlns:a16="http://schemas.microsoft.com/office/drawing/2014/main" id="{DC517D17-17BD-BFD4-F67C-6C810528D6B1}"/>
              </a:ext>
            </a:extLst>
          </p:cNvPr>
          <p:cNvPicPr>
            <a:picLocks noChangeAspect="1"/>
          </p:cNvPicPr>
          <p:nvPr/>
        </p:nvPicPr>
        <p:blipFill>
          <a:blip r:embed="rId3"/>
          <a:srcRect t="19629" r="73456"/>
          <a:stretch/>
        </p:blipFill>
        <p:spPr>
          <a:xfrm>
            <a:off x="425577" y="1093074"/>
            <a:ext cx="2886903" cy="5511861"/>
          </a:xfrm>
          <a:prstGeom prst="rect">
            <a:avLst/>
          </a:prstGeom>
        </p:spPr>
      </p:pic>
      <p:pic>
        <p:nvPicPr>
          <p:cNvPr id="20" name="Billede 19" descr="Et billede, der indeholder Grafik, skærmbillede, cirkel, clipart&#10;&#10;Indhold genereret af kunstig intelligens kan være forkert.">
            <a:extLst>
              <a:ext uri="{FF2B5EF4-FFF2-40B4-BE49-F238E27FC236}">
                <a16:creationId xmlns:a16="http://schemas.microsoft.com/office/drawing/2014/main" id="{95A7EFFD-20D4-BCE8-17B6-4119BA70A8B0}"/>
              </a:ext>
            </a:extLst>
          </p:cNvPr>
          <p:cNvPicPr>
            <a:picLocks noChangeAspect="1"/>
          </p:cNvPicPr>
          <p:nvPr/>
        </p:nvPicPr>
        <p:blipFill>
          <a:blip r:embed="rId4"/>
          <a:srcRect l="45976" t="13959" r="37885" b="61214"/>
          <a:stretch/>
        </p:blipFill>
        <p:spPr>
          <a:xfrm>
            <a:off x="942848" y="4058037"/>
            <a:ext cx="590078" cy="572411"/>
          </a:xfrm>
          <a:prstGeom prst="rect">
            <a:avLst/>
          </a:prstGeom>
        </p:spPr>
      </p:pic>
      <p:pic>
        <p:nvPicPr>
          <p:cNvPr id="21" name="Billede 20" descr="Et billede, der indeholder Grafik, skærmbillede, cirkel, clipart&#10;&#10;Indhold genereret af kunstig intelligens kan være forkert.">
            <a:extLst>
              <a:ext uri="{FF2B5EF4-FFF2-40B4-BE49-F238E27FC236}">
                <a16:creationId xmlns:a16="http://schemas.microsoft.com/office/drawing/2014/main" id="{BBFB949E-4011-E663-1377-8ADC8BB69E63}"/>
              </a:ext>
            </a:extLst>
          </p:cNvPr>
          <p:cNvPicPr>
            <a:picLocks noChangeAspect="1"/>
          </p:cNvPicPr>
          <p:nvPr/>
        </p:nvPicPr>
        <p:blipFill>
          <a:blip r:embed="rId4"/>
          <a:srcRect l="71586" t="13958" r="7056" b="59069"/>
          <a:stretch/>
        </p:blipFill>
        <p:spPr>
          <a:xfrm>
            <a:off x="1970656" y="4098952"/>
            <a:ext cx="735725" cy="585917"/>
          </a:xfrm>
          <a:prstGeom prst="rect">
            <a:avLst/>
          </a:prstGeom>
        </p:spPr>
      </p:pic>
      <p:pic>
        <p:nvPicPr>
          <p:cNvPr id="22" name="Billede 21" descr="Et billede, der indeholder Grafik, skærmbillede, cirkel, clipart&#10;&#10;Indhold genereret af kunstig intelligens kan være forkert.">
            <a:extLst>
              <a:ext uri="{FF2B5EF4-FFF2-40B4-BE49-F238E27FC236}">
                <a16:creationId xmlns:a16="http://schemas.microsoft.com/office/drawing/2014/main" id="{232E8EF4-7EC8-BCDD-6674-ADC0DFE3B6FC}"/>
              </a:ext>
            </a:extLst>
          </p:cNvPr>
          <p:cNvPicPr>
            <a:picLocks noChangeAspect="1"/>
          </p:cNvPicPr>
          <p:nvPr/>
        </p:nvPicPr>
        <p:blipFill>
          <a:blip r:embed="rId4"/>
          <a:srcRect l="45976" t="40931" r="36242" b="32096"/>
          <a:stretch/>
        </p:blipFill>
        <p:spPr>
          <a:xfrm>
            <a:off x="1473910" y="3193836"/>
            <a:ext cx="724913" cy="693395"/>
          </a:xfrm>
          <a:prstGeom prst="rect">
            <a:avLst/>
          </a:prstGeom>
        </p:spPr>
      </p:pic>
      <p:sp>
        <p:nvSpPr>
          <p:cNvPr id="23" name="Tekstfelt 22">
            <a:extLst>
              <a:ext uri="{FF2B5EF4-FFF2-40B4-BE49-F238E27FC236}">
                <a16:creationId xmlns:a16="http://schemas.microsoft.com/office/drawing/2014/main" id="{8C6C18F0-7FE2-7880-3F80-3C4748525A91}"/>
              </a:ext>
            </a:extLst>
          </p:cNvPr>
          <p:cNvSpPr txBox="1"/>
          <p:nvPr/>
        </p:nvSpPr>
        <p:spPr>
          <a:xfrm>
            <a:off x="1237887" y="3769323"/>
            <a:ext cx="2711669" cy="276999"/>
          </a:xfrm>
          <a:prstGeom prst="rect">
            <a:avLst/>
          </a:prstGeom>
          <a:noFill/>
        </p:spPr>
        <p:txBody>
          <a:bodyPr wrap="square" rtlCol="0">
            <a:spAutoFit/>
          </a:bodyPr>
          <a:lstStyle/>
          <a:p>
            <a:r>
              <a:rPr lang="da-DK" sz="1200" dirty="0" err="1"/>
              <a:t>Iphone</a:t>
            </a:r>
            <a:r>
              <a:rPr lang="da-DK" sz="1200" dirty="0"/>
              <a:t> - Safari</a:t>
            </a:r>
          </a:p>
        </p:txBody>
      </p:sp>
      <p:sp>
        <p:nvSpPr>
          <p:cNvPr id="24" name="Tekstfelt 23">
            <a:extLst>
              <a:ext uri="{FF2B5EF4-FFF2-40B4-BE49-F238E27FC236}">
                <a16:creationId xmlns:a16="http://schemas.microsoft.com/office/drawing/2014/main" id="{DF5D7F54-58EE-B52C-1B86-4A3B363B6D29}"/>
              </a:ext>
            </a:extLst>
          </p:cNvPr>
          <p:cNvSpPr txBox="1"/>
          <p:nvPr/>
        </p:nvSpPr>
        <p:spPr>
          <a:xfrm>
            <a:off x="847683" y="4581282"/>
            <a:ext cx="1858698" cy="461665"/>
          </a:xfrm>
          <a:prstGeom prst="rect">
            <a:avLst/>
          </a:prstGeom>
          <a:noFill/>
        </p:spPr>
        <p:txBody>
          <a:bodyPr wrap="square" rtlCol="0">
            <a:spAutoFit/>
          </a:bodyPr>
          <a:lstStyle/>
          <a:p>
            <a:pPr algn="ctr"/>
            <a:r>
              <a:rPr lang="da-DK" sz="1200" dirty="0"/>
              <a:t>Android – Google Chrome eller Edge</a:t>
            </a:r>
          </a:p>
        </p:txBody>
      </p:sp>
      <p:pic>
        <p:nvPicPr>
          <p:cNvPr id="28" name="Billede 27" descr="Et billede, der indeholder tekst, skærmbillede, design&#10;&#10;Indhold genereret af kunstig intelligens kan være forkert.">
            <a:extLst>
              <a:ext uri="{FF2B5EF4-FFF2-40B4-BE49-F238E27FC236}">
                <a16:creationId xmlns:a16="http://schemas.microsoft.com/office/drawing/2014/main" id="{051DB234-0362-8EEA-765C-2A126A5D2CD4}"/>
              </a:ext>
            </a:extLst>
          </p:cNvPr>
          <p:cNvPicPr>
            <a:picLocks noChangeAspect="1"/>
          </p:cNvPicPr>
          <p:nvPr/>
        </p:nvPicPr>
        <p:blipFill>
          <a:blip r:embed="rId3"/>
          <a:srcRect l="27688" t="19629" r="33559"/>
          <a:stretch/>
        </p:blipFill>
        <p:spPr>
          <a:xfrm>
            <a:off x="3436884" y="1093073"/>
            <a:ext cx="4214648" cy="5511861"/>
          </a:xfrm>
          <a:prstGeom prst="rect">
            <a:avLst/>
          </a:prstGeom>
        </p:spPr>
      </p:pic>
      <p:pic>
        <p:nvPicPr>
          <p:cNvPr id="30" name="Billede 29" descr="Et billede, der indeholder Grafik, skærmbillede, cirkel, clipart&#10;&#10;Indhold genereret af kunstig intelligens kan være forkert.">
            <a:extLst>
              <a:ext uri="{FF2B5EF4-FFF2-40B4-BE49-F238E27FC236}">
                <a16:creationId xmlns:a16="http://schemas.microsoft.com/office/drawing/2014/main" id="{2974AF32-9F9A-848B-F071-6ED25D97A603}"/>
              </a:ext>
            </a:extLst>
          </p:cNvPr>
          <p:cNvPicPr>
            <a:picLocks noChangeAspect="1"/>
          </p:cNvPicPr>
          <p:nvPr/>
        </p:nvPicPr>
        <p:blipFill>
          <a:blip r:embed="rId4"/>
          <a:srcRect l="9840" t="13805" r="70040" b="42210"/>
          <a:stretch/>
        </p:blipFill>
        <p:spPr>
          <a:xfrm>
            <a:off x="4233648" y="2051280"/>
            <a:ext cx="2188136" cy="3016469"/>
          </a:xfrm>
          <a:prstGeom prst="rect">
            <a:avLst/>
          </a:prstGeom>
        </p:spPr>
      </p:pic>
      <p:sp>
        <p:nvSpPr>
          <p:cNvPr id="31" name="Rektangel: afrundede hjørner 30">
            <a:extLst>
              <a:ext uri="{FF2B5EF4-FFF2-40B4-BE49-F238E27FC236}">
                <a16:creationId xmlns:a16="http://schemas.microsoft.com/office/drawing/2014/main" id="{13C6004D-1F7E-FE7F-1455-BD5633F25236}"/>
              </a:ext>
            </a:extLst>
          </p:cNvPr>
          <p:cNvSpPr/>
          <p:nvPr/>
        </p:nvSpPr>
        <p:spPr>
          <a:xfrm>
            <a:off x="847683" y="2795752"/>
            <a:ext cx="1858698" cy="4616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rgbClr val="000000"/>
                </a:solidFill>
              </a:rPr>
              <a:t>nationalguideline.</a:t>
            </a:r>
          </a:p>
          <a:p>
            <a:pPr algn="ctr"/>
            <a:r>
              <a:rPr lang="da-DK" sz="1200" dirty="0">
                <a:solidFill>
                  <a:srgbClr val="000000"/>
                </a:solidFill>
              </a:rPr>
              <a:t>organdonation.dk</a:t>
            </a:r>
          </a:p>
        </p:txBody>
      </p:sp>
      <p:pic>
        <p:nvPicPr>
          <p:cNvPr id="33" name="Billede 32" descr="Et billede, der indeholder tekst, skærmbillede, design&#10;&#10;Indhold genereret af kunstig intelligens kan være forkert.">
            <a:extLst>
              <a:ext uri="{FF2B5EF4-FFF2-40B4-BE49-F238E27FC236}">
                <a16:creationId xmlns:a16="http://schemas.microsoft.com/office/drawing/2014/main" id="{94B6C52C-B4B5-1F85-8BB6-5022442E516E}"/>
              </a:ext>
            </a:extLst>
          </p:cNvPr>
          <p:cNvPicPr>
            <a:picLocks noChangeAspect="1"/>
          </p:cNvPicPr>
          <p:nvPr/>
        </p:nvPicPr>
        <p:blipFill>
          <a:blip r:embed="rId3"/>
          <a:srcRect l="75236" t="19629"/>
          <a:stretch/>
        </p:blipFill>
        <p:spPr>
          <a:xfrm>
            <a:off x="8607972" y="1100464"/>
            <a:ext cx="2693250" cy="5511861"/>
          </a:xfrm>
          <a:prstGeom prst="rect">
            <a:avLst/>
          </a:prstGeom>
        </p:spPr>
      </p:pic>
    </p:spTree>
    <p:extLst>
      <p:ext uri="{BB962C8B-B14F-4D97-AF65-F5344CB8AC3E}">
        <p14:creationId xmlns:p14="http://schemas.microsoft.com/office/powerpoint/2010/main" val="196629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204230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hjerneskade.</a:t>
            </a: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38201" y="3529131"/>
            <a:ext cx="4339856"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behandling med henblik på overlevelse er udsigtsløs.</a:t>
            </a: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hjernedødskriteriet vil kunne opfyldes.</a:t>
            </a:r>
          </a:p>
        </p:txBody>
      </p:sp>
      <p:sp>
        <p:nvSpPr>
          <p:cNvPr id="13" name="Tekstfelt 12">
            <a:extLst>
              <a:ext uri="{FF2B5EF4-FFF2-40B4-BE49-F238E27FC236}">
                <a16:creationId xmlns:a16="http://schemas.microsoft.com/office/drawing/2014/main" id="{31AF3A36-13AC-48AD-ADAD-197E679E9CF7}"/>
              </a:ext>
            </a:extLst>
          </p:cNvPr>
          <p:cNvSpPr txBox="1"/>
          <p:nvPr/>
        </p:nvSpPr>
        <p:spPr>
          <a:xfrm>
            <a:off x="838200" y="333877"/>
            <a:ext cx="5373699" cy="1754326"/>
          </a:xfrm>
          <a:prstGeom prst="rect">
            <a:avLst/>
          </a:prstGeom>
          <a:noFill/>
        </p:spPr>
        <p:txBody>
          <a:bodyPr wrap="square">
            <a:spAutoFit/>
          </a:bodyPr>
          <a:lstStyle/>
          <a:p>
            <a:pPr algn="ctr"/>
            <a:r>
              <a:rPr lang="da-DK" sz="3600" b="1" dirty="0">
                <a:latin typeface="Georgia" panose="02040502050405020303" pitchFamily="18" charset="0"/>
              </a:rPr>
              <a:t>Patienter som er egnede til donordetektion </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21240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patientens tilstand kan føre til hjernedød, mens respiratorbehandling pågår.</a:t>
            </a: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a:t>Blødning</a:t>
              </a:r>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314907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414997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a:extLst>
              <a:ext uri="{FF2B5EF4-FFF2-40B4-BE49-F238E27FC236}">
                <a16:creationId xmlns:a16="http://schemas.microsoft.com/office/drawing/2014/main" id="{07EF1D28-E76C-4CDA-A788-9358F2E215CC}"/>
              </a:ext>
            </a:extLst>
          </p:cNvPr>
          <p:cNvGrpSpPr/>
          <p:nvPr/>
        </p:nvGrpSpPr>
        <p:grpSpPr>
          <a:xfrm>
            <a:off x="7329186" y="1227517"/>
            <a:ext cx="4557006" cy="5144148"/>
            <a:chOff x="7323460" y="1227517"/>
            <a:chExt cx="4934004" cy="5144148"/>
          </a:xfrm>
        </p:grpSpPr>
        <p:grpSp>
          <p:nvGrpSpPr>
            <p:cNvPr id="36" name="Gruppe 35">
              <a:extLst>
                <a:ext uri="{FF2B5EF4-FFF2-40B4-BE49-F238E27FC236}">
                  <a16:creationId xmlns:a16="http://schemas.microsoft.com/office/drawing/2014/main" id="{7F859C1D-5B7C-400F-9C0F-E88619AAFDE2}"/>
                </a:ext>
              </a:extLst>
            </p:cNvPr>
            <p:cNvGrpSpPr/>
            <p:nvPr/>
          </p:nvGrpSpPr>
          <p:grpSpPr>
            <a:xfrm>
              <a:off x="7323460" y="1508839"/>
              <a:ext cx="1222206" cy="1072360"/>
              <a:chOff x="3268828" y="2080886"/>
              <a:chExt cx="1147799" cy="597940"/>
            </a:xfrm>
          </p:grpSpPr>
          <p:cxnSp>
            <p:nvCxnSpPr>
              <p:cNvPr id="37" name="Lige forbindelse 36">
                <a:extLst>
                  <a:ext uri="{FF2B5EF4-FFF2-40B4-BE49-F238E27FC236}">
                    <a16:creationId xmlns:a16="http://schemas.microsoft.com/office/drawing/2014/main" id="{16938ED7-7D68-422D-BD6F-C96BCA1D8016}"/>
                  </a:ext>
                </a:extLst>
              </p:cNvPr>
              <p:cNvCxnSpPr>
                <a:cxnSpLocks/>
              </p:cNvCxnSpPr>
              <p:nvPr/>
            </p:nvCxnSpPr>
            <p:spPr>
              <a:xfrm flipV="1">
                <a:off x="3268828" y="2080886"/>
                <a:ext cx="594927" cy="59794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38" name="Lige forbindelse 37">
                <a:extLst>
                  <a:ext uri="{FF2B5EF4-FFF2-40B4-BE49-F238E27FC236}">
                    <a16:creationId xmlns:a16="http://schemas.microsoft.com/office/drawing/2014/main" id="{ABB4798E-EDF4-4005-9158-FC89F0803848}"/>
                  </a:ext>
                </a:extLst>
              </p:cNvPr>
              <p:cNvCxnSpPr>
                <a:cxnSpLocks/>
              </p:cNvCxnSpPr>
              <p:nvPr/>
            </p:nvCxnSpPr>
            <p:spPr>
              <a:xfrm>
                <a:off x="3863755" y="2083470"/>
                <a:ext cx="552872"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pic>
          <p:nvPicPr>
            <p:cNvPr id="39" name="Grafik 38">
              <a:extLst>
                <a:ext uri="{FF2B5EF4-FFF2-40B4-BE49-F238E27FC236}">
                  <a16:creationId xmlns:a16="http://schemas.microsoft.com/office/drawing/2014/main" id="{4DFCAA60-E583-4697-BBB7-95EAC69FB6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1690" y="5571565"/>
              <a:ext cx="962025" cy="800100"/>
            </a:xfrm>
            <a:prstGeom prst="rect">
              <a:avLst/>
            </a:prstGeom>
          </p:spPr>
        </p:pic>
        <p:sp>
          <p:nvSpPr>
            <p:cNvPr id="40" name="Tekstfelt 39">
              <a:extLst>
                <a:ext uri="{FF2B5EF4-FFF2-40B4-BE49-F238E27FC236}">
                  <a16:creationId xmlns:a16="http://schemas.microsoft.com/office/drawing/2014/main" id="{5D0DF8D1-A203-4974-A724-590BBF8AEE01}"/>
                </a:ext>
              </a:extLst>
            </p:cNvPr>
            <p:cNvSpPr txBox="1"/>
            <p:nvPr/>
          </p:nvSpPr>
          <p:spPr>
            <a:xfrm>
              <a:off x="8461094" y="1227517"/>
              <a:ext cx="3484814" cy="830997"/>
            </a:xfrm>
            <a:prstGeom prst="rect">
              <a:avLst/>
            </a:prstGeom>
            <a:noFill/>
          </p:spPr>
          <p:txBody>
            <a:bodyPr wrap="square">
              <a:spAutoFit/>
            </a:bodyPr>
            <a:lstStyle/>
            <a:p>
              <a:pPr lvl="0" algn="ctr"/>
              <a:r>
                <a:rPr lang="da-DK" sz="2400" b="1" dirty="0">
                  <a:solidFill>
                    <a:srgbClr val="004567"/>
                  </a:solidFill>
                  <a:latin typeface="+mj-lt"/>
                  <a:cs typeface="Arial" panose="020B0604020202020204" pitchFamily="34" charset="0"/>
                </a:rPr>
                <a:t>Neurologisk </a:t>
              </a:r>
            </a:p>
            <a:p>
              <a:pPr lvl="0" algn="ctr"/>
              <a:r>
                <a:rPr lang="da-DK" sz="2400" b="1" dirty="0">
                  <a:solidFill>
                    <a:srgbClr val="004567"/>
                  </a:solidFill>
                  <a:latin typeface="+mj-lt"/>
                  <a:cs typeface="Arial" panose="020B0604020202020204" pitchFamily="34" charset="0"/>
                </a:rPr>
                <a:t>afdeling</a:t>
              </a:r>
            </a:p>
          </p:txBody>
        </p:sp>
        <p:sp>
          <p:nvSpPr>
            <p:cNvPr id="41" name="Tekstfelt 40">
              <a:extLst>
                <a:ext uri="{FF2B5EF4-FFF2-40B4-BE49-F238E27FC236}">
                  <a16:creationId xmlns:a16="http://schemas.microsoft.com/office/drawing/2014/main" id="{9DD84976-7A36-41B9-93F9-E59DEF0D214D}"/>
                </a:ext>
              </a:extLst>
            </p:cNvPr>
            <p:cNvSpPr txBox="1"/>
            <p:nvPr/>
          </p:nvSpPr>
          <p:spPr>
            <a:xfrm>
              <a:off x="8353457" y="2089649"/>
              <a:ext cx="3904007"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Progression af svære neurologiske udfald</a:t>
              </a:r>
            </a:p>
          </p:txBody>
        </p:sp>
        <p:sp>
          <p:nvSpPr>
            <p:cNvPr id="43" name="Tekstfelt 42">
              <a:extLst>
                <a:ext uri="{FF2B5EF4-FFF2-40B4-BE49-F238E27FC236}">
                  <a16:creationId xmlns:a16="http://schemas.microsoft.com/office/drawing/2014/main" id="{03D09ECA-E142-4085-A130-384EDD68C791}"/>
                </a:ext>
              </a:extLst>
            </p:cNvPr>
            <p:cNvSpPr txBox="1"/>
            <p:nvPr/>
          </p:nvSpPr>
          <p:spPr>
            <a:xfrm>
              <a:off x="8359260" y="3096782"/>
              <a:ext cx="3389497" cy="1015663"/>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Vurdering af om    patienten vil kunne </a:t>
              </a:r>
              <a:r>
                <a:rPr lang="da-DK" sz="2000" dirty="0" err="1">
                  <a:solidFill>
                    <a:srgbClr val="004567"/>
                  </a:solidFill>
                  <a:latin typeface="Arial" panose="020B0604020202020204" pitchFamily="34" charset="0"/>
                  <a:cs typeface="Arial" panose="020B0604020202020204" pitchFamily="34" charset="0"/>
                </a:rPr>
                <a:t>hjernedø</a:t>
              </a:r>
              <a:endParaRPr lang="da-DK" sz="2000" dirty="0">
                <a:solidFill>
                  <a:srgbClr val="004567"/>
                </a:solidFill>
                <a:latin typeface="Arial" panose="020B0604020202020204" pitchFamily="34" charset="0"/>
                <a:cs typeface="Arial" panose="020B0604020202020204" pitchFamily="34" charset="0"/>
              </a:endParaRPr>
            </a:p>
          </p:txBody>
        </p:sp>
        <p:sp>
          <p:nvSpPr>
            <p:cNvPr id="44" name="Tekstfelt 43">
              <a:extLst>
                <a:ext uri="{FF2B5EF4-FFF2-40B4-BE49-F238E27FC236}">
                  <a16:creationId xmlns:a16="http://schemas.microsoft.com/office/drawing/2014/main" id="{0BC0F434-3A39-44D9-B8CB-9FDCFE782BB1}"/>
                </a:ext>
              </a:extLst>
            </p:cNvPr>
            <p:cNvSpPr txBox="1"/>
            <p:nvPr/>
          </p:nvSpPr>
          <p:spPr>
            <a:xfrm>
              <a:off x="8353458" y="4424826"/>
              <a:ext cx="3395298"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Forud for samtale med familien</a:t>
              </a:r>
            </a:p>
          </p:txBody>
        </p:sp>
        <p:pic>
          <p:nvPicPr>
            <p:cNvPr id="45" name="Grafik 44">
              <a:extLst>
                <a:ext uri="{FF2B5EF4-FFF2-40B4-BE49-F238E27FC236}">
                  <a16:creationId xmlns:a16="http://schemas.microsoft.com/office/drawing/2014/main" id="{4BD5D074-FAE3-42E1-9000-4D538DF27F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3160" y="5562040"/>
              <a:ext cx="933450" cy="809625"/>
            </a:xfrm>
            <a:prstGeom prst="rect">
              <a:avLst/>
            </a:prstGeom>
          </p:spPr>
        </p:pic>
      </p:grpSp>
      <p:sp>
        <p:nvSpPr>
          <p:cNvPr id="22" name="Tekstfelt 21">
            <a:extLst>
              <a:ext uri="{FF2B5EF4-FFF2-40B4-BE49-F238E27FC236}">
                <a16:creationId xmlns:a16="http://schemas.microsoft.com/office/drawing/2014/main" id="{B672796F-AD02-4699-8F68-9001D61C66CF}"/>
              </a:ext>
            </a:extLst>
          </p:cNvPr>
          <p:cNvSpPr txBox="1"/>
          <p:nvPr/>
        </p:nvSpPr>
        <p:spPr>
          <a:xfrm>
            <a:off x="858339" y="438217"/>
            <a:ext cx="6586958" cy="646331"/>
          </a:xfrm>
          <a:prstGeom prst="rect">
            <a:avLst/>
          </a:prstGeom>
          <a:noFill/>
        </p:spPr>
        <p:txBody>
          <a:bodyPr wrap="square">
            <a:spAutoFit/>
          </a:bodyPr>
          <a:lstStyle/>
          <a:p>
            <a:r>
              <a:rPr lang="da-DK" sz="3600" b="1" dirty="0">
                <a:latin typeface="Georgia" panose="02040502050405020303" pitchFamily="18" charset="0"/>
              </a:rPr>
              <a:t>Hvornår skal man ringe?</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277701" y="1289323"/>
            <a:ext cx="4656585" cy="5082342"/>
            <a:chOff x="137027" y="1289323"/>
            <a:chExt cx="4656585" cy="5082342"/>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3019055" y="1513473"/>
              <a:ext cx="1774557" cy="1011706"/>
              <a:chOff x="3339202" y="2080886"/>
              <a:chExt cx="1692540" cy="564120"/>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V="1">
                <a:off x="3339202" y="2080886"/>
                <a:ext cx="538464" cy="56412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a:endCxn id="42" idx="3"/>
              </p:cNvCxnSpPr>
              <p:nvPr/>
            </p:nvCxnSpPr>
            <p:spPr>
              <a:xfrm>
                <a:off x="3864622" y="2084612"/>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1063835" y="1289323"/>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720138" y="2491392"/>
              <a:ext cx="3156569" cy="1015663"/>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Tegn på at hjernedødsproces er til stede </a:t>
              </a:r>
            </a:p>
          </p:txBody>
        </p:sp>
        <p:sp>
          <p:nvSpPr>
            <p:cNvPr id="26" name="Tekstfelt 25">
              <a:extLst>
                <a:ext uri="{FF2B5EF4-FFF2-40B4-BE49-F238E27FC236}">
                  <a16:creationId xmlns:a16="http://schemas.microsoft.com/office/drawing/2014/main" id="{D2FFF255-16C1-4649-B694-8057BEF2AC23}"/>
                </a:ext>
              </a:extLst>
            </p:cNvPr>
            <p:cNvSpPr txBox="1"/>
            <p:nvPr/>
          </p:nvSpPr>
          <p:spPr>
            <a:xfrm>
              <a:off x="714777" y="3744378"/>
              <a:ext cx="3395298" cy="400110"/>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Respirator</a:t>
              </a: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9990" y="5228439"/>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74111" y="5114365"/>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4142161" y="1998988"/>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4822848" y="3556868"/>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err="1">
                <a:solidFill>
                  <a:srgbClr val="B4CFD7"/>
                </a:solidFill>
              </a:rPr>
              <a:t>Behandlings-mulighederne</a:t>
            </a:r>
            <a:r>
              <a:rPr lang="da-DK" sz="2000" dirty="0">
                <a:solidFill>
                  <a:srgbClr val="B4CFD7"/>
                </a:solidFill>
              </a:rPr>
              <a:t> med henblik på overlevelse er 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5020889" y="2809699"/>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8439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fik 44">
            <a:extLst>
              <a:ext uri="{FF2B5EF4-FFF2-40B4-BE49-F238E27FC236}">
                <a16:creationId xmlns:a16="http://schemas.microsoft.com/office/drawing/2014/main" id="{EC222800-90D6-4F24-A6EF-C292624129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703" y="1098002"/>
            <a:ext cx="5844349" cy="4993071"/>
          </a:xfrm>
          <a:prstGeom prst="rect">
            <a:avLst/>
          </a:prstGeom>
        </p:spPr>
      </p:pic>
      <p:sp>
        <p:nvSpPr>
          <p:cNvPr id="43" name="Titel 1">
            <a:extLst>
              <a:ext uri="{FF2B5EF4-FFF2-40B4-BE49-F238E27FC236}">
                <a16:creationId xmlns:a16="http://schemas.microsoft.com/office/drawing/2014/main" id="{3AF356AB-A32A-470E-A447-820344CA1BB7}"/>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pic>
        <p:nvPicPr>
          <p:cNvPr id="3" name="Billede 2">
            <a:extLst>
              <a:ext uri="{FF2B5EF4-FFF2-40B4-BE49-F238E27FC236}">
                <a16:creationId xmlns:a16="http://schemas.microsoft.com/office/drawing/2014/main" id="{76CF73A4-C86A-4264-7781-1BA293C8B0F5}"/>
              </a:ext>
            </a:extLst>
          </p:cNvPr>
          <p:cNvPicPr>
            <a:picLocks noChangeAspect="1"/>
          </p:cNvPicPr>
          <p:nvPr/>
        </p:nvPicPr>
        <p:blipFill>
          <a:blip r:embed="rId5"/>
          <a:stretch>
            <a:fillRect/>
          </a:stretch>
        </p:blipFill>
        <p:spPr>
          <a:xfrm>
            <a:off x="5444836" y="1604337"/>
            <a:ext cx="5299279" cy="3485200"/>
          </a:xfrm>
          <a:prstGeom prst="rect">
            <a:avLst/>
          </a:prstGeom>
        </p:spPr>
      </p:pic>
    </p:spTree>
    <p:extLst>
      <p:ext uri="{BB962C8B-B14F-4D97-AF65-F5344CB8AC3E}">
        <p14:creationId xmlns:p14="http://schemas.microsoft.com/office/powerpoint/2010/main" val="307303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6425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frundede hjørner 4">
            <a:extLst>
              <a:ext uri="{FF2B5EF4-FFF2-40B4-BE49-F238E27FC236}">
                <a16:creationId xmlns:a16="http://schemas.microsoft.com/office/drawing/2014/main" id="{702F7FA9-0D37-C542-7D6C-633E20DA3E3E}"/>
              </a:ext>
            </a:extLst>
          </p:cNvPr>
          <p:cNvSpPr/>
          <p:nvPr/>
        </p:nvSpPr>
        <p:spPr>
          <a:xfrm>
            <a:off x="2677660" y="2785770"/>
            <a:ext cx="5170205" cy="30337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el 3">
            <a:extLst>
              <a:ext uri="{FF2B5EF4-FFF2-40B4-BE49-F238E27FC236}">
                <a16:creationId xmlns:a16="http://schemas.microsoft.com/office/drawing/2014/main" id="{36C583DE-92F5-494E-B6B4-FBB93E6A4CCF}"/>
              </a:ext>
            </a:extLst>
          </p:cNvPr>
          <p:cNvSpPr>
            <a:spLocks noGrp="1"/>
          </p:cNvSpPr>
          <p:nvPr>
            <p:ph type="title" idx="4294967295"/>
          </p:nvPr>
        </p:nvSpPr>
        <p:spPr>
          <a:xfrm>
            <a:off x="853966" y="1042988"/>
            <a:ext cx="5827713" cy="1603375"/>
          </a:xfrm>
        </p:spPr>
        <p:txBody>
          <a:bodyPr>
            <a:normAutofit fontScale="90000"/>
          </a:bodyPr>
          <a:lstStyle/>
          <a:p>
            <a:r>
              <a:rPr lang="da-DK" dirty="0"/>
              <a:t>Den Nationale Guideline for Organdonation</a:t>
            </a:r>
            <a:br>
              <a:rPr lang="da-DK" dirty="0"/>
            </a:br>
            <a:br>
              <a:rPr lang="da-DK" dirty="0"/>
            </a:br>
            <a:endParaRPr lang="da-DK" dirty="0"/>
          </a:p>
        </p:txBody>
      </p:sp>
      <p:sp>
        <p:nvSpPr>
          <p:cNvPr id="12" name="Tekstfelt 11">
            <a:extLst>
              <a:ext uri="{FF2B5EF4-FFF2-40B4-BE49-F238E27FC236}">
                <a16:creationId xmlns:a16="http://schemas.microsoft.com/office/drawing/2014/main" id="{CF4ED5D8-8D74-48D6-A666-9AF3D24445AF}"/>
              </a:ext>
            </a:extLst>
          </p:cNvPr>
          <p:cNvSpPr txBox="1"/>
          <p:nvPr/>
        </p:nvSpPr>
        <p:spPr>
          <a:xfrm>
            <a:off x="839788" y="1866707"/>
            <a:ext cx="60939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4567"/>
                </a:solidFill>
                <a:effectLst/>
                <a:uLnTx/>
                <a:uFillTx/>
                <a:latin typeface="Arial" panose="020B0604020202020204"/>
                <a:ea typeface="+mn-ea"/>
                <a:cs typeface="+mn-cs"/>
              </a:rPr>
              <a:t>- alt hvad du skal bruge et i donationsforløb</a:t>
            </a:r>
          </a:p>
        </p:txBody>
      </p:sp>
      <p:sp>
        <p:nvSpPr>
          <p:cNvPr id="14" name="Tekstfelt 13">
            <a:extLst>
              <a:ext uri="{FF2B5EF4-FFF2-40B4-BE49-F238E27FC236}">
                <a16:creationId xmlns:a16="http://schemas.microsoft.com/office/drawing/2014/main" id="{2894BE80-2F22-4D4E-A3F6-4FB2EDC415DE}"/>
              </a:ext>
            </a:extLst>
          </p:cNvPr>
          <p:cNvSpPr txBox="1"/>
          <p:nvPr/>
        </p:nvSpPr>
        <p:spPr>
          <a:xfrm>
            <a:off x="2956279" y="2995982"/>
            <a:ext cx="4191000"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Din guide til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Hjælp og overblik  – uanset hvor i forløbet du står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Opdaterede dokumenter og vejledninger samlet ét sted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Konkrete handlingsanvisninger  </a:t>
            </a:r>
          </a:p>
        </p:txBody>
      </p:sp>
      <p:sp>
        <p:nvSpPr>
          <p:cNvPr id="3" name="Freeform 2">
            <a:extLst>
              <a:ext uri="{FF2B5EF4-FFF2-40B4-BE49-F238E27FC236}">
                <a16:creationId xmlns:a16="http://schemas.microsoft.com/office/drawing/2014/main" id="{908046E9-BD92-BBE4-AA63-8E89D0454135}"/>
              </a:ext>
            </a:extLst>
          </p:cNvPr>
          <p:cNvSpPr/>
          <p:nvPr/>
        </p:nvSpPr>
        <p:spPr>
          <a:xfrm>
            <a:off x="6922574" y="-505837"/>
            <a:ext cx="5983599" cy="7978132"/>
          </a:xfrm>
          <a:custGeom>
            <a:avLst/>
            <a:gdLst/>
            <a:ahLst/>
            <a:cxnLst/>
            <a:rect l="l" t="t" r="r" b="b"/>
            <a:pathLst>
              <a:path w="8038194" h="10717592">
                <a:moveTo>
                  <a:pt x="0" y="0"/>
                </a:moveTo>
                <a:lnTo>
                  <a:pt x="8038194" y="0"/>
                </a:lnTo>
                <a:lnTo>
                  <a:pt x="8038194" y="10717591"/>
                </a:lnTo>
                <a:lnTo>
                  <a:pt x="0" y="1071759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4567"/>
              </a:solidFill>
              <a:effectLst/>
              <a:uLnTx/>
              <a:uFillTx/>
              <a:latin typeface="Arial" panose="020B0604020202020204"/>
              <a:ea typeface="+mn-ea"/>
              <a:cs typeface="+mn-cs"/>
            </a:endParaRPr>
          </a:p>
        </p:txBody>
      </p:sp>
      <p:pic>
        <p:nvPicPr>
          <p:cNvPr id="6" name="Billede 5" descr="Et billede, der indeholder tekst, skærmbillede, Mobiltelefon, Mobilenhed&#10;&#10;Indhold genereret af kunstig intelligens kan være forkert.">
            <a:extLst>
              <a:ext uri="{FF2B5EF4-FFF2-40B4-BE49-F238E27FC236}">
                <a16:creationId xmlns:a16="http://schemas.microsoft.com/office/drawing/2014/main" id="{D7FBE4DB-E01D-B6D3-7223-A5B88E6B7044}"/>
              </a:ext>
            </a:extLst>
          </p:cNvPr>
          <p:cNvPicPr>
            <a:picLocks noChangeAspect="1"/>
          </p:cNvPicPr>
          <p:nvPr/>
        </p:nvPicPr>
        <p:blipFill>
          <a:blip r:embed="rId4"/>
          <a:stretch>
            <a:fillRect/>
          </a:stretch>
        </p:blipFill>
        <p:spPr>
          <a:xfrm>
            <a:off x="469280" y="2646363"/>
            <a:ext cx="2208380" cy="3312571"/>
          </a:xfrm>
          <a:prstGeom prst="rect">
            <a:avLst/>
          </a:prstGeom>
        </p:spPr>
      </p:pic>
      <p:sp>
        <p:nvSpPr>
          <p:cNvPr id="7" name="Tekstboks 13">
            <a:extLst>
              <a:ext uri="{FF2B5EF4-FFF2-40B4-BE49-F238E27FC236}">
                <a16:creationId xmlns:a16="http://schemas.microsoft.com/office/drawing/2014/main" id="{AB7DA8C4-8606-9814-E64D-263FBBD914B0}"/>
              </a:ext>
            </a:extLst>
          </p:cNvPr>
          <p:cNvSpPr txBox="1"/>
          <p:nvPr/>
        </p:nvSpPr>
        <p:spPr>
          <a:xfrm>
            <a:off x="873620" y="617021"/>
            <a:ext cx="57884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rPr>
              <a:t>www.nationalguideline.organdonation.dk</a:t>
            </a:r>
            <a:endParaRPr kumimoji="0" lang="da-DK" sz="1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68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CCB7-1914-476B-BDDE-2B0D07B28C17}"/>
              </a:ext>
            </a:extLst>
          </p:cNvPr>
          <p:cNvSpPr>
            <a:spLocks noGrp="1"/>
          </p:cNvSpPr>
          <p:nvPr>
            <p:ph type="title"/>
          </p:nvPr>
        </p:nvSpPr>
        <p:spPr>
          <a:xfrm>
            <a:off x="299602" y="539149"/>
            <a:ext cx="10406063" cy="1205057"/>
          </a:xfrm>
        </p:spPr>
        <p:txBody>
          <a:bodyPr>
            <a:normAutofit fontScale="90000"/>
          </a:bodyPr>
          <a:lstStyle/>
          <a:p>
            <a:pPr algn="ctr"/>
            <a:r>
              <a:rPr lang="da-DK" b="1" dirty="0"/>
              <a:t>Den Nationale Guideline for Organdonation</a:t>
            </a:r>
            <a:br>
              <a:rPr lang="da-DK" dirty="0"/>
            </a:br>
            <a:endParaRPr lang="da-DK" dirty="0"/>
          </a:p>
        </p:txBody>
      </p:sp>
      <p:sp>
        <p:nvSpPr>
          <p:cNvPr id="24" name="Tekstboks 13">
            <a:extLst>
              <a:ext uri="{FF2B5EF4-FFF2-40B4-BE49-F238E27FC236}">
                <a16:creationId xmlns:a16="http://schemas.microsoft.com/office/drawing/2014/main" id="{DCB40A55-9F38-4C4B-A875-077E51A88EE2}"/>
              </a:ext>
            </a:extLst>
          </p:cNvPr>
          <p:cNvSpPr txBox="1"/>
          <p:nvPr/>
        </p:nvSpPr>
        <p:spPr>
          <a:xfrm>
            <a:off x="827924" y="1128162"/>
            <a:ext cx="80033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rPr>
              <a:t>Gå til: www.nationalguideline.organdonation.dk</a:t>
            </a:r>
            <a:endParaRPr kumimoji="0" lang="da-DK" sz="20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pic>
        <p:nvPicPr>
          <p:cNvPr id="5" name="Billede 4" descr="Et billede, der indeholder tekst, skærmbillede, multimedier, software&#10;&#10;Indhold genereret af kunstig intelligens kan være forkert.">
            <a:extLst>
              <a:ext uri="{FF2B5EF4-FFF2-40B4-BE49-F238E27FC236}">
                <a16:creationId xmlns:a16="http://schemas.microsoft.com/office/drawing/2014/main" id="{A2CF737C-194F-62BF-9FEC-B449FB48CD29}"/>
              </a:ext>
            </a:extLst>
          </p:cNvPr>
          <p:cNvPicPr>
            <a:picLocks noChangeAspect="1"/>
          </p:cNvPicPr>
          <p:nvPr/>
        </p:nvPicPr>
        <p:blipFill>
          <a:blip r:embed="rId3"/>
          <a:stretch>
            <a:fillRect/>
          </a:stretch>
        </p:blipFill>
        <p:spPr>
          <a:xfrm>
            <a:off x="2102743" y="2223970"/>
            <a:ext cx="6078174" cy="4094363"/>
          </a:xfrm>
          <a:prstGeom prst="rect">
            <a:avLst/>
          </a:prstGeom>
        </p:spPr>
      </p:pic>
      <p:pic>
        <p:nvPicPr>
          <p:cNvPr id="21" name="Billede 20" descr="Et billede, der indeholder tekst, skærmbillede, Mobiltelefon, Mobilenhed&#10;&#10;Indhold genereret af kunstig intelligens kan være forkert.">
            <a:extLst>
              <a:ext uri="{FF2B5EF4-FFF2-40B4-BE49-F238E27FC236}">
                <a16:creationId xmlns:a16="http://schemas.microsoft.com/office/drawing/2014/main" id="{8E31BF31-572C-619B-5F54-1F96CBC3D51B}"/>
              </a:ext>
            </a:extLst>
          </p:cNvPr>
          <p:cNvPicPr>
            <a:picLocks noChangeAspect="1"/>
          </p:cNvPicPr>
          <p:nvPr/>
        </p:nvPicPr>
        <p:blipFill>
          <a:blip r:embed="rId4"/>
          <a:stretch>
            <a:fillRect/>
          </a:stretch>
        </p:blipFill>
        <p:spPr>
          <a:xfrm>
            <a:off x="544731" y="1644815"/>
            <a:ext cx="3116024" cy="4674036"/>
          </a:xfrm>
          <a:prstGeom prst="rect">
            <a:avLst/>
          </a:prstGeom>
        </p:spPr>
      </p:pic>
      <p:sp>
        <p:nvSpPr>
          <p:cNvPr id="4" name="Rectangle 1">
            <a:extLst>
              <a:ext uri="{FF2B5EF4-FFF2-40B4-BE49-F238E27FC236}">
                <a16:creationId xmlns:a16="http://schemas.microsoft.com/office/drawing/2014/main" id="{9E09881F-1E50-43B8-E87F-47246EBC2B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4567"/>
              </a:solidFill>
              <a:effectLst/>
              <a:uLnTx/>
              <a:uFillTx/>
              <a:latin typeface="Arial" panose="020B0604020202020204"/>
              <a:ea typeface="+mn-ea"/>
              <a:cs typeface="+mn-cs"/>
            </a:endParaRPr>
          </a:p>
        </p:txBody>
      </p:sp>
      <p:sp>
        <p:nvSpPr>
          <p:cNvPr id="3" name="Rektangel: afrundede hjørner 2">
            <a:extLst>
              <a:ext uri="{FF2B5EF4-FFF2-40B4-BE49-F238E27FC236}">
                <a16:creationId xmlns:a16="http://schemas.microsoft.com/office/drawing/2014/main" id="{33FB061C-A6F9-1853-CA1B-7714FE912FCB}"/>
              </a:ext>
            </a:extLst>
          </p:cNvPr>
          <p:cNvSpPr/>
          <p:nvPr/>
        </p:nvSpPr>
        <p:spPr>
          <a:xfrm>
            <a:off x="7843548" y="2333219"/>
            <a:ext cx="4234152" cy="351480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Se guidelinen på mobil og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4567"/>
                </a:solidFill>
                <a:effectLst/>
                <a:uLnTx/>
                <a:uFillTx/>
                <a:latin typeface="Arial" panose="020B0604020202020204"/>
                <a:ea typeface="+mn-ea"/>
                <a:cs typeface="+mn-cs"/>
              </a:rPr>
              <a:t>nationalguideline.organdonation.dk</a:t>
            </a: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004567"/>
                </a:solidFill>
                <a:effectLst/>
                <a:uLnTx/>
                <a:uFillTx/>
                <a:latin typeface="Arial" panose="020B0604020202020204"/>
                <a:ea typeface="+mn-ea"/>
                <a:cs typeface="+mn-cs"/>
              </a:rPr>
              <a:t>Vigtigt: </a:t>
            </a:r>
            <a:r>
              <a:rPr kumimoji="0" lang="da-DK" sz="2000" i="0" u="none" strike="noStrike" kern="1200" cap="none" spc="0" normalizeH="0" baseline="0" noProof="0" dirty="0">
                <a:ln>
                  <a:noFill/>
                </a:ln>
                <a:solidFill>
                  <a:srgbClr val="004567"/>
                </a:solidFill>
                <a:effectLst/>
                <a:uLnTx/>
                <a:uFillTx/>
                <a:latin typeface="Arial" panose="020B0604020202020204"/>
                <a:ea typeface="+mn-ea"/>
                <a:cs typeface="+mn-cs"/>
              </a:rPr>
              <a:t>Den gamle app ”Organdonation” opdateres ikke længere og skal derfor slettes.</a:t>
            </a:r>
          </a:p>
        </p:txBody>
      </p:sp>
    </p:spTree>
    <p:extLst>
      <p:ext uri="{BB962C8B-B14F-4D97-AF65-F5344CB8AC3E}">
        <p14:creationId xmlns:p14="http://schemas.microsoft.com/office/powerpoint/2010/main" val="41291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71BFF767-C895-457E-B812-AF3A28F68D2F}" vid="{5337B203-7D50-4A3F-AE7F-3EC12528E6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Template>
  <TotalTime>437</TotalTime>
  <Words>1813</Words>
  <Application>Microsoft Office PowerPoint</Application>
  <PresentationFormat>Widescreen</PresentationFormat>
  <Paragraphs>146</Paragraphs>
  <Slides>11</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Arial</vt:lpstr>
      <vt:lpstr>Calibri</vt:lpstr>
      <vt:lpstr>Georgia</vt:lpstr>
      <vt:lpstr>Inter</vt:lpstr>
      <vt:lpstr>Verdana</vt:lpstr>
      <vt:lpstr>Office-tema</vt:lpstr>
      <vt:lpstr>Donordetektion</vt:lpstr>
      <vt:lpstr>PowerPoint-præsentation</vt:lpstr>
      <vt:lpstr>Intrakranielle rumopfyldende processer:</vt:lpstr>
      <vt:lpstr>PowerPoint-præsentation</vt:lpstr>
      <vt:lpstr>PowerPoint-præsentation</vt:lpstr>
      <vt:lpstr>PowerPoint-præsentation</vt:lpstr>
      <vt:lpstr>PowerPoint-præsentation</vt:lpstr>
      <vt:lpstr>Den Nationale Guideline for Organdonation  </vt:lpstr>
      <vt:lpstr>Den Nationale Guideline for Organdonation </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Marie Michelsen</dc:creator>
  <cp:lastModifiedBy>Randi Johnsen</cp:lastModifiedBy>
  <cp:revision>44</cp:revision>
  <cp:lastPrinted>2020-06-19T12:24:47Z</cp:lastPrinted>
  <dcterms:created xsi:type="dcterms:W3CDTF">2022-01-03T10:55:56Z</dcterms:created>
  <dcterms:modified xsi:type="dcterms:W3CDTF">2025-06-27T11:21:39Z</dcterms:modified>
</cp:coreProperties>
</file>